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44"/>
  </p:notesMasterIdLst>
  <p:handoutMasterIdLst>
    <p:handoutMasterId r:id="rId45"/>
  </p:handoutMasterIdLst>
  <p:sldIdLst>
    <p:sldId id="1020" r:id="rId3"/>
    <p:sldId id="838" r:id="rId4"/>
    <p:sldId id="1019" r:id="rId5"/>
    <p:sldId id="1030" r:id="rId6"/>
    <p:sldId id="1031" r:id="rId7"/>
    <p:sldId id="969" r:id="rId8"/>
    <p:sldId id="1008" r:id="rId9"/>
    <p:sldId id="1037" r:id="rId10"/>
    <p:sldId id="965" r:id="rId11"/>
    <p:sldId id="966" r:id="rId12"/>
    <p:sldId id="884" r:id="rId13"/>
    <p:sldId id="889" r:id="rId14"/>
    <p:sldId id="1016" r:id="rId15"/>
    <p:sldId id="1023" r:id="rId16"/>
    <p:sldId id="1018" r:id="rId17"/>
    <p:sldId id="967" r:id="rId18"/>
    <p:sldId id="1012" r:id="rId19"/>
    <p:sldId id="1013" r:id="rId20"/>
    <p:sldId id="1014" r:id="rId21"/>
    <p:sldId id="891" r:id="rId22"/>
    <p:sldId id="1001" r:id="rId23"/>
    <p:sldId id="1029" r:id="rId24"/>
    <p:sldId id="892" r:id="rId25"/>
    <p:sldId id="904" r:id="rId26"/>
    <p:sldId id="902" r:id="rId27"/>
    <p:sldId id="905" r:id="rId28"/>
    <p:sldId id="1015" r:id="rId29"/>
    <p:sldId id="907" r:id="rId30"/>
    <p:sldId id="913" r:id="rId31"/>
    <p:sldId id="1040" r:id="rId32"/>
    <p:sldId id="879" r:id="rId33"/>
    <p:sldId id="979" r:id="rId34"/>
    <p:sldId id="1039" r:id="rId35"/>
    <p:sldId id="1041" r:id="rId36"/>
    <p:sldId id="1042" r:id="rId37"/>
    <p:sldId id="1043" r:id="rId38"/>
    <p:sldId id="1044" r:id="rId39"/>
    <p:sldId id="1045" r:id="rId40"/>
    <p:sldId id="1046" r:id="rId41"/>
    <p:sldId id="1047" r:id="rId42"/>
    <p:sldId id="1005" r:id="rId43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B133C"/>
    <a:srgbClr val="424243"/>
    <a:srgbClr val="E91735"/>
    <a:srgbClr val="000000"/>
    <a:srgbClr val="58585A"/>
    <a:srgbClr val="85CA3A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753" autoAdjust="0"/>
    <p:restoredTop sz="93163" autoAdjust="0"/>
  </p:normalViewPr>
  <p:slideViewPr>
    <p:cSldViewPr showGuides="1">
      <p:cViewPr varScale="1">
        <p:scale>
          <a:sx n="64" d="100"/>
          <a:sy n="64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8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94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CC321-5489-436E-AE9A-C6018FD14752}" type="datetimeFigureOut">
              <a:rPr lang="pl-PL" smtClean="0"/>
              <a:pPr/>
              <a:t>2015-06-19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32CCA-8CEF-489F-9E10-A24A6679BF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5973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F89EB-4CC0-4075-823F-6F6C0B6B2F32}" type="datetimeFigureOut">
              <a:rPr lang="pl-PL" smtClean="0"/>
              <a:pPr/>
              <a:t>2015-06-19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4BCF-99DB-446E-A107-DD635BE3B6C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7279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4BCF-99DB-446E-A107-DD635BE3B6C7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1342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4BCF-99DB-446E-A107-DD635BE3B6C7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8659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55576" y="2764533"/>
            <a:ext cx="7702624" cy="25366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>
                <a:solidFill>
                  <a:srgbClr val="DB13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Tytuł prezentacji</a:t>
            </a:r>
          </a:p>
        </p:txBody>
      </p:sp>
      <p:pic>
        <p:nvPicPr>
          <p:cNvPr id="1026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84275"/>
            <a:ext cx="4896544" cy="4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10" hasCustomPrompt="1"/>
          </p:nvPr>
        </p:nvSpPr>
        <p:spPr>
          <a:xfrm>
            <a:off x="755650" y="5517232"/>
            <a:ext cx="7704138" cy="431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baseline="0"/>
            </a:lvl1pPr>
          </a:lstStyle>
          <a:p>
            <a:pPr lvl="0"/>
            <a:r>
              <a:rPr lang="pl-PL" dirty="0" smtClean="0"/>
              <a:t>Imię i nazwisko lub data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4822116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836656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309833"/>
      </p:ext>
    </p:extLst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078763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85581"/>
      </p:ext>
    </p:extLst>
  </p:cSld>
  <p:clrMapOvr>
    <a:masterClrMapping/>
  </p:clrMapOvr>
  <p:transition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145297"/>
      </p:ext>
    </p:extLst>
  </p:cSld>
  <p:clrMapOvr>
    <a:masterClrMapping/>
  </p:clrMapOvr>
  <p:transition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837453"/>
      </p:ext>
    </p:extLst>
  </p:cSld>
  <p:clrMapOvr>
    <a:masterClrMapping/>
  </p:clrMapOvr>
  <p:transition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467236"/>
      </p:ext>
    </p:extLst>
  </p:cSld>
  <p:clrMapOvr>
    <a:masterClrMapping/>
  </p:clrMapOvr>
  <p:transition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222739"/>
      </p:ext>
    </p:extLst>
  </p:cSld>
  <p:clrMapOvr>
    <a:masterClrMapping/>
  </p:clrMapOvr>
  <p:transition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8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Kraków 5.06.2012</a:t>
            </a:r>
          </a:p>
        </p:txBody>
      </p:sp>
    </p:spTree>
    <p:extLst>
      <p:ext uri="{BB962C8B-B14F-4D97-AF65-F5344CB8AC3E}">
        <p14:creationId xmlns:p14="http://schemas.microsoft.com/office/powerpoint/2010/main" xmlns="" val="101258208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n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>
              <a:buClr>
                <a:srgbClr val="DB133C"/>
              </a:buClr>
              <a:buFont typeface="+mj-lt"/>
              <a:buAutoNum type="arabicPeriod"/>
              <a:defRPr sz="2800">
                <a:solidFill>
                  <a:srgbClr val="58585A"/>
                </a:solidFill>
              </a:defRPr>
            </a:lvl1pPr>
            <a:lvl2pPr marL="914400" indent="-376238">
              <a:buClr>
                <a:srgbClr val="DB133C"/>
              </a:buClr>
              <a:buFont typeface="Wingdings" pitchFamily="2" charset="2"/>
              <a:buChar char="§"/>
              <a:tabLst>
                <a:tab pos="985838" algn="l"/>
              </a:tabLst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427888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>
              <a:buClr>
                <a:srgbClr val="DB133C"/>
              </a:buClr>
              <a:buFont typeface="+mj-lt"/>
              <a:buAutoNum type="arabicPeriod"/>
              <a:defRPr sz="2800">
                <a:solidFill>
                  <a:srgbClr val="58585A"/>
                </a:solidFill>
              </a:defRPr>
            </a:lvl1pPr>
            <a:lvl2pPr marL="914400" indent="-376238">
              <a:buClr>
                <a:srgbClr val="DB133C"/>
              </a:buClr>
              <a:buFont typeface="Wingdings" pitchFamily="2" charset="2"/>
              <a:buChar char="§"/>
              <a:tabLst>
                <a:tab pos="985838" algn="l"/>
              </a:tabLst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6086298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8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24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8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728504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8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sz="half" idx="14"/>
          </p:nvPr>
        </p:nvSpPr>
        <p:spPr>
          <a:xfrm>
            <a:off x="457200" y="1556792"/>
            <a:ext cx="4042792" cy="4464496"/>
          </a:xfrm>
          <a:prstGeom prst="rect">
            <a:avLst/>
          </a:prstGeom>
          <a:solidFill>
            <a:srgbClr val="FAFAFA"/>
          </a:solidFill>
          <a:ln>
            <a:solidFill>
              <a:srgbClr val="EDEDED"/>
            </a:solidFill>
          </a:ln>
        </p:spPr>
        <p:txBody>
          <a:bodyPr tIns="90000"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18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16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5"/>
          </p:nvPr>
        </p:nvSpPr>
        <p:spPr>
          <a:xfrm>
            <a:off x="4644008" y="1556792"/>
            <a:ext cx="4042792" cy="4464496"/>
          </a:xfrm>
          <a:prstGeom prst="rect">
            <a:avLst/>
          </a:prstGeom>
          <a:solidFill>
            <a:srgbClr val="FAFAFA"/>
          </a:solidFill>
          <a:ln>
            <a:solidFill>
              <a:srgbClr val="EDEDED"/>
            </a:solidFill>
          </a:ln>
        </p:spPr>
        <p:txBody>
          <a:bodyPr tIns="90000">
            <a:normAutofit/>
          </a:bodyPr>
          <a:lstStyle>
            <a:lvl1pPr marL="342900" indent="-342900">
              <a:buClr>
                <a:srgbClr val="DB133C"/>
              </a:buClr>
              <a:buFont typeface="Wingdings" pitchFamily="2" charset="2"/>
              <a:buChar char="§"/>
              <a:defRPr sz="2000">
                <a:solidFill>
                  <a:srgbClr val="58585A"/>
                </a:solidFill>
              </a:defRPr>
            </a:lvl1pPr>
            <a:lvl2pPr marL="742950" indent="-285750">
              <a:buClr>
                <a:srgbClr val="DB133C"/>
              </a:buClr>
              <a:buFont typeface="Wingdings" pitchFamily="2" charset="2"/>
              <a:buChar char="§"/>
              <a:defRPr sz="1800">
                <a:solidFill>
                  <a:srgbClr val="58585A"/>
                </a:solidFill>
              </a:defRPr>
            </a:lvl2pPr>
            <a:lvl3pPr marL="1143000" indent="-228600">
              <a:buClr>
                <a:srgbClr val="DB133C"/>
              </a:buClr>
              <a:buFont typeface="Wingdings" pitchFamily="2" charset="2"/>
              <a:buChar char="§"/>
              <a:defRPr sz="1600">
                <a:solidFill>
                  <a:srgbClr val="58585A"/>
                </a:solidFill>
              </a:defRPr>
            </a:lvl3pPr>
            <a:lvl4pPr marL="16002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4pPr>
            <a:lvl5pPr marL="2057400" indent="-228600">
              <a:buClr>
                <a:srgbClr val="DB133C"/>
              </a:buClr>
              <a:buFont typeface="Arial" pitchFamily="34" charset="0"/>
              <a:buChar char="•"/>
              <a:defRPr sz="1400">
                <a:solidFill>
                  <a:srgbClr val="58585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6967380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15616" y="1402432"/>
            <a:ext cx="6912768" cy="411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58585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517232"/>
            <a:ext cx="5486400" cy="6549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rgbClr val="5858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Opis</a:t>
            </a:r>
          </a:p>
        </p:txBody>
      </p:sp>
      <p:sp>
        <p:nvSpPr>
          <p:cNvPr id="8" name="Tytuł 1"/>
          <p:cNvSpPr>
            <a:spLocks noGrp="1"/>
          </p:cNvSpPr>
          <p:nvPr>
            <p:ph type="title" hasCustomPrompt="1"/>
          </p:nvPr>
        </p:nvSpPr>
        <p:spPr>
          <a:xfrm>
            <a:off x="1115616" y="72000"/>
            <a:ext cx="7571184" cy="11247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pic>
        <p:nvPicPr>
          <p:cNvPr id="9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5615" cy="10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3384376" cy="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820473" y="6453336"/>
            <a:ext cx="323528" cy="294379"/>
          </a:xfrm>
          <a:prstGeom prst="rect">
            <a:avLst/>
          </a:prstGeom>
          <a:solidFill>
            <a:srgbClr val="DB133C"/>
          </a:solidFill>
        </p:spPr>
        <p:txBody>
          <a:bodyPr wrap="none" lIns="0" tIns="0" rIns="0" bIns="0" anchor="ctr"/>
          <a:lstStyle>
            <a:lvl1pPr algn="ctr"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‹#›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4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438403" y="6453336"/>
            <a:ext cx="3238053" cy="288032"/>
          </a:xfrm>
          <a:prstGeom prst="rect">
            <a:avLst/>
          </a:prstGeom>
        </p:spPr>
        <p:txBody>
          <a:bodyPr anchor="ctr"/>
          <a:lstStyle>
            <a:lvl1pPr algn="r">
              <a:defRPr sz="1100" b="1">
                <a:solidFill>
                  <a:srgbClr val="58585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0087657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OJA\Pictures\ncn\logotyp\poprawione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OJA\Pictures\ncn\logotyp\poprawione\logo-poziom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84275"/>
            <a:ext cx="4896544" cy="41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755576" y="2764533"/>
            <a:ext cx="7702624" cy="25366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rgbClr val="DB13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76476460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321287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22903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608996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017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DB133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8585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19EE-3CC4-41DA-9638-A9158AB3C8D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2015-06-19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5302-AFEF-4B21-A2E1-F8A17E51880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71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arzena.oliwkiewicz@ncn.gov.p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cid:image001.gif@01D09E16.44DB0D60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www.ncn.gov.p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323528" y="3861048"/>
            <a:ext cx="856895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Seminarium „Granty NCN z trzech perspektyw”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Uniwersytet Jana Kochanowskiego w Kielcach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2015.06.19</a:t>
            </a:r>
            <a:endParaRPr lang="en-GB" sz="2400" b="1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455" y="6093296"/>
            <a:ext cx="6899440" cy="5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771800" y="188640"/>
            <a:ext cx="59046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Narodowe Centrum </a:t>
            </a:r>
            <a:r>
              <a:rPr lang="pl-PL" sz="6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Nauki</a:t>
            </a:r>
            <a:endParaRPr lang="pl-PL" sz="6600" b="1" dirty="0">
              <a:solidFill>
                <a:srgbClr val="DB13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71798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10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Kierownik / opiekun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556792"/>
            <a:ext cx="8496944" cy="3672408"/>
          </a:xfrm>
        </p:spPr>
        <p:txBody>
          <a:bodyPr>
            <a:normAutofit/>
          </a:bodyPr>
          <a:lstStyle/>
          <a:p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Przebieg</a:t>
            </a:r>
            <a:r>
              <a:rPr lang="en-US" sz="1800" b="1" u="sng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kariery</a:t>
            </a:r>
            <a:r>
              <a:rPr lang="en-US" sz="1800" b="1" u="sng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naukowej</a:t>
            </a:r>
            <a:r>
              <a:rPr lang="en-US" sz="18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(Academic and Research Career</a:t>
            </a: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urlopy i przerwy w karierze, daty otrzymania stopni/tytułów naukowych</a:t>
            </a:r>
          </a:p>
          <a:p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Dorobek</a:t>
            </a:r>
            <a:r>
              <a:rPr lang="en-US" sz="1800" b="1" u="sng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b="1" u="sng" dirty="0" err="1" smtClean="0">
                <a:solidFill>
                  <a:schemeClr val="tx1">
                    <a:lumMod val="75000"/>
                  </a:schemeClr>
                </a:solidFill>
              </a:rPr>
              <a:t>naukowy</a:t>
            </a:r>
            <a:r>
              <a:rPr lang="en-US" sz="1800" b="1" dirty="0">
                <a:solidFill>
                  <a:schemeClr val="tx1">
                    <a:lumMod val="75000"/>
                  </a:schemeClr>
                </a:solidFill>
              </a:rPr>
              <a:t> 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(Scientific </a:t>
            </a: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Achievements)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publikacje najlepiej z </a:t>
            </a:r>
            <a:r>
              <a:rPr lang="pl-PL" sz="1800" b="1" dirty="0">
                <a:solidFill>
                  <a:schemeClr val="tx1">
                    <a:lumMod val="75000"/>
                  </a:schemeClr>
                </a:solidFill>
              </a:rPr>
              <a:t>zakresu obejmującego tematykę zgłoszonego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wniosku, publikacje muszą być co najmniej przyjęte do druku</a:t>
            </a:r>
            <a:endParaRPr lang="pl-PL" sz="18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1800" b="1" u="sng" dirty="0" err="1" smtClean="0">
                <a:solidFill>
                  <a:schemeClr val="tx1">
                    <a:lumMod val="75000"/>
                  </a:schemeClr>
                </a:solidFill>
              </a:rPr>
              <a:t>Proj</a:t>
            </a:r>
            <a:r>
              <a:rPr lang="pl-PL" sz="1800" b="1" u="sng" dirty="0" err="1" smtClean="0">
                <a:solidFill>
                  <a:schemeClr val="tx1">
                    <a:lumMod val="75000"/>
                  </a:schemeClr>
                </a:solidFill>
              </a:rPr>
              <a:t>ekty</a:t>
            </a:r>
            <a:r>
              <a:rPr lang="en-US" sz="1800" b="1" u="sng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badawcze</a:t>
            </a:r>
            <a:r>
              <a:rPr lang="en-US" sz="1800" b="1" u="sng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</a:rPr>
              <a:t>(Research projects</a:t>
            </a: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pl-PL" sz="1800" b="1" u="sng" dirty="0" smtClean="0">
                <a:solidFill>
                  <a:schemeClr val="tx1">
                    <a:lumMod val="75000"/>
                  </a:schemeClr>
                </a:solidFill>
              </a:rPr>
              <a:t>tylko jako kierownik</a:t>
            </a:r>
            <a:endParaRPr lang="pl-PL" sz="1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pl-PL" sz="1800" b="1" u="sng" dirty="0" smtClean="0">
                <a:solidFill>
                  <a:schemeClr val="tx1">
                    <a:lumMod val="75000"/>
                  </a:schemeClr>
                </a:solidFill>
              </a:rPr>
              <a:t>Zbliżone zadania badawcze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pl-PL" sz="1400" b="1" dirty="0" err="1" smtClean="0">
                <a:solidFill>
                  <a:schemeClr val="tx1">
                    <a:lumMod val="75000"/>
                  </a:schemeClr>
                </a:solidFill>
              </a:rPr>
              <a:t>Similar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400" b="1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400" b="1" dirty="0" err="1" smtClean="0">
                <a:solidFill>
                  <a:schemeClr val="tx1">
                    <a:lumMod val="75000"/>
                  </a:schemeClr>
                </a:solidFill>
              </a:rPr>
              <a:t>tasks</a:t>
            </a:r>
            <a:r>
              <a:rPr lang="pl-PL" sz="1400" b="1" dirty="0" smtClean="0">
                <a:solidFill>
                  <a:schemeClr val="tx1">
                    <a:lumMod val="75000"/>
                  </a:schemeClr>
                </a:solidFill>
              </a:rPr>
              <a:t>):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jeśli są, dla potwierdzenia o braku podwójnego finasowania</a:t>
            </a:r>
          </a:p>
          <a:p>
            <a:r>
              <a:rPr lang="en-US" sz="1800" b="1" u="sng" dirty="0" err="1" smtClean="0">
                <a:solidFill>
                  <a:schemeClr val="tx1">
                    <a:lumMod val="75000"/>
                  </a:schemeClr>
                </a:solidFill>
              </a:rPr>
              <a:t>Dośw</a:t>
            </a:r>
            <a:r>
              <a:rPr lang="pl-PL" sz="1800" b="1" u="sng" dirty="0" err="1" smtClean="0">
                <a:solidFill>
                  <a:schemeClr val="tx1">
                    <a:lumMod val="75000"/>
                  </a:schemeClr>
                </a:solidFill>
              </a:rPr>
              <a:t>iadczenie</a:t>
            </a:r>
            <a:r>
              <a:rPr lang="en-US" sz="1800" b="1" u="sng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naukowe</a:t>
            </a:r>
            <a:r>
              <a:rPr lang="en-US" sz="1800" b="1" dirty="0">
                <a:solidFill>
                  <a:schemeClr val="tx1">
                    <a:lumMod val="75000"/>
                  </a:schemeClr>
                </a:solidFill>
              </a:rPr>
              <a:t> (Research </a:t>
            </a:r>
            <a: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  <a:t>Achievements)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: konferencje i inne</a:t>
            </a:r>
          </a:p>
          <a:p>
            <a:r>
              <a:rPr lang="en-US" sz="1800" b="1" u="sng" dirty="0" err="1">
                <a:solidFill>
                  <a:schemeClr val="tx1">
                    <a:lumMod val="75000"/>
                  </a:schemeClr>
                </a:solidFill>
              </a:rPr>
              <a:t>Wyróżnienia</a:t>
            </a:r>
            <a:r>
              <a:rPr lang="en-US" sz="1800" b="1" dirty="0">
                <a:solidFill>
                  <a:schemeClr val="tx1">
                    <a:lumMod val="75000"/>
                  </a:schemeClr>
                </a:solidFill>
              </a:rPr>
              <a:t> (Prizes/Awards</a:t>
            </a:r>
            <a:r>
              <a:rPr lang="en-US" sz="1800" b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pl-PL" sz="1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1800" b="1" dirty="0"/>
          </a:p>
        </p:txBody>
      </p:sp>
      <p:sp>
        <p:nvSpPr>
          <p:cNvPr id="12" name="Prostokąt zaokrąglony 10"/>
          <p:cNvSpPr/>
          <p:nvPr/>
        </p:nvSpPr>
        <p:spPr>
          <a:xfrm>
            <a:off x="395536" y="5301208"/>
            <a:ext cx="8496944" cy="1008112"/>
          </a:xfrm>
          <a:prstGeom prst="roundRect">
            <a:avLst/>
          </a:prstGeom>
          <a:solidFill>
            <a:schemeClr val="bg2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Dorobek naukowy stanowi istotną część oceny wniosku. Jego brak w znaczący sposób obniża szansę na otrzymanie funduszy na realizację projektu badawczego (język angielski!).</a:t>
            </a:r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12698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11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Plan badań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1" y="1720238"/>
            <a:ext cx="8568951" cy="37249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Plan badań jest wypunktowanym </a:t>
            </a:r>
            <a:r>
              <a:rPr lang="pl-PL" sz="1800" b="1" dirty="0" smtClean="0">
                <a:solidFill>
                  <a:srgbClr val="DB133C"/>
                </a:solidFill>
                <a:latin typeface="+mn-lt"/>
                <a:cs typeface="Times New Roman" pitchFamily="18" charset="0"/>
              </a:rPr>
              <a:t>opisem planowanych </a:t>
            </a:r>
            <a:r>
              <a:rPr lang="pl-PL" sz="1800" b="1" dirty="0">
                <a:solidFill>
                  <a:srgbClr val="DB133C"/>
                </a:solidFill>
                <a:latin typeface="+mn-lt"/>
                <a:cs typeface="Times New Roman" pitchFamily="18" charset="0"/>
              </a:rPr>
              <a:t>zadań badawczych </a:t>
            </a:r>
            <a:r>
              <a:rPr lang="pl-PL" sz="18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charakteryzujących kolejne etapy realizacji projektu oraz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definiuje podmiot realizujący </a:t>
            </a:r>
            <a:r>
              <a:rPr lang="pl-PL" sz="18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zadanie. </a:t>
            </a:r>
            <a:endParaRPr lang="pl-PL" sz="1800" b="1" dirty="0" smtClean="0">
              <a:solidFill>
                <a:schemeClr val="tx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1800" b="1" dirty="0" smtClean="0">
              <a:solidFill>
                <a:schemeClr val="tx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cs typeface="Times New Roman" pitchFamily="18" charset="0"/>
              </a:rPr>
              <a:t>Plan badań wypełniany w </a:t>
            </a:r>
            <a:r>
              <a:rPr lang="pl-PL" sz="1800" b="1" dirty="0" smtClean="0">
                <a:solidFill>
                  <a:srgbClr val="DB133C"/>
                </a:solidFill>
                <a:cs typeface="Times New Roman" pitchFamily="18" charset="0"/>
              </a:rPr>
              <a:t>dwóch wersjach językowych: 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cs typeface="Times New Roman" pitchFamily="18" charset="0"/>
              </a:rPr>
              <a:t>polskiej i angielskiej, (podmiot realizujący zadanie jest w języku polskim)</a:t>
            </a:r>
          </a:p>
          <a:p>
            <a:pPr marL="0" indent="0" algn="just">
              <a:buNone/>
            </a:pPr>
            <a:endParaRPr lang="pl-PL" sz="1800" b="1" dirty="0" smtClean="0">
              <a:solidFill>
                <a:schemeClr val="tx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Zadaniami badawczymi </a:t>
            </a:r>
            <a:r>
              <a:rPr lang="pl-PL" sz="18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nie są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 m.in</a:t>
            </a:r>
            <a:r>
              <a:rPr lang="pl-PL" sz="1800" b="1" dirty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.: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zakup aparatury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udział w konferencji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przygotowanie publikacji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800" b="1" dirty="0">
                <a:solidFill>
                  <a:schemeClr val="tx1">
                    <a:lumMod val="75000"/>
                  </a:schemeClr>
                </a:solidFill>
                <a:cs typeface="Times New Roman" pitchFamily="18" charset="0"/>
              </a:rPr>
              <a:t>k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cs typeface="Times New Roman" pitchFamily="18" charset="0"/>
              </a:rPr>
              <a:t>walifikacja pacjentów</a:t>
            </a: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Times New Roman" pitchFamily="18" charset="0"/>
              </a:rPr>
              <a:t>, itp. 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1800" b="1" dirty="0">
              <a:solidFill>
                <a:schemeClr val="tx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endParaRPr lang="pl-PL" sz="1800" b="1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48897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12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Kosztorys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556792"/>
            <a:ext cx="8568951" cy="256267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Nie ma </a:t>
            </a: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ea typeface="Calibri"/>
                <a:cs typeface="Arial" pitchFamily="34" charset="0"/>
              </a:rPr>
              <a:t>żadnych oficjalnych 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ea typeface="Calibri"/>
                <a:cs typeface="Arial" pitchFamily="34" charset="0"/>
              </a:rPr>
              <a:t>proporcji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dotyczących kształtu kosztorysu w projektach, np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stosunku wynagrodzeń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do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pozostałych kosztów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projektu. </a:t>
            </a: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Kosztorys powinien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być skalkulowany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realistycznie:</a:t>
            </a:r>
          </a:p>
          <a:p>
            <a:pPr marL="714375" indent="-352425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czy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grupa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i liczba wykonawców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jest odpowiednia do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realizacji zadań przedstawionych we wniosku?</a:t>
            </a:r>
          </a:p>
          <a:p>
            <a:pPr marL="714375" indent="-352425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czy właściwa jest kalkulacja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poszczególnych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kosztów?</a:t>
            </a:r>
          </a:p>
          <a:p>
            <a:pPr marL="714375" indent="-352425" algn="just">
              <a:spcBef>
                <a:spcPts val="600"/>
              </a:spcBef>
              <a:spcAft>
                <a:spcPts val="0"/>
              </a:spcAft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4375" indent="-352425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714375" indent="-352425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None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3784972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B133C"/>
              </a:buClr>
            </a:pP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Dokładne uzasadnienie poszczególnych pozycji pomaga uniknąć wątpliwości co do zasadności wnioskowanych kosztów.</a:t>
            </a:r>
          </a:p>
          <a:p>
            <a:pPr>
              <a:buClr>
                <a:srgbClr val="DB133C"/>
              </a:buClr>
            </a:pPr>
            <a:endParaRPr lang="pl-PL" b="1" dirty="0" smtClean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B133C"/>
              </a:buClr>
            </a:pPr>
            <a:endParaRPr lang="pl-PL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B133C"/>
              </a:buClr>
            </a:pP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Proszę pamiętać, iż kosztorys jest oceniany przez Zespół Ekspertów, którzy są aktywnymi naukowcami w swoich dziedzinach. Znają oni koszty prowadzenia badań czy wartość planowanego sprzętu i </a:t>
            </a:r>
            <a:r>
              <a:rPr lang="pl-PL" b="1" u="sng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mogą zakwestionować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 przeszacowanie kosztorysu w którymkolwiek punkcie.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7548897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13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Koszty niekwalifikowalne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556792"/>
            <a:ext cx="8424936" cy="3888432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) rezerwy na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straty,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ryzyka kursowe, odsetki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od zadłużenia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 obsługę zadłużenia i opłaty za opóźnienie płatności, mandaty, grzywny, kary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i koszty postępowania sądowego,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2) podatek od towarów i usług (VAT), jeżeli podmiot realizujący ma prawną możliwość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jego odzyskania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3) koszty procedur związanych z nadaniem stopnia/tytułu naukowego,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4) koszty honorariów z tytułu recenzji wydawniczych.</a:t>
            </a:r>
          </a:p>
          <a:p>
            <a:pPr marL="0" indent="0">
              <a:buNone/>
            </a:pPr>
            <a:endParaRPr lang="pl-PL" sz="1800" b="1" dirty="0" smtClean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Ocena 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kwalifikowalności kosztów ma miejsce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m.in. n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a każdym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etapie oceny wniosku, oceny raportów: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rocznego i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końcowego, kontroli projektu i audytu zewnętrznego.</a:t>
            </a:r>
          </a:p>
          <a:p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59905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14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Koszty pośrednie - zasady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556792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ogólne funkcjonowania </a:t>
            </a: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jednostki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nie mogą być pokrywane z innej pozycji kosztorysu niż koszty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ośrednie. </a:t>
            </a:r>
          </a:p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Sposób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rozliczania kosztów pośrednich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powinien być zgodny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 polityką rachunkowości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jednostki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realizującej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projekt. 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Limit na koszty pośrednie wynosi 20% (Wyjątek: Fuga - 1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000 zł na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miesiąc), tzn. </a:t>
            </a: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maksymalnie 20% kosztów bezpośrednich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 wyłączeniem „Kosztów aparatury naukowo-badawczej, urządzeń i oprogramowania”.</a:t>
            </a:r>
          </a:p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konkursach ogłoszonych przez NCN wysokość kosztów pośrednich 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nie może ulec zwiększeniu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 w trakcie realizacji projektu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pl-PL" sz="1800" b="1" u="sng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Jednostka zobowiązana jest uzgodnić z kierownikiem projektu zagospodarowanie co najmniej 25% wartości kosztów pośrednich.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18985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15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10565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Koszty</a:t>
            </a:r>
            <a:r>
              <a:rPr lang="en-US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średnie - przykłady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484784"/>
            <a:ext cx="8496944" cy="4896544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wynagrodzeń personelu administracyjnego i finansowego </a:t>
            </a:r>
            <a:endParaRPr lang="pl-PL" sz="16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remontów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i dostosowania pomieszczeń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eksploatacji powierzchni, podatki od nieruchomości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itp..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opłaty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za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media, przemysłowe, telekomunikacyjne, pocztowe i kurierskie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utrzymania czystości pomieszczeń, koszty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dozoru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ubezpieczeń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majątkowych,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opłaty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manipulacyjne, administracyjne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 bankowe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audytu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zewnętrznego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organizacji konferencji, warsztatów, seminariów,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spotkań</a:t>
            </a: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subskrypcji, prenumerat </a:t>
            </a:r>
            <a:endParaRPr lang="pl-PL" sz="16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składki </a:t>
            </a:r>
            <a:r>
              <a:rPr lang="pl-PL" sz="16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członkowskie od osób fizycznych w organizacjach, </a:t>
            </a:r>
            <a:r>
              <a:rPr lang="pl-PL" sz="16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stowarzyszeniach</a:t>
            </a:r>
            <a:endParaRPr lang="pl-PL" sz="16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86575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16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Wynagrodzenia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8" y="1772816"/>
            <a:ext cx="8352928" cy="2952328"/>
          </a:xfrm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ynagrodzenia etatowe: kierownika lub wykonawcy jako post-</a:t>
            </a:r>
            <a:r>
              <a:rPr lang="pl-PL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doc</a:t>
            </a: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wynagrodzenia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dodatkowe dla członków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zespołu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stypendia naukowe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dla doktorantów i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studentów</a:t>
            </a:r>
          </a:p>
          <a:p>
            <a:pPr marL="0">
              <a:spcBef>
                <a:spcPts val="1200"/>
              </a:spcBef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Dana osoba może otrzymywać wypłaty ze środków projektu tylko w jednej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formie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stokąt zaokrąglony 10"/>
          <p:cNvSpPr/>
          <p:nvPr/>
        </p:nvSpPr>
        <p:spPr>
          <a:xfrm>
            <a:off x="467544" y="5013176"/>
            <a:ext cx="8137525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algn="just">
              <a:defRPr/>
            </a:pP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Opis procedury naboru i zatrudnienia wykonawców jest kluczowy do oceny wysokości wynagrodzeń</a:t>
            </a:r>
            <a:endParaRPr lang="pl-PL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720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17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Wynagrodzenie etatowe kierownika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456184"/>
            <a:ext cx="8568953" cy="420506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Warunki do wnioskowania:</a:t>
            </a: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jest zatrudniony na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podstawie umowy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 pracę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lub jest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zatrudniony na podstawie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umowy o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pracę na czas określony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 umowa wygasa w czasie 18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miesięcy od dnia zakończenia naboru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wniosków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Warunki do pobierania wynagrodzenia:</a:t>
            </a:r>
            <a:endParaRPr lang="pl-PL" sz="1800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pobiera innego wynagrodzenia w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żadnej formie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 projektów finansowanych przez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NCN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jest zatrudniony na podstawie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umowy o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pracę u innego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pracodawcy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Górne limity wynagrodzeń:</a:t>
            </a:r>
            <a:endParaRPr lang="pl-PL" sz="1800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 120 tys. zł rocznie w konkursie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OPUS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 85 tys. zł rocznie w konkursie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SONATA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stokąt zaokrąglony 10"/>
          <p:cNvSpPr/>
          <p:nvPr/>
        </p:nvSpPr>
        <p:spPr>
          <a:xfrm>
            <a:off x="467233" y="5733256"/>
            <a:ext cx="8137525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algn="just">
              <a:defRPr/>
            </a:pP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konkursie Preludium </a:t>
            </a:r>
            <a:r>
              <a:rPr lang="pl-PL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można</a:t>
            </a: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zaplanować zatrudnienia etatowego dla kierownika.</a:t>
            </a:r>
            <a:endParaRPr lang="pl-PL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47144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18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Wynagrodzenia etatowe typu post-</a:t>
            </a:r>
            <a:r>
              <a:rPr lang="pl-PL" dirty="0" err="1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doc</a:t>
            </a:r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 w konkursie OPUS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498178"/>
            <a:ext cx="8568953" cy="420506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Warunki do pobierania wynagrodzenia:</a:t>
            </a:r>
          </a:p>
          <a:p>
            <a:pPr marL="0">
              <a:spcBef>
                <a:spcPts val="1200"/>
              </a:spcBef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kierownik projektu nie był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promotorem lub promotorem pomocniczym wykonawcy (wyjątek dla 1 osoby)</a:t>
            </a: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osoba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wybrana w ramach otwartego konkursu, w którym kierownik projektu przewodniczył komisji rekrutacyjnej;</a:t>
            </a:r>
          </a:p>
          <a:p>
            <a:pPr marL="0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nie pobiera innego wynagrodzenia w żadnej formie z projektów finansowanych przez NCN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Limit wynagrodzenia:</a:t>
            </a:r>
            <a:endParaRPr lang="pl-PL" sz="1800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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85 tys. zł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rocznie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Maksymalnie dwa stanowiska typu post-</a:t>
            </a:r>
            <a:r>
              <a:rPr lang="pl-PL" sz="1800" b="1" dirty="0" err="1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doc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 łączny okres co najmniej 12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miesięcy (jedno zatrudnienie minimalnie 6 miesięcy)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stokąt zaokrąglony 10"/>
          <p:cNvSpPr/>
          <p:nvPr/>
        </p:nvSpPr>
        <p:spPr>
          <a:xfrm>
            <a:off x="395536" y="5661248"/>
            <a:ext cx="8137525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algn="just">
              <a:defRPr/>
            </a:pP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konkursach Preludium i Sonata </a:t>
            </a:r>
            <a:r>
              <a:rPr lang="pl-PL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można</a:t>
            </a: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utworzyć stanowiska typu post-</a:t>
            </a:r>
            <a:r>
              <a:rPr lang="pl-PL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doc</a:t>
            </a:r>
            <a:endParaRPr lang="pl-PL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77178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19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268760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421" y="6379042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Wynagrodzenia dodatkowe (umowy o pracę i cywilno-prawne)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340768"/>
            <a:ext cx="8568953" cy="495515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Liczba osób do obliczania wynagrodzeń dodatkowych to: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Skład zespołu (kierownik i wykonawcy) MINUS: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- osoby z wynagrodzeniem etatowym NCN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- osoby ze stypendium naukowym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konkursie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OPUS: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konkursie SONATA: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0628106"/>
              </p:ext>
            </p:extLst>
          </p:nvPr>
        </p:nvGraphicFramePr>
        <p:xfrm>
          <a:off x="2987824" y="3068960"/>
          <a:ext cx="56886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576063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+ 1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+2 i więcej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Kierownik</a:t>
                      </a:r>
                      <a:r>
                        <a:rPr lang="pl-PL" baseline="0" dirty="0" smtClean="0"/>
                        <a:t> z etatem NCN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Kierownik bez etatu NCN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4,5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4968665"/>
              </p:ext>
            </p:extLst>
          </p:nvPr>
        </p:nvGraphicFramePr>
        <p:xfrm>
          <a:off x="2987824" y="4332704"/>
          <a:ext cx="44644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576063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+ 1 i więcej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Kierownik</a:t>
                      </a:r>
                      <a:r>
                        <a:rPr lang="pl-PL" baseline="0" dirty="0" smtClean="0"/>
                        <a:t> z etatem NCN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Kierownik bez etatu NCN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22500" y="5517232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konkursie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PRELUDIUM: maksymalnie 1 tys.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88894" y="1755060"/>
            <a:ext cx="7579450" cy="1224136"/>
          </a:xfrm>
          <a:prstGeom prst="roundRect">
            <a:avLst/>
          </a:prstGeom>
          <a:noFill/>
          <a:ln w="53975">
            <a:solidFill>
              <a:srgbClr val="E91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251520" y="5912784"/>
            <a:ext cx="8045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Wszystkie podane kwoty są wynagrodzeniami na każdy miesiąc trwania projektu</a:t>
            </a:r>
            <a:endParaRPr lang="pl-PL" sz="1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66147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0447" y="4478808"/>
            <a:ext cx="3569577" cy="23708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9288" y="476682"/>
            <a:ext cx="7715200" cy="720070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rgbClr val="58585A"/>
                </a:solidFill>
                <a:latin typeface="+mn-lt"/>
                <a:cs typeface="Arial" pitchFamily="34" charset="0"/>
              </a:rPr>
              <a:t>Plan prezentacji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3"/>
          </p:nvPr>
        </p:nvSpPr>
        <p:spPr>
          <a:xfrm>
            <a:off x="323528" y="1772816"/>
            <a:ext cx="8219256" cy="30243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tx1">
                    <a:lumMod val="75000"/>
                  </a:schemeClr>
                </a:solidFill>
              </a:rPr>
              <a:t>Wstęp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>
                <a:solidFill>
                  <a:schemeClr val="tx1">
                    <a:lumMod val="75000"/>
                  </a:schemeClr>
                </a:solidFill>
              </a:rPr>
              <a:t>Sekcje wniosku – źródła niepowodzeń</a:t>
            </a:r>
            <a:endParaRPr lang="pl-PL" altLang="pl-PL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tx1">
                    <a:lumMod val="75000"/>
                  </a:schemeClr>
                </a:solidFill>
              </a:rPr>
              <a:t>Ocena wniosków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tx1">
                    <a:lumMod val="75000"/>
                  </a:schemeClr>
                </a:solidFill>
              </a:rPr>
              <a:t>Konkursy NCN</a:t>
            </a:r>
          </a:p>
          <a:p>
            <a:pPr marL="0" indent="0">
              <a:buNone/>
            </a:pPr>
            <a:endParaRPr lang="pl-PL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65716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20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Stypendia naukowe w konkursie OPUS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1" y="1700808"/>
            <a:ext cx="8568951" cy="345638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dla studentów i doktorantów </a:t>
            </a:r>
          </a:p>
          <a:p>
            <a:pPr marL="342900" lvl="1" indent="-342900"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przyznawane </a:t>
            </a: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zgodnie z „Regulaminem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przyznawania stypendiów naukowych dla młodych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naukowców”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 drodze otwartego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konkursu</a:t>
            </a:r>
          </a:p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osoba nie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pobiera innego wynagrodzenia w żadnej formie z projektów finansowanych przez NCN</a:t>
            </a:r>
          </a:p>
          <a:p>
            <a:pPr algn="just">
              <a:spcBef>
                <a:spcPts val="1200"/>
              </a:spcBef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łączna kwota pobieranych przez wykonawcę stypendiów naukowych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finansowanych ze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środków NCN nie przekracza 3 tys. zł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miesięcznie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Łączny budżet wszystkich stypendiów w danym projekcie na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każdy miesiąc realizacji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projektu wynosi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co najwyżej 6 tys. zł.</a:t>
            </a:r>
          </a:p>
        </p:txBody>
      </p:sp>
      <p:sp>
        <p:nvSpPr>
          <p:cNvPr id="12" name="Prostokąt zaokrąglony 10"/>
          <p:cNvSpPr/>
          <p:nvPr/>
        </p:nvSpPr>
        <p:spPr>
          <a:xfrm>
            <a:off x="395536" y="5373216"/>
            <a:ext cx="8137525" cy="72008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algn="just">
              <a:defRPr/>
            </a:pP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konkursach Preludium i Sonata </a:t>
            </a:r>
            <a:r>
              <a:rPr lang="pl-PL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 można</a:t>
            </a:r>
            <a:r>
              <a:rPr 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przyznawać stypendiów naukowych</a:t>
            </a:r>
            <a:endParaRPr lang="pl-PL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5987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21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Kosztorys – zlecenie czy dzieło?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083288"/>
              </p:ext>
            </p:extLst>
          </p:nvPr>
        </p:nvGraphicFramePr>
        <p:xfrm>
          <a:off x="251521" y="1628798"/>
          <a:ext cx="8352930" cy="475253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60241"/>
                <a:gridCol w="3096344"/>
                <a:gridCol w="3096345"/>
              </a:tblGrid>
              <a:tr h="59756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Kryterium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Umowa o</a:t>
                      </a:r>
                      <a:r>
                        <a:rPr lang="pl-PL" baseline="0" dirty="0" smtClean="0"/>
                        <a:t> dzieło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Umowa zlecenia</a:t>
                      </a:r>
                      <a:endParaRPr lang="pl-PL" dirty="0"/>
                    </a:p>
                  </a:txBody>
                  <a:tcPr anchor="ctr"/>
                </a:tc>
              </a:tr>
              <a:tr h="90280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Charakterystyka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Wykonanie przez przyjmującego zamówienie oznaczonego dzieła</a:t>
                      </a:r>
                      <a:endParaRPr lang="pl-PL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Wykonanie lub wykonywanie (aktywność ciągła) określonej czynności</a:t>
                      </a:r>
                      <a:endParaRPr lang="pl-PL" sz="1400" dirty="0"/>
                    </a:p>
                  </a:txBody>
                  <a:tcPr anchor="ctr"/>
                </a:tc>
              </a:tr>
              <a:tr h="59756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Umowa rezultatu</a:t>
                      </a:r>
                      <a:endParaRPr lang="pl-PL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Umowa należytego starania</a:t>
                      </a:r>
                      <a:endParaRPr lang="pl-PL" sz="1400" b="1" dirty="0"/>
                    </a:p>
                  </a:txBody>
                  <a:tcPr anchor="ctr"/>
                </a:tc>
              </a:tr>
              <a:tr h="1324871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effectLst/>
                        </a:rPr>
                        <a:t>Ryzyko w zakresie wykonania pracy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Niewykonanie dzieła (nieudany rezultat) pozbawia przyjmującego zamówienie całości lub części wynagrodzenia i naraża go na odpowiedzialność odszkodowawczą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Niedotrzymanie należytej staranności przy dokonywaniu czynności stanowiących przedmiot umowy. Nie </a:t>
                      </a:r>
                      <a:r>
                        <a:rPr lang="pl-PL" sz="1400" smtClean="0"/>
                        <a:t>ma odpowiedzialności </a:t>
                      </a:r>
                      <a:r>
                        <a:rPr lang="pl-PL" sz="1400" dirty="0" smtClean="0"/>
                        <a:t>za ostateczny rezultat wykonanej pracy</a:t>
                      </a:r>
                      <a:endParaRPr lang="pl-PL" sz="1400" dirty="0"/>
                    </a:p>
                  </a:txBody>
                  <a:tcPr anchor="ctr"/>
                </a:tc>
              </a:tr>
              <a:tr h="732165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Przykłady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„Stworzenie harmonogramu prac zespołu w pierwszym etapie badań”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„</a:t>
                      </a:r>
                      <a:r>
                        <a:rPr lang="pl-PL" sz="1400" dirty="0" smtClean="0"/>
                        <a:t>Organizacja</a:t>
                      </a:r>
                      <a:r>
                        <a:rPr lang="pl-PL" sz="1400" baseline="0" dirty="0" smtClean="0"/>
                        <a:t> i nadzór nad realizacją pierwszego zadania badawczego</a:t>
                      </a:r>
                      <a:r>
                        <a:rPr lang="pl-PL" baseline="0" dirty="0" smtClean="0"/>
                        <a:t>”</a:t>
                      </a:r>
                      <a:endParaRPr lang="pl-PL" dirty="0"/>
                    </a:p>
                  </a:txBody>
                  <a:tcPr anchor="ctr"/>
                </a:tc>
              </a:tr>
              <a:tr h="597564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„Raport</a:t>
                      </a:r>
                      <a:r>
                        <a:rPr lang="pl-PL" sz="1400" baseline="0" dirty="0" smtClean="0"/>
                        <a:t> z analizy badań dokonanych na </a:t>
                      </a:r>
                      <a:r>
                        <a:rPr lang="pl-PL" sz="1400" dirty="0" smtClean="0"/>
                        <a:t>10-ciu pacjentach” 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„Aktualizowanie wyników badań w ramach drugiego zadania badawczego”</a:t>
                      </a:r>
                      <a:endParaRPr lang="pl-PL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047715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22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Aparatura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628800"/>
            <a:ext cx="864096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zakupu lub wytworzenia aparatury naukowo-badawczej niestanowiącej dużej infrastruktury badawczej, zaliczanej do środków trwałych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zgodnie z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odrębnymi przepisami,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mogą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być finansowane o ile 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wartość jednostkowa zakupu lub wytworzenia aparatu nie przekracza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wartości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odpowiednio: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500 000 zł w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projektach z zakresu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ST i NZ</a:t>
            </a:r>
          </a:p>
          <a:p>
            <a:pPr algn="just">
              <a:buFontTx/>
              <a:buChar char="-"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150 000 zł w projektach z HS</a:t>
            </a:r>
          </a:p>
          <a:p>
            <a:pPr algn="just"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Wyjątki</a:t>
            </a:r>
            <a:r>
              <a:rPr lang="pl-PL" sz="1800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SONATA - powyższe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limity dotyczą łącznego kosztu zakupu aparatury,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PRELUDIUM - koszt zakupu aparatury nie może przekraczać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30% wysokości wnioskowanych środków na realizację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projektu,</a:t>
            </a:r>
          </a:p>
          <a:p>
            <a:pPr algn="just"/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HARMONIA- nie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dopuszcza się zakupu aparatury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naukowo-badawczej,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FUGA - nie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dopuszcza się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zakupu aparatury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naukowo-badawczej.</a:t>
            </a:r>
          </a:p>
          <a:p>
            <a:pPr marL="0" indent="0"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21237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23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Koszty bezpośrednie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ymbol zastępczy zawartości 2"/>
          <p:cNvSpPr txBox="1">
            <a:spLocks/>
          </p:cNvSpPr>
          <p:nvPr/>
        </p:nvSpPr>
        <p:spPr>
          <a:xfrm>
            <a:off x="251520" y="1783403"/>
            <a:ext cx="8228681" cy="41658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B133C"/>
              </a:buClr>
              <a:buFont typeface="Wingdings" pitchFamily="2" charset="2"/>
              <a:buChar char="§"/>
              <a:defRPr sz="28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DB133C"/>
              </a:buClr>
              <a:buFont typeface="Wingdings" pitchFamily="2" charset="2"/>
              <a:buChar char="§"/>
              <a:defRPr sz="24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DB133C"/>
              </a:buClr>
              <a:buFont typeface="Wingdings" pitchFamily="2" charset="2"/>
              <a:buChar char="§"/>
              <a:defRPr sz="20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DB133C"/>
              </a:buClr>
              <a:buFont typeface="Arial" pitchFamily="34" charset="0"/>
              <a:buChar char="•"/>
              <a:defRPr sz="18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DB133C"/>
              </a:buClr>
              <a:buFont typeface="Arial" pitchFamily="34" charset="0"/>
              <a:buChar char="•"/>
              <a:defRPr sz="1800" kern="1200">
                <a:solidFill>
                  <a:srgbClr val="5858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Inne koszty bezpośrednie - koszty nie zaliczane do wynagrodzeń ani aparatury naukowo-badawczej.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 inne koszty bezpośrednie projektu składają się:</a:t>
            </a: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materiały i drobny sprzęt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usługi obce,</a:t>
            </a: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wyjazdy służbowe,</a:t>
            </a: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wizyty i konsultacje,</a:t>
            </a:r>
          </a:p>
          <a:p>
            <a:pPr>
              <a:spcBef>
                <a:spcPts val="1200"/>
              </a:spcBef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nne koszty</a:t>
            </a:r>
          </a:p>
          <a:p>
            <a:pPr>
              <a:spcBef>
                <a:spcPts val="1200"/>
              </a:spcBef>
            </a:pP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ś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rodki dla wykonawców grupowych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41779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24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Materiały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9" y="1979670"/>
            <a:ext cx="8424935" cy="2889490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Koszty zakupu środków przeznaczonych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 bezpośredniego zużycia przy realizacji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projektu.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kategorii tej kwalifikowane są przykładowo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surowce, półprodukty, odczynniki,</a:t>
            </a:r>
          </a:p>
          <a:p>
            <a:pPr lvl="0"/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materiały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biurowe, artykuły piśmiennicze,</a:t>
            </a:r>
          </a:p>
          <a:p>
            <a:pPr lvl="0"/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drobny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sprzęt laboratoryjny, sprzęt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informatyczny/biurowy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7189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25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8028384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Usługi obce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1" y="1576222"/>
            <a:ext cx="8424935" cy="4733098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usług nabywanych od podmiotów zewnętrznych (instytucjonalnych oraz osób fizycznych prowadzących działalność gospodarczą), </a:t>
            </a: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Osoby pobierające wynagrodzenia oraz stypendia naukowe w ramach projektu, nie mogą świadczyć usług obcych 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 kategorii usług obcych można zaliczyć m.in.: </a:t>
            </a:r>
          </a:p>
          <a:p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zakupu usług badawczych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jak analizy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laboratoryjne, opracowania statystyczne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 badania ankietowe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inne usługi specjalistyczne jak korekty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językowe, usługi edytorskie, graficzne, doradcze,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monitoringowe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usług pocztowych, kurierskich lub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transportowych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wynajmu sali, cateringu itp. niezbędne do prowadzenia realizacji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zadań badawczych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 udziałem osób badanych.</a:t>
            </a:r>
          </a:p>
          <a:p>
            <a:pPr marL="0" indent="0">
              <a:buNone/>
            </a:pP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1800" b="1" u="sng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Usługi obce nie </a:t>
            </a:r>
            <a:r>
              <a:rPr lang="pl-PL" sz="1800" b="1" u="sng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mogą obejmować obsługi administracyjnej i finansowo-księgowej projektu.</a:t>
            </a:r>
          </a:p>
          <a:p>
            <a:pPr marL="0" indent="0"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7189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26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268760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8028384" cy="576054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Wyjazdy służbowe</a:t>
            </a:r>
            <a:endParaRPr lang="en-GB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9" y="141277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 kategorii tej zaliczone mogą być m.in.: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Koszty udziału w seminariach, konferencjach związanych z projektem,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Koszty wyjazdów niezbędnych dla realizacji projektu (w tym np. kwerendy, 	badania terenowe)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Koszty wyjazdów służbowych obejmują: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Diety, zwrot kosztów podróży oraz noclegów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Ubezpieczenie osobowe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Opłaty konferencyjne</a:t>
            </a:r>
          </a:p>
          <a:p>
            <a:pPr>
              <a:buClr>
                <a:srgbClr val="DB133C"/>
              </a:buClr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Inne uzasadnione koszty jak wizy, szczepienia itp.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a 5"/>
          <p:cNvGrpSpPr/>
          <p:nvPr/>
        </p:nvGrpSpPr>
        <p:grpSpPr>
          <a:xfrm>
            <a:off x="-8708" y="5130893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20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1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2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4" name="Tytuł 1"/>
          <p:cNvSpPr txBox="1">
            <a:spLocks/>
          </p:cNvSpPr>
          <p:nvPr/>
        </p:nvSpPr>
        <p:spPr>
          <a:xfrm>
            <a:off x="0" y="4509130"/>
            <a:ext cx="9144000" cy="576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l-P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Wizyty i konsultacje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5229200"/>
            <a:ext cx="8568952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Koszty przyjazdów współpracowników </a:t>
            </a:r>
            <a:r>
              <a:rPr lang="pl-PL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zewnętrznych i/lub </a:t>
            </a: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konsultantów (diety, koszty podróży i noclegów)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7189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27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8028384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Wykonawcy zbiorowi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1" y="1916832"/>
            <a:ext cx="8424935" cy="3292938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Zbiorowe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gratyfikacji dla osób o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jednorodzajowym zakresie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obowiązków (np. ankieterzy) oraz uczestników badań. </a:t>
            </a: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liczba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osób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Uzasadnienie celu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poniesienia wydatków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oraz łączny koszt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Przedstawić szczegółowy kosztorys – informacja o liczbie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osób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otrzymujących świadczenia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wartości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świadczeń jednostkowych i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formie świadczeń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(pieniężna, rzeczowa).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66464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28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87624" y="620698"/>
            <a:ext cx="7571184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Koszty bezpośrednie - inne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556792"/>
            <a:ext cx="8219256" cy="4277072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Inne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– koszty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niemieszczące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się w pozostałych kategoriach, w tym koszty upowszechniania wyników. </a:t>
            </a: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kategorii tej zaliczone mogą być m.in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.:</a:t>
            </a: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zakup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danych, baz danych lub dostępu do nich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specjalistyczne publikacje/pomoce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naukowe i fachowe,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publikacji wyników badań,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koszty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uzyskania patentów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działania </a:t>
            </a:r>
            <a:r>
              <a:rPr lang="pl-PL" sz="1800" b="1" dirty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mające na celu promocję rezultatów realizowanego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projektu</a:t>
            </a:r>
          </a:p>
          <a:p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7189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29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87624" y="620698"/>
            <a:ext cx="7571184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Zgody właściwych komisji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8" y="1556792"/>
            <a:ext cx="8496944" cy="42770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NCN nie wymaga składania zgód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odpowiednich komisji (m.in. komisji bioetycznej, komisji etycznej ds. doświadczeń na zwierzętach, itp.), jednak Wnioskodawca oświadcza, czy taka zgoda jest/nie jest wymagana.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pl-PL" sz="1800" b="1" dirty="0" smtClean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l-PL" sz="18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ODPOWIEDZIALNOŚĆ </a:t>
            </a:r>
            <a:r>
              <a:rPr lang="pl-PL" sz="1800" b="1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za uzyskanie odpowiednich zgód przed wykonaniem doświadczeń bierze na siebie osoba/y reprezentująca/e jednostkę podpisując odpowiednie oświadczenie.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pl-PL" sz="1800" b="1" dirty="0">
              <a:solidFill>
                <a:srgbClr val="4242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17189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2128" y="692696"/>
            <a:ext cx="7884368" cy="504056"/>
          </a:xfrm>
        </p:spPr>
        <p:txBody>
          <a:bodyPr>
            <a:noAutofit/>
          </a:bodyPr>
          <a:lstStyle/>
          <a:p>
            <a:pPr algn="l"/>
            <a:r>
              <a:rPr lang="pl-PL" sz="32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Jak jest rola administracji na etapie składania wniosku?</a:t>
            </a:r>
            <a:endParaRPr lang="en-GB" sz="32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95536" y="1916832"/>
            <a:ext cx="8280920" cy="374441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b="1" kern="0" dirty="0" smtClean="0">
                <a:solidFill>
                  <a:schemeClr val="accent1"/>
                </a:solidFill>
              </a:rPr>
              <a:t>Zapewnienie wsparcia administracyjnego dla składanych wniosków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b="1" kern="0" dirty="0" smtClean="0">
                <a:solidFill>
                  <a:schemeClr val="accent1"/>
                </a:solidFill>
              </a:rPr>
              <a:t>Sprawdzenie czy dokumentacja wniosku składanego do NCN jest kompletna i opatrzona odpowiednimi pieczęciami i podpisami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b="1" kern="0" dirty="0" smtClean="0">
                <a:solidFill>
                  <a:schemeClr val="accent1"/>
                </a:solidFill>
              </a:rPr>
              <a:t>Upewnienie się wraz z osobami składającymi projekt czy spełnia on kryteria formalne właściwe dla odpowiednich konkursów NCN – sprawdzenie zgodności projektu z uchwałą konkursową i </a:t>
            </a:r>
            <a:r>
              <a:rPr lang="pl-PL" sz="2000" b="1" u="sng" kern="0" dirty="0" smtClean="0">
                <a:solidFill>
                  <a:schemeClr val="accent1"/>
                </a:solidFill>
              </a:rPr>
              <a:t>wszystkimi</a:t>
            </a:r>
            <a:r>
              <a:rPr lang="pl-PL" sz="2000" b="1" kern="0" dirty="0" smtClean="0">
                <a:solidFill>
                  <a:schemeClr val="accent1"/>
                </a:solidFill>
              </a:rPr>
              <a:t> jej załącznikami</a:t>
            </a:r>
            <a:endParaRPr lang="pl-PL" sz="1800" b="1" kern="0" dirty="0">
              <a:solidFill>
                <a:schemeClr val="accent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pl-PL" sz="1800" b="1" kern="0" dirty="0" smtClean="0">
              <a:solidFill>
                <a:schemeClr val="accent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2000" b="1" kern="0" dirty="0" smtClean="0">
                <a:solidFill>
                  <a:schemeClr val="accent1"/>
                </a:solidFill>
              </a:rPr>
              <a:t>Korzyści: Uniknięcie problemów z oceną formalną projektów i możliwością dopuszczenia ich do oceny merytorycznej.</a:t>
            </a:r>
          </a:p>
          <a:p>
            <a:pPr algn="just">
              <a:spcBef>
                <a:spcPts val="600"/>
              </a:spcBef>
              <a:buFontTx/>
              <a:buChar char="-"/>
            </a:pPr>
            <a:endParaRPr lang="pl-PL" sz="1800" b="1" kern="0" dirty="0" smtClean="0">
              <a:solidFill>
                <a:schemeClr val="accent1"/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endParaRPr lang="pl-PL" sz="1800" dirty="0">
              <a:solidFill>
                <a:srgbClr val="0A0A0A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sz="1800" b="1" dirty="0" smtClean="0">
              <a:solidFill>
                <a:schemeClr val="accent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pl-PL" sz="1800" dirty="0" smtClean="0"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endParaRPr lang="pl-PL" sz="1800" dirty="0" smtClean="0"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endParaRPr lang="pl-PL" sz="1800" dirty="0" smtClean="0">
              <a:cs typeface="Arial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pl-PL" sz="1800" dirty="0"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</a:t>
            </a:fld>
            <a:endParaRPr lang="pl-PL" dirty="0"/>
          </a:p>
        </p:txBody>
      </p:sp>
      <p:grpSp>
        <p:nvGrpSpPr>
          <p:cNvPr id="5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381900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0447" y="4478808"/>
            <a:ext cx="3569577" cy="23708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9288" y="476682"/>
            <a:ext cx="7715200" cy="720070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rgbClr val="58585A"/>
                </a:solidFill>
                <a:latin typeface="+mn-lt"/>
                <a:cs typeface="Arial" pitchFamily="34" charset="0"/>
              </a:rPr>
              <a:t>Plan prezentacji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30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3"/>
          </p:nvPr>
        </p:nvSpPr>
        <p:spPr>
          <a:xfrm>
            <a:off x="323528" y="1772816"/>
            <a:ext cx="8219256" cy="30243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Wstęp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Sekcje wniosku – źródła niepowodzeń</a:t>
            </a:r>
            <a:endParaRPr lang="pl-PL" altLang="pl-PL" sz="2400" b="1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wniosków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Konkursy NCN</a:t>
            </a:r>
          </a:p>
          <a:p>
            <a:pPr marL="0" indent="0">
              <a:buNone/>
            </a:pPr>
            <a:endParaRPr lang="pl-PL" sz="24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12122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820473" y="6453484"/>
            <a:ext cx="323528" cy="294379"/>
          </a:xfrm>
        </p:spPr>
        <p:txBody>
          <a:bodyPr/>
          <a:lstStyle/>
          <a:p>
            <a:fld id="{930C7376-5BD8-4B18-A792-65A73A5F61B6}" type="slidenum">
              <a:rPr lang="pl-PL" smtClean="0">
                <a:solidFill>
                  <a:prstClr val="white"/>
                </a:solidFill>
              </a:rPr>
              <a:pPr/>
              <a:t>31</a:t>
            </a:fld>
            <a:endParaRPr lang="pl-PL" dirty="0">
              <a:solidFill>
                <a:prstClr val="white"/>
              </a:solidFill>
            </a:endParaRPr>
          </a:p>
        </p:txBody>
      </p:sp>
      <p:grpSp>
        <p:nvGrpSpPr>
          <p:cNvPr id="2" name="Grupa 5"/>
          <p:cNvGrpSpPr/>
          <p:nvPr/>
        </p:nvGrpSpPr>
        <p:grpSpPr>
          <a:xfrm>
            <a:off x="-23043" y="1305739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8064A2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3336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3"/>
          </p:nvPr>
        </p:nvSpPr>
        <p:spPr>
          <a:xfrm>
            <a:off x="457200" y="1797149"/>
            <a:ext cx="8219256" cy="4277072"/>
          </a:xfrm>
        </p:spPr>
        <p:txBody>
          <a:bodyPr/>
          <a:lstStyle/>
          <a:p>
            <a:pPr marL="0" indent="0" algn="ctr">
              <a:buNone/>
            </a:pPr>
            <a:endParaRPr lang="pl-PL" altLang="pl-PL" b="1" dirty="0" smtClean="0">
              <a:solidFill>
                <a:srgbClr val="DB133C"/>
              </a:solidFill>
              <a:latin typeface="Times New Roman" pitchFamily="16" charset="0"/>
              <a:cs typeface="Times New Roman" pitchFamily="16" charset="0"/>
            </a:endParaRPr>
          </a:p>
          <a:p>
            <a:pPr marL="0" indent="0" algn="ctr">
              <a:buNone/>
            </a:pPr>
            <a:endParaRPr lang="pl-PL" altLang="pl-PL" b="1" dirty="0">
              <a:solidFill>
                <a:srgbClr val="DB133C"/>
              </a:solidFill>
              <a:latin typeface="Times New Roman" pitchFamily="16" charset="0"/>
              <a:cs typeface="Times New Roman" pitchFamily="16" charset="0"/>
            </a:endParaRPr>
          </a:p>
          <a:p>
            <a:pPr marL="0" indent="0" algn="ctr">
              <a:buNone/>
            </a:pPr>
            <a:endParaRPr lang="pl-PL" altLang="pl-PL" b="1" dirty="0" smtClean="0">
              <a:solidFill>
                <a:srgbClr val="DB133C"/>
              </a:solidFill>
              <a:latin typeface="Times New Roman" pitchFamily="16" charset="0"/>
              <a:cs typeface="Times New Roman" pitchFamily="16" charset="0"/>
            </a:endParaRPr>
          </a:p>
          <a:p>
            <a:pPr marL="0" indent="0" algn="ctr">
              <a:buNone/>
            </a:pPr>
            <a:r>
              <a:rPr lang="pl-PL" altLang="pl-PL" sz="3600" b="1" dirty="0" smtClean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KIM </a:t>
            </a:r>
            <a:r>
              <a:rPr lang="pl-PL" altLang="pl-PL" sz="3600" b="1" dirty="0">
                <a:solidFill>
                  <a:srgbClr val="DB13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JEST WNIOSKODAWCA?</a:t>
            </a:r>
          </a:p>
          <a:p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1115616" y="476672"/>
            <a:ext cx="8028384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Procedura </a:t>
            </a:r>
            <a:r>
              <a:rPr lang="pl-PL" altLang="pl-PL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oceny </a:t>
            </a:r>
            <a:r>
              <a:rPr lang="pl-PL" alt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wniosku</a:t>
            </a:r>
            <a:endParaRPr lang="pl-PL" altLang="pl-PL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33338" y="1423466"/>
            <a:ext cx="9113837" cy="5270079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F1CC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z="1600">
              <a:solidFill>
                <a:prstClr val="black"/>
              </a:solidFill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179388" y="3597920"/>
            <a:ext cx="1008062" cy="1728787"/>
          </a:xfrm>
          <a:prstGeom prst="roundRect">
            <a:avLst>
              <a:gd name="adj" fmla="val 16667"/>
            </a:avLst>
          </a:prstGeom>
          <a:solidFill>
            <a:srgbClr val="DB133C"/>
          </a:solidFill>
          <a:ln w="9360" cap="sq">
            <a:solidFill>
              <a:srgbClr val="5858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600" b="1" dirty="0">
                <a:solidFill>
                  <a:srgbClr val="000000"/>
                </a:solidFill>
              </a:rPr>
              <a:t>Ocena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600" b="1" dirty="0">
                <a:solidFill>
                  <a:srgbClr val="000000"/>
                </a:solidFill>
              </a:rPr>
              <a:t>formalna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6516688" y="3093095"/>
            <a:ext cx="1439862" cy="2017712"/>
          </a:xfrm>
          <a:prstGeom prst="roundRect">
            <a:avLst>
              <a:gd name="adj" fmla="val 16667"/>
            </a:avLst>
          </a:prstGeom>
          <a:solidFill>
            <a:srgbClr val="DB133C"/>
          </a:solidFill>
          <a:ln w="9360" cap="sq">
            <a:solidFill>
              <a:srgbClr val="5858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600" b="1" dirty="0">
                <a:solidFill>
                  <a:srgbClr val="000000"/>
                </a:solidFill>
              </a:rPr>
              <a:t>Listy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600" b="1" dirty="0">
                <a:solidFill>
                  <a:srgbClr val="000000"/>
                </a:solidFill>
              </a:rPr>
              <a:t>rankingowe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258888" y="2805757"/>
            <a:ext cx="4824412" cy="358775"/>
          </a:xfrm>
          <a:prstGeom prst="roundRect">
            <a:avLst>
              <a:gd name="adj" fmla="val 16667"/>
            </a:avLst>
          </a:prstGeom>
          <a:solidFill>
            <a:srgbClr val="DB133C"/>
          </a:solidFill>
          <a:ln w="9360" cap="sq">
            <a:solidFill>
              <a:srgbClr val="58585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600" b="1" dirty="0">
                <a:solidFill>
                  <a:srgbClr val="000000"/>
                </a:solidFill>
              </a:rPr>
              <a:t>OCENA MERYTORYCZNA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58888" y="3237557"/>
            <a:ext cx="2303462" cy="2087563"/>
            <a:chOff x="793" y="1888"/>
            <a:chExt cx="1451" cy="1315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839" y="2115"/>
              <a:ext cx="906" cy="1088"/>
            </a:xfrm>
            <a:prstGeom prst="roundRect">
              <a:avLst>
                <a:gd name="adj" fmla="val 16667"/>
              </a:avLst>
            </a:prstGeom>
            <a:solidFill>
              <a:srgbClr val="DB133C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Oceny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indywidualne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Ekspertów (2)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Skrócony opis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– 5 str.</a:t>
              </a:r>
              <a:endParaRPr lang="pl-PL" altLang="pl-PL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 rot="10800000">
              <a:off x="1927" y="2117"/>
              <a:ext cx="317" cy="1088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>
                  <a:solidFill>
                    <a:srgbClr val="FFFFFF"/>
                  </a:solidFill>
                </a:rPr>
                <a:t>SPOTKANIE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>
                  <a:solidFill>
                    <a:srgbClr val="FFFFFF"/>
                  </a:solidFill>
                </a:rPr>
                <a:t>PANELOWE</a:t>
              </a:r>
            </a:p>
          </p:txBody>
        </p:sp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793" y="1888"/>
              <a:ext cx="1451" cy="181"/>
            </a:xfrm>
            <a:prstGeom prst="roundRect">
              <a:avLst>
                <a:gd name="adj" fmla="val 16667"/>
              </a:avLst>
            </a:prstGeom>
            <a:solidFill>
              <a:srgbClr val="DB133C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ETAP 1</a:t>
              </a:r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3779838" y="3237557"/>
            <a:ext cx="2303462" cy="2087563"/>
            <a:chOff x="2381" y="1888"/>
            <a:chExt cx="1451" cy="1315"/>
          </a:xfrm>
        </p:grpSpPr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2426" y="2115"/>
              <a:ext cx="906" cy="1088"/>
            </a:xfrm>
            <a:prstGeom prst="roundRect">
              <a:avLst>
                <a:gd name="adj" fmla="val 16667"/>
              </a:avLst>
            </a:prstGeom>
            <a:solidFill>
              <a:srgbClr val="DB133C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Oceny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rozszerzone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Ekspertów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Zewnętrznych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Szczegółowy opis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 smtClean="0">
                  <a:solidFill>
                    <a:srgbClr val="000000"/>
                  </a:solidFill>
                </a:rPr>
                <a:t>-15 str. </a:t>
              </a:r>
              <a:endParaRPr lang="pl-PL" altLang="pl-PL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AutoShape 12"/>
            <p:cNvSpPr>
              <a:spLocks noChangeArrowheads="1"/>
            </p:cNvSpPr>
            <p:nvPr/>
          </p:nvSpPr>
          <p:spPr bwMode="auto">
            <a:xfrm rot="10800000">
              <a:off x="3515" y="2117"/>
              <a:ext cx="317" cy="1088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>
                  <a:solidFill>
                    <a:srgbClr val="FFFFFF"/>
                  </a:solidFill>
                </a:rPr>
                <a:t>SPOTKANIE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>
                  <a:solidFill>
                    <a:srgbClr val="FFFFFF"/>
                  </a:solidFill>
                </a:rPr>
                <a:t>PANELOWE</a:t>
              </a:r>
            </a:p>
          </p:txBody>
        </p:sp>
        <p:sp>
          <p:nvSpPr>
            <p:cNvPr id="26" name="AutoShape 13"/>
            <p:cNvSpPr>
              <a:spLocks noChangeArrowheads="1"/>
            </p:cNvSpPr>
            <p:nvPr/>
          </p:nvSpPr>
          <p:spPr bwMode="auto">
            <a:xfrm>
              <a:off x="2381" y="1888"/>
              <a:ext cx="1451" cy="181"/>
            </a:xfrm>
            <a:prstGeom prst="roundRect">
              <a:avLst>
                <a:gd name="adj" fmla="val 16667"/>
              </a:avLst>
            </a:prstGeom>
            <a:solidFill>
              <a:srgbClr val="DB133C"/>
            </a:solidFill>
            <a:ln w="9360" cap="sq">
              <a:solidFill>
                <a:srgbClr val="58585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pl-PL" altLang="pl-PL" sz="1600" b="1" dirty="0">
                  <a:solidFill>
                    <a:srgbClr val="000000"/>
                  </a:solidFill>
                </a:rPr>
                <a:t>ETAP 2</a:t>
              </a:r>
            </a:p>
          </p:txBody>
        </p:sp>
      </p:grp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468313" y="5541020"/>
            <a:ext cx="5976937" cy="433387"/>
          </a:xfrm>
          <a:prstGeom prst="roundRect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altLang="pl-PL" sz="1200" dirty="0">
              <a:solidFill>
                <a:srgbClr val="FFFFFF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altLang="pl-PL" sz="1200" b="1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200" b="1" dirty="0">
                <a:solidFill>
                  <a:srgbClr val="DB133C"/>
                </a:solidFill>
              </a:rPr>
              <a:t>OCENA RZETELNOŚCI I BEZSTRONNOŚCI OPINII EKSPERTÓW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200" b="1" dirty="0">
                <a:solidFill>
                  <a:srgbClr val="DB133C"/>
                </a:solidFill>
              </a:rPr>
              <a:t>Koordynatorzy dyscyplin NCN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altLang="pl-PL" sz="1200" dirty="0">
                <a:solidFill>
                  <a:srgbClr val="DB133C"/>
                </a:solidFill>
              </a:rPr>
              <a:t>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altLang="pl-PL" sz="1200" dirty="0">
              <a:solidFill>
                <a:srgbClr val="DB133C"/>
              </a:solidFill>
            </a:endParaRPr>
          </a:p>
        </p:txBody>
      </p:sp>
      <p:sp>
        <p:nvSpPr>
          <p:cNvPr id="28" name="Symbol zastępczy numeru slajdu 1"/>
          <p:cNvSpPr txBox="1">
            <a:spLocks/>
          </p:cNvSpPr>
          <p:nvPr/>
        </p:nvSpPr>
        <p:spPr>
          <a:xfrm>
            <a:off x="8820150" y="6453336"/>
            <a:ext cx="322263" cy="293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altLang="pl-PL" dirty="0" smtClean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1509117"/>
            <a:ext cx="8353569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DB133C"/>
              </a:buClr>
              <a:defRPr/>
            </a:pPr>
            <a:r>
              <a:rPr lang="pl-PL" b="1" kern="0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Dwuetapowy system oceny:     </a:t>
            </a:r>
          </a:p>
          <a:p>
            <a:pPr algn="just">
              <a:spcAft>
                <a:spcPts val="600"/>
              </a:spcAft>
              <a:buClr>
                <a:srgbClr val="DB133C"/>
              </a:buClr>
              <a:defRPr/>
            </a:pPr>
            <a:r>
              <a:rPr lang="pl-PL" b="1" kern="0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I etap: ocena kwalifikacyjna </a:t>
            </a:r>
            <a:r>
              <a:rPr lang="pl-PL" b="1" kern="0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 podstawie skróconego opisu projektu </a:t>
            </a:r>
          </a:p>
          <a:p>
            <a:pPr algn="just">
              <a:spcAft>
                <a:spcPts val="600"/>
              </a:spcAft>
              <a:buClr>
                <a:srgbClr val="DB133C"/>
              </a:buClr>
              <a:defRPr/>
            </a:pPr>
            <a:r>
              <a:rPr lang="pl-PL" b="1" kern="0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II etap: ocena specjalistyczna </a:t>
            </a:r>
            <a:r>
              <a:rPr lang="pl-PL" b="1" kern="0" dirty="0" smtClean="0">
                <a:solidFill>
                  <a:srgbClr val="424243"/>
                </a:solidFill>
                <a:latin typeface="Arial" pitchFamily="34" charset="0"/>
                <a:cs typeface="Arial" pitchFamily="34" charset="0"/>
              </a:rPr>
              <a:t>na podstawie szczegółowego opisu projektu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8692897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476682"/>
            <a:ext cx="7715200" cy="720070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Ocena formalna</a:t>
            </a:r>
            <a:endParaRPr lang="en-GB" sz="3600" dirty="0">
              <a:solidFill>
                <a:srgbClr val="5858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32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179512" y="1527023"/>
            <a:ext cx="8424738" cy="4712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Brak znajomości 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dokumentów konkursowych (warunków konkursów, regulaminu przyznawania środków, zakresu wymaganych danych itd.) może skutkować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negatywnym wynikiem oceny 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formalnej</a:t>
            </a:r>
            <a:endParaRPr lang="pl-PL" b="1" dirty="0">
              <a:solidFill>
                <a:srgbClr val="DB133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defRPr/>
            </a:pP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Najczęstsze przyczyny negatywnej oceny formalnej:</a:t>
            </a:r>
          </a:p>
          <a:p>
            <a:pPr marL="285750" indent="-28575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niedotrzymanie 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terminu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złożenia wniosku;</a:t>
            </a:r>
          </a:p>
          <a:p>
            <a:pPr marL="285750" indent="-28575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brak dostarczenia wniosku w</a:t>
            </a:r>
            <a:r>
              <a:rPr 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formie pisemnej 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i/lub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elektronicznej</a:t>
            </a:r>
            <a:r>
              <a:rPr 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brak uzupełnienia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wszystkich</a:t>
            </a:r>
            <a:r>
              <a:rPr 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wymaganych danych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 języku angielskim;</a:t>
            </a:r>
          </a:p>
          <a:p>
            <a:pPr marL="285750" indent="-28575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brak spełnienia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szczegółowych warunków poszczególnych konkursów</a:t>
            </a:r>
            <a:r>
              <a:rPr lang="pl-PL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DB133C"/>
              </a:buClr>
              <a:buFont typeface="Wingdings" pitchFamily="2" charset="2"/>
              <a:buChar char="§"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negatywna ocena </a:t>
            </a:r>
            <a:r>
              <a:rPr lang="pl-PL" b="1" dirty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kwalifikowalności </a:t>
            </a:r>
            <a:r>
              <a:rPr lang="pl-PL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wydatków</a:t>
            </a:r>
            <a:r>
              <a:rPr lang="pl-PL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zgodnie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z katalogiem kosztów kwalifikowalnych i niekwalifikowalnych</a:t>
            </a:r>
          </a:p>
          <a:p>
            <a:pPr marL="285750" indent="-285750">
              <a:lnSpc>
                <a:spcPct val="114000"/>
              </a:lnSpc>
              <a:buClr>
                <a:srgbClr val="DB133C"/>
              </a:buClr>
              <a:buFont typeface="Wingdings" pitchFamily="2" charset="2"/>
              <a:buChar char="§"/>
              <a:defRPr/>
            </a:pP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67948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0447" y="4478808"/>
            <a:ext cx="3569577" cy="23708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9288" y="476682"/>
            <a:ext cx="7715200" cy="720070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rgbClr val="58585A"/>
                </a:solidFill>
                <a:latin typeface="+mn-lt"/>
                <a:cs typeface="Arial" pitchFamily="34" charset="0"/>
              </a:rPr>
              <a:t>Plan prezentacji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33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3"/>
          </p:nvPr>
        </p:nvSpPr>
        <p:spPr>
          <a:xfrm>
            <a:off x="323528" y="1772816"/>
            <a:ext cx="8219256" cy="30243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Wstęp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Sekcje wniosku – źródła niepowodzeń</a:t>
            </a:r>
            <a:endParaRPr lang="pl-PL" altLang="pl-PL" sz="2400" b="1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wniosków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Konkursy NCN</a:t>
            </a:r>
          </a:p>
          <a:p>
            <a:pPr marL="0" indent="0">
              <a:buNone/>
            </a:pPr>
            <a:endParaRPr lang="pl-PL" sz="24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65108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988840"/>
            <a:ext cx="8219256" cy="3168352"/>
          </a:xfrm>
        </p:spPr>
        <p:txBody>
          <a:bodyPr>
            <a:normAutofit/>
          </a:bodyPr>
          <a:lstStyle/>
          <a:p>
            <a:r>
              <a:rPr lang="pl-PL" b="1" dirty="0" smtClean="0"/>
              <a:t>Preludium</a:t>
            </a:r>
            <a:r>
              <a:rPr lang="pl-PL" dirty="0" smtClean="0"/>
              <a:t> – Opiekun naukowy nie może być w żaden sposób beneficjentem w projekcie, </a:t>
            </a:r>
            <a:r>
              <a:rPr lang="pl-PL" u="sng" dirty="0" smtClean="0"/>
              <a:t>brak</a:t>
            </a:r>
            <a:r>
              <a:rPr lang="pl-PL" dirty="0" smtClean="0"/>
              <a:t> możliwości przyznawania stypendium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Etiuda</a:t>
            </a:r>
            <a:r>
              <a:rPr lang="pl-PL" dirty="0" smtClean="0"/>
              <a:t> – stypendium doktorskie – tytuł wniosku musi być zgodny z tematem pracy doktorskiej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34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920880" cy="737086"/>
          </a:xfrm>
        </p:spPr>
        <p:txBody>
          <a:bodyPr>
            <a:noAutofit/>
          </a:bodyPr>
          <a:lstStyle/>
          <a:p>
            <a:pPr algn="l"/>
            <a:r>
              <a:rPr lang="pl-PL" sz="32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Konkursy NCN – dla osób przed otrzymaniem stopnia doktora – o czym pamiętać</a:t>
            </a:r>
            <a:endParaRPr lang="en-GB" sz="32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Prostokąt zaokrąglony 10"/>
          <p:cNvSpPr/>
          <p:nvPr/>
        </p:nvSpPr>
        <p:spPr>
          <a:xfrm>
            <a:off x="377780" y="5229200"/>
            <a:ext cx="8352928" cy="720080"/>
          </a:xfrm>
          <a:prstGeom prst="roundRect">
            <a:avLst/>
          </a:prstGeom>
          <a:solidFill>
            <a:schemeClr val="bg2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marL="542925">
              <a:spcBef>
                <a:spcPts val="1200"/>
              </a:spcBef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Proszę zawsze pamiętać o zapoznaniu się z </a:t>
            </a: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całą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dokumentacją dla danego konkursu (uchwałą oraz wszystkimi załącznikami do niej)</a:t>
            </a:r>
            <a:endParaRPr lang="pl-PL" b="1" dirty="0" smtClean="0">
              <a:solidFill>
                <a:schemeClr val="tx1">
                  <a:lumMod val="75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7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049588112"/>
      </p:ext>
    </p:extLst>
  </p:cSld>
  <p:clrMapOvr>
    <a:masterClrMapping/>
  </p:clrMapOvr>
  <p:transition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844824"/>
            <a:ext cx="8219256" cy="316835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Sonata</a:t>
            </a:r>
            <a:r>
              <a:rPr lang="pl-PL" dirty="0" smtClean="0"/>
              <a:t> – Kierownik do 5-ciu lat po doktoracie, samodzielny pracownik naukowy najwyżej jeden i tylko spoza macierzystej jednostki; </a:t>
            </a:r>
            <a:r>
              <a:rPr lang="pl-PL" u="sng" dirty="0" smtClean="0"/>
              <a:t>brak</a:t>
            </a:r>
            <a:r>
              <a:rPr lang="pl-PL" dirty="0" smtClean="0"/>
              <a:t> możliwości przyznania stypendium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Fuga</a:t>
            </a:r>
            <a:r>
              <a:rPr lang="pl-PL" dirty="0" smtClean="0"/>
              <a:t> – staż podoktorski należy odbyć </a:t>
            </a:r>
            <a:r>
              <a:rPr lang="pl-PL" u="sng" dirty="0" smtClean="0"/>
              <a:t>poza</a:t>
            </a:r>
            <a:r>
              <a:rPr lang="pl-PL" dirty="0" smtClean="0"/>
              <a:t> </a:t>
            </a:r>
            <a:r>
              <a:rPr lang="pl-PL" u="sng" dirty="0" smtClean="0"/>
              <a:t>jednostką macierzystą</a:t>
            </a:r>
            <a:r>
              <a:rPr lang="pl-PL" dirty="0" smtClean="0"/>
              <a:t> i </a:t>
            </a:r>
            <a:r>
              <a:rPr lang="pl-PL" u="sng" dirty="0" smtClean="0"/>
              <a:t>poza województwem </a:t>
            </a:r>
            <a:r>
              <a:rPr lang="pl-PL" dirty="0" smtClean="0"/>
              <a:t>dotychczasowego zatrudnienia i otrzymania stopnia doktora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35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920880" cy="737086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Konkursy NCN – dla młodych doktorów – o czym pamiętać</a:t>
            </a:r>
            <a:endParaRPr lang="en-GB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Prostokąt zaokrąglony 10"/>
          <p:cNvSpPr/>
          <p:nvPr/>
        </p:nvSpPr>
        <p:spPr>
          <a:xfrm>
            <a:off x="377780" y="5229200"/>
            <a:ext cx="8352928" cy="720080"/>
          </a:xfrm>
          <a:prstGeom prst="roundRect">
            <a:avLst/>
          </a:prstGeom>
          <a:solidFill>
            <a:schemeClr val="bg2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marL="542925">
              <a:spcBef>
                <a:spcPts val="1200"/>
              </a:spcBef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Proszę zawsze pamiętać o zapoznaniu się z </a:t>
            </a: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całą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dokumentacją dla danego konkursu (uchwałą oraz wszystkimi załącznikami do niej)</a:t>
            </a:r>
            <a:endParaRPr lang="pl-PL" b="1" dirty="0" smtClean="0">
              <a:solidFill>
                <a:schemeClr val="tx1">
                  <a:lumMod val="75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7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65068913"/>
      </p:ext>
    </p:extLst>
  </p:cSld>
  <p:clrMapOvr>
    <a:masterClrMapping/>
  </p:clrMapOvr>
  <p:transition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772816"/>
            <a:ext cx="8219256" cy="3672408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Sonata Bis</a:t>
            </a:r>
            <a:r>
              <a:rPr lang="pl-PL" dirty="0" smtClean="0"/>
              <a:t> – Udowodnienie tworzenia nowego zespołu naukowego jest bardzo istotne przy ocenie projektu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Opus</a:t>
            </a:r>
            <a:r>
              <a:rPr lang="pl-PL" dirty="0" smtClean="0"/>
              <a:t> – konkurs najbardziej otwarty, dla wszystkich naukowców, nowe reguły zatrudniania – patrz kosztorys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Harmonia</a:t>
            </a:r>
            <a:r>
              <a:rPr lang="pl-PL" dirty="0" smtClean="0"/>
              <a:t> – ze środków projektu </a:t>
            </a:r>
            <a:r>
              <a:rPr lang="pl-PL" u="sng" dirty="0" smtClean="0"/>
              <a:t>nie mogą</a:t>
            </a:r>
            <a:r>
              <a:rPr lang="pl-PL" dirty="0" smtClean="0"/>
              <a:t> być finansowane zadania badawcze realizowane przez zagraniczną instytucję naukową; współpraca międzynarodowa jest istotnym czynnikiem przy ocenie projektu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36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064896" cy="737086"/>
          </a:xfrm>
        </p:spPr>
        <p:txBody>
          <a:bodyPr>
            <a:noAutofit/>
          </a:bodyPr>
          <a:lstStyle/>
          <a:p>
            <a:pPr algn="l"/>
            <a:r>
              <a:rPr lang="pl-PL" sz="32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Konkursy NCN – dla bardziej doświadczonych naukowców – o czym pamiętać</a:t>
            </a:r>
            <a:endParaRPr lang="en-GB" sz="32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Prostokąt zaokrąglony 10"/>
          <p:cNvSpPr/>
          <p:nvPr/>
        </p:nvSpPr>
        <p:spPr>
          <a:xfrm>
            <a:off x="377780" y="5373216"/>
            <a:ext cx="8352928" cy="720080"/>
          </a:xfrm>
          <a:prstGeom prst="roundRect">
            <a:avLst/>
          </a:prstGeom>
          <a:solidFill>
            <a:schemeClr val="bg2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marL="542925">
              <a:spcBef>
                <a:spcPts val="1200"/>
              </a:spcBef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Proszę zawsze pamiętać o zapoznaniu się z </a:t>
            </a: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całą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dokumentacją dla danego konkursu (uchwałą oraz wszystkimi załącznikami do niej)</a:t>
            </a:r>
            <a:endParaRPr lang="pl-PL" b="1" dirty="0" smtClean="0">
              <a:solidFill>
                <a:schemeClr val="tx1">
                  <a:lumMod val="75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7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14286751"/>
      </p:ext>
    </p:extLst>
  </p:cSld>
  <p:clrMapOvr>
    <a:masterClrMapping/>
  </p:clrMapOvr>
  <p:transition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457200" y="1772816"/>
            <a:ext cx="8219256" cy="367240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Maestro</a:t>
            </a:r>
            <a:r>
              <a:rPr lang="pl-PL" dirty="0" smtClean="0"/>
              <a:t> – konieczność zatrudnienia przynajmniej jednej osoby na stanowisku post-</a:t>
            </a:r>
            <a:r>
              <a:rPr lang="pl-PL" dirty="0" err="1" smtClean="0"/>
              <a:t>doc</a:t>
            </a:r>
            <a:r>
              <a:rPr lang="pl-PL" dirty="0" smtClean="0"/>
              <a:t> i jednego doktoranta ze stypendium, kluczowe jest spełnianie definicji „Doświadczonego naukowca” przez kierownika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Symfonia</a:t>
            </a:r>
            <a:r>
              <a:rPr lang="pl-PL" dirty="0" smtClean="0"/>
              <a:t> – minimum 2 osoby na stanowisko typu post-</a:t>
            </a:r>
            <a:r>
              <a:rPr lang="pl-PL" dirty="0" err="1" smtClean="0"/>
              <a:t>doc</a:t>
            </a:r>
            <a:r>
              <a:rPr lang="pl-PL" dirty="0" smtClean="0"/>
              <a:t> i 4 doktoranci ze stypendium, niezwykle istotne jest udowodnienie, iż projekt nie mieści się tylko w jednej dyscyplinie (NZ, ST czy HS)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37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064896" cy="737086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Konkursy NCN – dla najwybitniejszych naukowców – o czym pamiętać</a:t>
            </a:r>
            <a:endParaRPr lang="en-GB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Prostokąt zaokrąglony 10"/>
          <p:cNvSpPr/>
          <p:nvPr/>
        </p:nvSpPr>
        <p:spPr>
          <a:xfrm>
            <a:off x="377780" y="5445224"/>
            <a:ext cx="8352928" cy="720080"/>
          </a:xfrm>
          <a:prstGeom prst="roundRect">
            <a:avLst/>
          </a:prstGeom>
          <a:solidFill>
            <a:schemeClr val="bg2"/>
          </a:solidFill>
          <a:ln w="25400" cap="flat" cmpd="sng" algn="ctr">
            <a:solidFill>
              <a:srgbClr val="DB133C"/>
            </a:solidFill>
            <a:prstDash val="solid"/>
          </a:ln>
          <a:effectLst/>
        </p:spPr>
        <p:txBody>
          <a:bodyPr rtlCol="0" anchor="ctr"/>
          <a:lstStyle/>
          <a:p>
            <a:pPr marL="542925">
              <a:spcBef>
                <a:spcPts val="1200"/>
              </a:spcBef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Proszę zawsze pamiętać o zapoznaniu się z </a:t>
            </a: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całą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dokumentacją dla danego konkursu (uchwałą oraz wszystkimi załącznikami do niej)</a:t>
            </a:r>
            <a:endParaRPr lang="pl-PL" b="1" dirty="0" smtClean="0">
              <a:solidFill>
                <a:schemeClr val="tx1">
                  <a:lumMod val="75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7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37196697"/>
      </p:ext>
    </p:extLst>
  </p:cSld>
  <p:clrMapOvr>
    <a:masterClrMapping/>
  </p:clrMapOvr>
  <p:transition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1" y="620688"/>
            <a:ext cx="7560841" cy="504056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POLONEZ – konkurs dla naukowców przyjeżdżających/powracających z zagranicy</a:t>
            </a:r>
            <a:endParaRPr lang="en-GB" dirty="0">
              <a:solidFill>
                <a:srgbClr val="5858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251520" y="1556792"/>
            <a:ext cx="8784976" cy="4176464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Adresaci</a:t>
            </a: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pl-PL" sz="16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69875" indent="0">
              <a:lnSpc>
                <a:spcPct val="150000"/>
              </a:lnSpc>
              <a:buNone/>
            </a:pPr>
            <a:r>
              <a:rPr lang="pl-PL" sz="1600" dirty="0" smtClean="0">
                <a:cs typeface="Arial" pitchFamily="34" charset="0"/>
              </a:rPr>
              <a:t>naukowcy przyjeżdżający 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z zagranicy </a:t>
            </a:r>
            <a:r>
              <a:rPr lang="pl-PL" sz="1600" dirty="0" smtClean="0">
                <a:cs typeface="Arial" pitchFamily="34" charset="0"/>
              </a:rPr>
              <a:t>posiadający 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doktorat </a:t>
            </a:r>
            <a:r>
              <a:rPr lang="pl-PL" sz="1600" dirty="0">
                <a:cs typeface="Arial" pitchFamily="34" charset="0"/>
              </a:rPr>
              <a:t>(lub 4 lata doświadczenia badawczego</a:t>
            </a:r>
            <a:r>
              <a:rPr lang="pl-PL" sz="1600" dirty="0" smtClean="0">
                <a:cs typeface="Arial" pitchFamily="34" charset="0"/>
              </a:rPr>
              <a:t>), chcący prowadzić badania w 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polskich jednostkach</a:t>
            </a:r>
            <a:r>
              <a:rPr lang="pl-PL" sz="1600" dirty="0" smtClean="0">
                <a:cs typeface="Arial" pitchFamily="34" charset="0"/>
              </a:rPr>
              <a:t>, którzy w okresie 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3 lat </a:t>
            </a:r>
            <a:r>
              <a:rPr lang="pl-PL" sz="1600" dirty="0" smtClean="0">
                <a:cs typeface="Arial" pitchFamily="34" charset="0"/>
              </a:rPr>
              <a:t>przed terminem składania wniosku nie mieszkali, nie pracowali ani nie studiowali w Polsce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 dłużej niż 12 miesięcy.</a:t>
            </a:r>
            <a:endParaRPr lang="pl-PL" sz="1600" dirty="0">
              <a:solidFill>
                <a:srgbClr val="C00000"/>
              </a:solidFill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Czas pobytu w Polsce: </a:t>
            </a:r>
            <a:r>
              <a:rPr lang="pl-PL" sz="1600" dirty="0" smtClean="0">
                <a:solidFill>
                  <a:srgbClr val="C00000"/>
                </a:solidFill>
                <a:cs typeface="Arial" pitchFamily="34" charset="0"/>
              </a:rPr>
              <a:t>12-24 miesięcy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Finansowanie:</a:t>
            </a:r>
            <a:r>
              <a:rPr lang="pl-PL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  <a:p>
            <a:pPr marL="449263" indent="-449263">
              <a:buNone/>
              <a:tabLst>
                <a:tab pos="179388" algn="l"/>
              </a:tabLst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	1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W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ynagrodzenie (wraz z dodatkiem z tytułu czasowej zmiany miejsca zamieszkania): 4 350 EUR/miesiąc; dodatek rodzinny: 300 EUR miesięcznie</a:t>
            </a:r>
          </a:p>
          <a:p>
            <a:pPr marL="269875" indent="-90488">
              <a:buNone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Finansowanie zadań badawczych</a:t>
            </a:r>
          </a:p>
          <a:p>
            <a:pPr marL="269875" indent="-90488">
              <a:buNone/>
            </a:pP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3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dział w szkoleniach </a:t>
            </a:r>
            <a:endParaRPr lang="pl-PL" sz="16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l-PL" sz="14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Ogłoszenie konkursu:  </a:t>
            </a:r>
            <a:r>
              <a:rPr lang="pl-PL" sz="1600" b="1" dirty="0" smtClean="0">
                <a:solidFill>
                  <a:srgbClr val="C00000"/>
                </a:solidFill>
                <a:cs typeface="Arial" pitchFamily="34" charset="0"/>
              </a:rPr>
              <a:t>15 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września 2015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Termin składania wniosków:  </a:t>
            </a:r>
            <a:r>
              <a:rPr lang="pl-PL" sz="1600" b="1" dirty="0" smtClean="0">
                <a:solidFill>
                  <a:srgbClr val="C00000"/>
                </a:solidFill>
                <a:cs typeface="Arial" pitchFamily="34" charset="0"/>
              </a:rPr>
              <a:t>15 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grudnia </a:t>
            </a:r>
            <a:r>
              <a:rPr lang="pl-PL" sz="1600" b="1" dirty="0" smtClean="0">
                <a:solidFill>
                  <a:srgbClr val="C00000"/>
                </a:solidFill>
                <a:cs typeface="Arial" pitchFamily="34" charset="0"/>
              </a:rPr>
              <a:t>2015</a:t>
            </a:r>
            <a:endParaRPr lang="pl-PL" sz="1600" dirty="0" smtClean="0"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l-PL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38</a:t>
            </a:fld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0" y="1295049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xmlns="" val="281328674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9288" y="620688"/>
            <a:ext cx="7571184" cy="504046"/>
          </a:xfrm>
        </p:spPr>
        <p:txBody>
          <a:bodyPr>
            <a:noAutofit/>
          </a:bodyPr>
          <a:lstStyle/>
          <a:p>
            <a:pPr algn="l"/>
            <a:r>
              <a:rPr lang="pl-PL" dirty="0" smtClean="0">
                <a:solidFill>
                  <a:srgbClr val="5858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Nadchodzące konkursy</a:t>
            </a:r>
            <a:r>
              <a:rPr lang="pl-PL" dirty="0" smtClean="0">
                <a:solidFill>
                  <a:srgbClr val="58585A"/>
                </a:solidFill>
                <a:cs typeface="Arial" pitchFamily="34" charset="0"/>
              </a:rPr>
              <a:t> </a:t>
            </a:r>
            <a:r>
              <a:rPr lang="pl-PL" dirty="0">
                <a:solidFill>
                  <a:srgbClr val="5858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międzynarodowe</a:t>
            </a:r>
            <a:r>
              <a:rPr lang="pl-PL" dirty="0">
                <a:solidFill>
                  <a:srgbClr val="58585A"/>
                </a:solidFill>
                <a:cs typeface="Arial" pitchFamily="34" charset="0"/>
              </a:rPr>
              <a:t> </a:t>
            </a:r>
            <a:endParaRPr lang="en-GB" dirty="0">
              <a:solidFill>
                <a:srgbClr val="58585A"/>
              </a:solidFill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8" y="1628800"/>
            <a:ext cx="843528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pl-PL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8775" indent="-358775">
              <a:buFont typeface="Wingdings" pitchFamily="2" charset="2"/>
              <a:buChar char="§"/>
            </a:pP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ENSUF – URBANISTYKA</a:t>
            </a:r>
            <a:r>
              <a:rPr lang="pl-PL" sz="1600" b="1" dirty="0">
                <a:solidFill>
                  <a:srgbClr val="002060"/>
                </a:solidFill>
                <a:cs typeface="Arial" pitchFamily="34" charset="0"/>
              </a:rPr>
              <a:t>   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Smart Urban </a:t>
            </a:r>
            <a:r>
              <a:rPr lang="pl-PL" sz="1600" b="1" dirty="0" err="1">
                <a:solidFill>
                  <a:srgbClr val="C00000"/>
                </a:solidFill>
                <a:cs typeface="Arial" pitchFamily="34" charset="0"/>
              </a:rPr>
              <a:t>Futures</a:t>
            </a:r>
            <a:endParaRPr lang="pl-PL" sz="1600" b="1" dirty="0">
              <a:solidFill>
                <a:srgbClr val="C00000"/>
              </a:solidFill>
              <a:cs typeface="Arial" pitchFamily="34" charset="0"/>
            </a:endParaRPr>
          </a:p>
          <a:p>
            <a:pPr marL="0" indent="358775">
              <a:buNone/>
            </a:pPr>
            <a:r>
              <a:rPr lang="pl-PL" sz="1600" dirty="0" smtClean="0">
                <a:cs typeface="Arial" pitchFamily="34" charset="0"/>
              </a:rPr>
              <a:t>ogłoszenie konkursu</a:t>
            </a:r>
            <a:r>
              <a:rPr lang="pl-PL" sz="1600" b="1" dirty="0" smtClean="0">
                <a:cs typeface="Arial" pitchFamily="34" charset="0"/>
              </a:rPr>
              <a:t>:  grudzień 2015</a:t>
            </a:r>
            <a:endParaRPr lang="pl-PL" sz="16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l-PL" sz="1600" b="1" dirty="0">
                <a:cs typeface="Arial" pitchFamily="34" charset="0"/>
              </a:rPr>
              <a:t> </a:t>
            </a:r>
            <a:r>
              <a:rPr lang="pl-PL" sz="1600" b="1" dirty="0" smtClean="0">
                <a:cs typeface="Arial" pitchFamily="34" charset="0"/>
              </a:rPr>
              <a:t>        </a:t>
            </a:r>
            <a:r>
              <a:rPr lang="pl-PL" sz="1600" dirty="0" smtClean="0">
                <a:cs typeface="Arial" pitchFamily="34" charset="0"/>
              </a:rPr>
              <a:t>termin </a:t>
            </a:r>
            <a:r>
              <a:rPr lang="pl-PL" sz="1600" dirty="0">
                <a:cs typeface="Arial" pitchFamily="34" charset="0"/>
              </a:rPr>
              <a:t>składania wniosku</a:t>
            </a:r>
            <a:r>
              <a:rPr lang="pl-PL" sz="1600" b="1" dirty="0" smtClean="0">
                <a:cs typeface="Arial" pitchFamily="34" charset="0"/>
              </a:rPr>
              <a:t>: marzec 2016</a:t>
            </a:r>
            <a:endParaRPr lang="pl-PL" sz="1600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BIODIVERSA – BIORÓŻNORODNOŚĆ</a:t>
            </a:r>
            <a:r>
              <a:rPr lang="pl-PL" sz="1600" b="1" dirty="0" smtClean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pl-PL" sz="1600" b="1" dirty="0" err="1" smtClean="0">
                <a:solidFill>
                  <a:srgbClr val="C00000"/>
                </a:solidFill>
                <a:cs typeface="Arial" pitchFamily="34" charset="0"/>
              </a:rPr>
              <a:t>Biodiversity</a:t>
            </a:r>
            <a:r>
              <a:rPr lang="pl-PL" sz="1600" b="1" dirty="0" smtClean="0">
                <a:solidFill>
                  <a:srgbClr val="C00000"/>
                </a:solidFill>
                <a:cs typeface="Arial" pitchFamily="34" charset="0"/>
              </a:rPr>
              <a:t> Dynamics</a:t>
            </a:r>
            <a:endParaRPr lang="pl-PL" sz="1600" b="1" dirty="0" smtClean="0">
              <a:cs typeface="Arial" pitchFamily="34" charset="0"/>
            </a:endParaRPr>
          </a:p>
          <a:p>
            <a:pPr marL="0" indent="358775">
              <a:buNone/>
            </a:pPr>
            <a:r>
              <a:rPr lang="pl-PL" sz="1600" dirty="0" smtClean="0">
                <a:cs typeface="Arial" pitchFamily="34" charset="0"/>
              </a:rPr>
              <a:t>ogłoszenie </a:t>
            </a:r>
            <a:r>
              <a:rPr lang="pl-PL" sz="1600" dirty="0">
                <a:cs typeface="Arial" pitchFamily="34" charset="0"/>
              </a:rPr>
              <a:t>konkursu</a:t>
            </a:r>
            <a:r>
              <a:rPr lang="pl-PL" sz="1600" dirty="0" smtClean="0">
                <a:cs typeface="Arial" pitchFamily="34" charset="0"/>
              </a:rPr>
              <a:t>:</a:t>
            </a:r>
            <a:r>
              <a:rPr lang="pl-PL" sz="1600" b="1" dirty="0" smtClean="0">
                <a:cs typeface="Arial" pitchFamily="34" charset="0"/>
              </a:rPr>
              <a:t> 11 maja 2015</a:t>
            </a:r>
            <a:endParaRPr lang="pl-PL" sz="1600" b="1" dirty="0">
              <a:cs typeface="Arial" pitchFamily="34" charset="0"/>
            </a:endParaRPr>
          </a:p>
          <a:p>
            <a:pPr marL="0" indent="0">
              <a:buNone/>
              <a:tabLst>
                <a:tab pos="449263" algn="l"/>
              </a:tabLst>
            </a:pPr>
            <a:r>
              <a:rPr lang="pl-PL" sz="1600" b="1" dirty="0" smtClean="0">
                <a:cs typeface="Arial" pitchFamily="34" charset="0"/>
              </a:rPr>
              <a:t>         </a:t>
            </a:r>
            <a:r>
              <a:rPr lang="pl-PL" sz="1600" dirty="0" smtClean="0">
                <a:cs typeface="Arial" pitchFamily="34" charset="0"/>
              </a:rPr>
              <a:t>termin </a:t>
            </a:r>
            <a:r>
              <a:rPr lang="pl-PL" sz="1600" dirty="0">
                <a:cs typeface="Arial" pitchFamily="34" charset="0"/>
              </a:rPr>
              <a:t>składania wniosku</a:t>
            </a:r>
            <a:r>
              <a:rPr lang="pl-PL" sz="1600" dirty="0" smtClean="0">
                <a:cs typeface="Arial" pitchFamily="34" charset="0"/>
              </a:rPr>
              <a:t>: </a:t>
            </a:r>
            <a:r>
              <a:rPr lang="pl-PL" sz="1600" b="1" dirty="0" smtClean="0">
                <a:cs typeface="Arial" pitchFamily="34" charset="0"/>
              </a:rPr>
              <a:t>17 lipca 2015</a:t>
            </a:r>
            <a:endParaRPr lang="pl-PL" sz="1600" b="1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pl-PL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pl-PL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JPI-EC-AMR – OPORNOŚĆ </a:t>
            </a:r>
            <a:r>
              <a:rPr lang="pl-PL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 ANTYBIOTYKI</a:t>
            </a:r>
            <a:r>
              <a:rPr lang="pl-PL" sz="16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pl-PL" sz="1600" b="1" dirty="0" smtClean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pl-PL" sz="1600" b="1" dirty="0" err="1">
                <a:solidFill>
                  <a:srgbClr val="C00000"/>
                </a:solidFill>
                <a:cs typeface="Arial" pitchFamily="34" charset="0"/>
              </a:rPr>
              <a:t>Antimicrobial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1600" b="1" dirty="0" err="1" smtClean="0">
                <a:solidFill>
                  <a:srgbClr val="C00000"/>
                </a:solidFill>
                <a:cs typeface="Arial" pitchFamily="34" charset="0"/>
              </a:rPr>
              <a:t>resistance</a:t>
            </a:r>
            <a:endParaRPr lang="pl-PL" sz="1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l-PL" sz="16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1600" b="1" i="1" dirty="0" smtClean="0">
                <a:solidFill>
                  <a:srgbClr val="C00000"/>
                </a:solidFill>
                <a:cs typeface="Arial" pitchFamily="34" charset="0"/>
              </a:rPr>
              <a:t>      </a:t>
            </a:r>
            <a:r>
              <a:rPr lang="pl-PL" sz="1600" dirty="0" smtClean="0">
                <a:cs typeface="Arial" pitchFamily="34" charset="0"/>
              </a:rPr>
              <a:t>ogłoszenie </a:t>
            </a:r>
            <a:r>
              <a:rPr lang="pl-PL" sz="1600" dirty="0">
                <a:cs typeface="Arial" pitchFamily="34" charset="0"/>
              </a:rPr>
              <a:t>konkursu</a:t>
            </a:r>
            <a:r>
              <a:rPr lang="pl-PL" sz="1600" b="1" dirty="0">
                <a:cs typeface="Arial" pitchFamily="34" charset="0"/>
              </a:rPr>
              <a:t>:  </a:t>
            </a:r>
            <a:r>
              <a:rPr lang="pl-PL" sz="1600" b="1" dirty="0" smtClean="0">
                <a:cs typeface="Arial" pitchFamily="34" charset="0"/>
              </a:rPr>
              <a:t>marzec 2016</a:t>
            </a:r>
            <a:endParaRPr lang="pl-PL" sz="16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M-ERA.NET – INŻYNIERIA MATERIAŁOWA</a:t>
            </a:r>
            <a:r>
              <a:rPr lang="pl-PL" sz="1600" b="1" dirty="0" smtClean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pl-PL" sz="1600" b="1" dirty="0" err="1">
                <a:solidFill>
                  <a:srgbClr val="C00000"/>
                </a:solidFill>
                <a:cs typeface="Arial" pitchFamily="34" charset="0"/>
              </a:rPr>
              <a:t>Material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pl-PL" sz="1600" b="1" dirty="0" err="1">
                <a:solidFill>
                  <a:srgbClr val="C00000"/>
                </a:solidFill>
                <a:cs typeface="Arial" pitchFamily="34" charset="0"/>
              </a:rPr>
              <a:t>research</a:t>
            </a:r>
            <a:r>
              <a:rPr lang="pl-PL" sz="1600" b="1" dirty="0">
                <a:solidFill>
                  <a:srgbClr val="C00000"/>
                </a:solidFill>
                <a:cs typeface="Arial" pitchFamily="34" charset="0"/>
              </a:rPr>
              <a:t> and </a:t>
            </a:r>
            <a:r>
              <a:rPr lang="pl-PL" sz="1600" b="1" dirty="0" err="1">
                <a:solidFill>
                  <a:srgbClr val="C00000"/>
                </a:solidFill>
                <a:cs typeface="Arial" pitchFamily="34" charset="0"/>
              </a:rPr>
              <a:t>innovation</a:t>
            </a:r>
            <a:endParaRPr lang="pl-PL" sz="1600" b="1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l-PL" sz="1600" b="1" i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pl-PL" sz="1600" b="1" i="1" dirty="0" smtClean="0">
                <a:solidFill>
                  <a:srgbClr val="002060"/>
                </a:solidFill>
                <a:cs typeface="Arial" pitchFamily="34" charset="0"/>
              </a:rPr>
              <a:t>      </a:t>
            </a:r>
            <a:r>
              <a:rPr lang="pl-PL" sz="1600" dirty="0">
                <a:cs typeface="Arial" pitchFamily="34" charset="0"/>
              </a:rPr>
              <a:t>ogłoszenie konkursu: </a:t>
            </a:r>
            <a:r>
              <a:rPr lang="pl-PL" sz="1600" b="1" dirty="0">
                <a:cs typeface="Arial" pitchFamily="34" charset="0"/>
              </a:rPr>
              <a:t>marzec 2016</a:t>
            </a:r>
          </a:p>
          <a:p>
            <a:pPr marL="285750" indent="-285750">
              <a:buFont typeface="Wingdings" pitchFamily="2" charset="2"/>
              <a:buChar char="§"/>
            </a:pPr>
            <a:endParaRPr lang="pl-PL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39</a:t>
            </a:fld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0" y="1367057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rostokąt 7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FF0000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xmlns="" val="387708402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7280" y="144008"/>
            <a:ext cx="7571184" cy="764712"/>
          </a:xfrm>
        </p:spPr>
        <p:txBody>
          <a:bodyPr/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Zmiany w konkursach NCN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Zmiany w warunkach konkursów są rzeczą normalną dla agencji grantowych mających staż krótszy niż 10 lat (źródło: CRDF Global)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Zmiany w ostatnich konkursach Opus/Preludium/Sonata podyktowane są chęcią finansowania większej niż dotychczas liczby wniosków grantowych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W obliczu wciąż niewystarczających nakładów budżetowych na finansowanie systemu grantowego, intencją Rady NCN jest aby jak największa część dostępnych środków była przeznaczona bezpośrednio na badania naukowe</a:t>
            </a: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4</a:t>
            </a:fld>
            <a:endParaRPr lang="pl-PL" dirty="0">
              <a:solidFill>
                <a:srgbClr val="FFFFFF"/>
              </a:solidFill>
            </a:endParaRPr>
          </a:p>
        </p:txBody>
      </p:sp>
      <p:grpSp>
        <p:nvGrpSpPr>
          <p:cNvPr id="5" name="Grupa 5"/>
          <p:cNvGrpSpPr/>
          <p:nvPr/>
        </p:nvGrpSpPr>
        <p:grpSpPr>
          <a:xfrm>
            <a:off x="-8708" y="1295049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Prostokąt 5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83784459"/>
      </p:ext>
    </p:extLst>
  </p:cSld>
  <p:clrMapOvr>
    <a:masterClrMapping/>
  </p:clrMapOvr>
  <p:transition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272808" cy="576054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5858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QUANT-ERA Technologie kwantowe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8" y="1556792"/>
            <a:ext cx="8568952" cy="4277072"/>
          </a:xfrm>
        </p:spPr>
        <p:txBody>
          <a:bodyPr>
            <a:normAutofit/>
          </a:bodyPr>
          <a:lstStyle/>
          <a:p>
            <a:pPr marL="266700" indent="0">
              <a:buNone/>
            </a:pPr>
            <a:endParaRPr lang="pl-PL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6700" indent="0">
              <a:buNone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ERA-NET </a:t>
            </a:r>
            <a:r>
              <a:rPr lang="pl-PL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Cofund</a:t>
            </a:r>
            <a:endParaRPr lang="pl-PL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266700" indent="0">
              <a:buNone/>
            </a:pPr>
            <a:r>
              <a:rPr lang="pl-PL" sz="1600" b="1" dirty="0" smtClean="0">
                <a:cs typeface="Arial" pitchFamily="34" charset="0"/>
              </a:rPr>
              <a:t>5 letni program w </a:t>
            </a:r>
            <a:r>
              <a:rPr lang="pl-PL" sz="1600" b="1" dirty="0">
                <a:cs typeface="Arial" pitchFamily="34" charset="0"/>
              </a:rPr>
              <a:t>zakresie technologii kwantowych koordynowany przez NCN</a:t>
            </a:r>
          </a:p>
          <a:p>
            <a:pPr marL="266700" indent="0">
              <a:buNone/>
            </a:pPr>
            <a:endParaRPr lang="pl-PL" sz="1600" b="1" dirty="0">
              <a:cs typeface="Arial" pitchFamily="34" charset="0"/>
            </a:endParaRPr>
          </a:p>
          <a:p>
            <a:pPr marL="266700" indent="0">
              <a:lnSpc>
                <a:spcPct val="150000"/>
              </a:lnSpc>
              <a:buNone/>
            </a:pPr>
            <a:r>
              <a:rPr lang="pl-PL" sz="1600" b="1" dirty="0" smtClean="0">
                <a:cs typeface="Arial" pitchFamily="34" charset="0"/>
              </a:rPr>
              <a:t>Działania</a:t>
            </a:r>
            <a:endParaRPr lang="pl-PL" sz="1600" b="1" dirty="0">
              <a:cs typeface="Arial" pitchFamily="34" charset="0"/>
            </a:endParaRPr>
          </a:p>
          <a:p>
            <a:pPr marL="723900" indent="-457200">
              <a:buFont typeface="Arial" pitchFamily="34" charset="0"/>
              <a:buChar char="•"/>
            </a:pPr>
            <a:r>
              <a:rPr lang="pl-PL" sz="1600" dirty="0" smtClean="0">
                <a:cs typeface="Arial" pitchFamily="34" charset="0"/>
              </a:rPr>
              <a:t>2 konkursy na projekty badawcze: </a:t>
            </a:r>
            <a:r>
              <a:rPr lang="pl-PL" sz="1600" b="1" dirty="0" smtClean="0">
                <a:solidFill>
                  <a:srgbClr val="C00000"/>
                </a:solidFill>
                <a:cs typeface="Arial" pitchFamily="34" charset="0"/>
              </a:rPr>
              <a:t>pierwszy międzynarodowy konkurs – 2017 r. </a:t>
            </a:r>
            <a:endParaRPr lang="pl-PL" sz="1600" dirty="0">
              <a:cs typeface="Arial" pitchFamily="34" charset="0"/>
            </a:endParaRPr>
          </a:p>
          <a:p>
            <a:pPr marL="723900" indent="-457200">
              <a:buFont typeface="Arial" pitchFamily="34" charset="0"/>
              <a:buChar char="•"/>
            </a:pPr>
            <a:r>
              <a:rPr lang="pl-PL" sz="1600" dirty="0" smtClean="0">
                <a:cs typeface="Arial" pitchFamily="34" charset="0"/>
              </a:rPr>
              <a:t>Budżet programu: max</a:t>
            </a:r>
            <a:r>
              <a:rPr lang="pl-PL" sz="1600" dirty="0">
                <a:cs typeface="Arial" pitchFamily="34" charset="0"/>
              </a:rPr>
              <a:t>. </a:t>
            </a:r>
            <a:r>
              <a:rPr lang="pl-PL" sz="1600" b="1" dirty="0">
                <a:cs typeface="Arial" pitchFamily="34" charset="0"/>
              </a:rPr>
              <a:t>30 mln EURO</a:t>
            </a:r>
          </a:p>
          <a:p>
            <a:pPr marL="723900" indent="-457200">
              <a:buFont typeface="Arial" pitchFamily="34" charset="0"/>
              <a:buChar char="•"/>
            </a:pPr>
            <a:r>
              <a:rPr lang="pl-PL" sz="1600" dirty="0">
                <a:cs typeface="Arial" pitchFamily="34" charset="0"/>
              </a:rPr>
              <a:t>D</a:t>
            </a:r>
            <a:r>
              <a:rPr lang="pl-PL" sz="1600" dirty="0" smtClean="0">
                <a:cs typeface="Arial" pitchFamily="34" charset="0"/>
              </a:rPr>
              <a:t>otacja </a:t>
            </a:r>
            <a:r>
              <a:rPr lang="pl-PL" sz="1600" dirty="0">
                <a:cs typeface="Arial" pitchFamily="34" charset="0"/>
              </a:rPr>
              <a:t>z Komisji </a:t>
            </a:r>
            <a:r>
              <a:rPr lang="pl-PL" sz="1600" dirty="0" smtClean="0">
                <a:cs typeface="Arial" pitchFamily="34" charset="0"/>
              </a:rPr>
              <a:t>Europejskiej: ok. 10 mln </a:t>
            </a:r>
            <a:r>
              <a:rPr lang="pl-PL" sz="1600" dirty="0">
                <a:cs typeface="Arial" pitchFamily="34" charset="0"/>
              </a:rPr>
              <a:t>EURO</a:t>
            </a:r>
          </a:p>
          <a:p>
            <a:pPr marL="266700" indent="0">
              <a:lnSpc>
                <a:spcPct val="150000"/>
              </a:lnSpc>
              <a:buNone/>
            </a:pPr>
            <a:endParaRPr lang="pl-PL" sz="1600" b="1" dirty="0" smtClean="0">
              <a:cs typeface="Arial" pitchFamily="34" charset="0"/>
            </a:endParaRPr>
          </a:p>
          <a:p>
            <a:pPr marL="266700" indent="0">
              <a:lnSpc>
                <a:spcPct val="150000"/>
              </a:lnSpc>
              <a:buNone/>
            </a:pPr>
            <a:r>
              <a:rPr lang="pl-PL" sz="1600" b="1" dirty="0" smtClean="0">
                <a:cs typeface="Arial" pitchFamily="34" charset="0"/>
              </a:rPr>
              <a:t>Cele</a:t>
            </a:r>
            <a:endParaRPr lang="pl-PL" sz="1600" b="1" dirty="0">
              <a:cs typeface="Arial" pitchFamily="34" charset="0"/>
            </a:endParaRPr>
          </a:p>
          <a:p>
            <a:pPr marL="542925" indent="-276225"/>
            <a:r>
              <a:rPr lang="pl-PL" sz="1600" dirty="0">
                <a:cs typeface="Arial" pitchFamily="34" charset="0"/>
              </a:rPr>
              <a:t>umocnienie pozycji </a:t>
            </a:r>
            <a:r>
              <a:rPr lang="pl-PL" sz="1600" dirty="0" smtClean="0">
                <a:cs typeface="Arial" pitchFamily="34" charset="0"/>
              </a:rPr>
              <a:t>polskich </a:t>
            </a:r>
            <a:r>
              <a:rPr lang="pl-PL" sz="1600" dirty="0">
                <a:cs typeface="Arial" pitchFamily="34" charset="0"/>
              </a:rPr>
              <a:t>naukowców na arenie międzynarodowej</a:t>
            </a:r>
          </a:p>
          <a:p>
            <a:pPr marL="542925" indent="-276225"/>
            <a:r>
              <a:rPr lang="pl-PL" sz="1600" dirty="0">
                <a:cs typeface="Arial" pitchFamily="34" charset="0"/>
              </a:rPr>
              <a:t>utworzenie światowej sieci współpracy w zakresie technologii </a:t>
            </a:r>
            <a:r>
              <a:rPr lang="pl-PL" sz="1600" dirty="0" smtClean="0">
                <a:cs typeface="Arial" pitchFamily="34" charset="0"/>
              </a:rPr>
              <a:t>kwantowych</a:t>
            </a:r>
            <a:endParaRPr lang="pl-PL" sz="1600" dirty="0"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40</a:t>
            </a:fld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1340768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Prostokąt 5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rgbClr val="FF0000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xmlns="" val="32132648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41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ymbol zastępczy zawartości 7"/>
          <p:cNvSpPr txBox="1">
            <a:spLocks/>
          </p:cNvSpPr>
          <p:nvPr/>
        </p:nvSpPr>
        <p:spPr>
          <a:xfrm>
            <a:off x="0" y="2786058"/>
            <a:ext cx="9144000" cy="1088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Font typeface="Arial" pitchFamily="34" charset="0"/>
              <a:buNone/>
            </a:pPr>
            <a:r>
              <a:rPr lang="pl-PL" sz="4000" dirty="0" smtClean="0"/>
              <a:t> </a:t>
            </a:r>
            <a:r>
              <a:rPr lang="pl-PL" sz="4000" b="1" dirty="0" smtClean="0">
                <a:solidFill>
                  <a:srgbClr val="000000"/>
                </a:solidFill>
              </a:rPr>
              <a:t>www.ncn.gov.pl</a:t>
            </a:r>
            <a:endParaRPr lang="pl-PL" sz="4000" b="1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95536" y="2060848"/>
            <a:ext cx="8460432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400" b="1" dirty="0" smtClean="0">
                <a:solidFill>
                  <a:srgbClr val="DB133C"/>
                </a:solidFill>
                <a:latin typeface="Arial" pitchFamily="34" charset="0"/>
                <a:cs typeface="Arial" pitchFamily="34" charset="0"/>
              </a:rPr>
              <a:t>Gramy dla polskiej nauki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000100" y="3929066"/>
          <a:ext cx="4214841" cy="2150401"/>
        </p:xfrm>
        <a:graphic>
          <a:graphicData uri="http://schemas.openxmlformats.org/drawingml/2006/table">
            <a:tbl>
              <a:tblPr/>
              <a:tblGrid>
                <a:gridCol w="470730"/>
                <a:gridCol w="3744111"/>
              </a:tblGrid>
              <a:tr h="65688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Dr Marzena Oliwkiewicz-Miklasińska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Koordynator Dyscyplin, Nauki Ścisłe i </a:t>
                      </a:r>
                      <a:r>
                        <a:rPr lang="pl-PL" sz="1400" dirty="0" smtClean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Techniczne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NARODOWE CENTRUM NAUKI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080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ul. Królewska 57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080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30-081 Kraków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846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tel. +48 12 341 9151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</a:rPr>
                        <a:t>fax +48 12 341 9099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marzena.oliwkiewicz@ncn.gov.pl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58585A"/>
                          </a:solidFill>
                          <a:latin typeface="Arial"/>
                          <a:ea typeface="Calibri"/>
                          <a:cs typeface="Times New Roman"/>
                          <a:hlinkClick r:id="rId4"/>
                        </a:rPr>
                        <a:t>www.ncn.gov.pl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 poważaniem,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Obraz 1" descr="Opis: Opis: C:\Users\OLIMA\AppData\Local\Temp\Temp1_Stopka_pliki (3).zip\Stopka_pliki\image002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0"/>
            <a:ext cx="352425" cy="35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129526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>
                <a:solidFill>
                  <a:srgbClr val="FFFFFF"/>
                </a:solidFill>
              </a:rPr>
              <a:pPr/>
              <a:t>5</a:t>
            </a:fld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4"/>
          </p:nvPr>
        </p:nvSpPr>
        <p:spPr>
          <a:xfrm>
            <a:off x="395536" y="1340768"/>
            <a:ext cx="4042792" cy="34563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Teoretyczne minusy zmian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Wprowadzenie limitów na wynagrodzenia w projektach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Jedna osoba może prowadzić ograniczoną liczbę grantów NCN równocześnie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Koszty pośrednie stanowią mniejszy udział kosztów we wniosku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Ograniczenia w liczbie osób zatrudnianych na umowie o pracę i w wynagrodzeniach dodatkowych</a:t>
            </a:r>
            <a:endParaRPr lang="pl-PL" sz="18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5"/>
          </p:nvPr>
        </p:nvSpPr>
        <p:spPr>
          <a:xfrm>
            <a:off x="4572000" y="1340768"/>
            <a:ext cx="404279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Plusy zmian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Środki przeznaczane dotąd na wynagrodzenia mogą być wykorzystane na prowadzenie samych badań naukowych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Ograniczenie pozyskiwania przez nieliczną grupę badaczy większości środków grantowych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Przy większej liczbie przyznanych grantów, mimo procentowo niższej ilości kosztów pośrednich na pojedynczy grant, ilość pieniędzy dla uczelni z wszystkich grantów sumarycznie wciąż będzie wysoka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Sposób zatrudniania osób jest teraz bardziej elastyczny, zatrudnienie post-</a:t>
            </a:r>
            <a:r>
              <a:rPr lang="pl-PL" sz="1800" dirty="0" err="1" smtClean="0"/>
              <a:t>doców</a:t>
            </a:r>
            <a:r>
              <a:rPr lang="pl-PL" sz="1800" dirty="0" smtClean="0"/>
              <a:t> na pełny etat pozwoli im na pełne zaangażowanie w projekt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177280" y="144008"/>
            <a:ext cx="7571184" cy="7647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DB133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smtClean="0">
                <a:solidFill>
                  <a:schemeClr val="accent5">
                    <a:lumMod val="50000"/>
                  </a:schemeClr>
                </a:solidFill>
              </a:rPr>
              <a:t>Zmiany w konkursach NCN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-8708" y="1142500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8002108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1296" y="476682"/>
            <a:ext cx="7715200" cy="72007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Ograniczenia w </a:t>
            </a:r>
            <a:r>
              <a:rPr lang="pl-PL" sz="3600" dirty="0" smtClean="0">
                <a:solidFill>
                  <a:srgbClr val="58585A"/>
                </a:solidFill>
                <a:latin typeface="+mn-lt"/>
              </a:rPr>
              <a:t>występowaniu z wnioskami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6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340768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51520" y="1701963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Kierownikiem można być tylko w jednym wniosku w danej edycji konkursów.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Kierownik projektu nie może być osobą reprezentującą w umowie o finansowanie i realizację projektu badawczego podmiot, któremu przyznano środki finansowe.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Wniosek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obejmujący zadania badawcze pokrywające się z zadaniami we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wniosku wcześniejszym można składać dopiero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gdy zakończy się proces oceny wcześniejszego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wniosku, wliczając w to procedurę odwoławczą oraz ocenę wniosku w innym konkursie.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W konkursach PRELUDIUM, SONATA, OPUS do oceny merytorycznej nie dopuszcza się wniosków złożonych w poprzedniej edycji tych konkursów chyba, że wniosek został w niej zakwalifikowany do II etapu oceny merytorycznej</a:t>
            </a:r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67948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7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340768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51520" y="1563757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Kierownikiem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projektu finansowanego w ramach konkursów PRELUDIUM, SONATA, SONATA BIS oraz laureatem konkursów ETIUDA i FUGA </a:t>
            </a:r>
            <a:r>
              <a:rPr lang="pl-PL" b="1" dirty="0">
                <a:solidFill>
                  <a:srgbClr val="DB133C"/>
                </a:solidFill>
              </a:rPr>
              <a:t>można być </a:t>
            </a:r>
            <a:r>
              <a:rPr lang="pl-PL" b="1" dirty="0" smtClean="0">
                <a:solidFill>
                  <a:srgbClr val="DB133C"/>
                </a:solidFill>
              </a:rPr>
              <a:t>tylko jeden </a:t>
            </a:r>
            <a:r>
              <a:rPr lang="pl-PL" b="1" dirty="0">
                <a:solidFill>
                  <a:srgbClr val="DB133C"/>
                </a:solidFill>
              </a:rPr>
              <a:t>raz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. </a:t>
            </a: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Kierownikiem w nowo składanym wniosku nie może być osoba, która w tym samym czasie kieruje </a:t>
            </a:r>
            <a:r>
              <a:rPr lang="pl-PL" b="1" u="sng" dirty="0" smtClean="0">
                <a:solidFill>
                  <a:srgbClr val="FF0000"/>
                </a:solidFill>
              </a:rPr>
              <a:t>więcej</a:t>
            </a:r>
            <a:r>
              <a:rPr lang="pl-PL" b="1" u="sng" dirty="0" smtClean="0">
                <a:solidFill>
                  <a:schemeClr val="tx1">
                    <a:lumMod val="75000"/>
                  </a:schemeClr>
                </a:solidFill>
              </a:rPr>
              <a:t> niż dwoma innymi projektami NCN lub kieruje dwoma projektami, a trzeci jest w procesie oceny</a:t>
            </a:r>
            <a:endParaRPr lang="pl-PL" b="1" u="sng" dirty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Kierownicy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projektów MAESTRO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mogą ubiegać się o finansowanie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kolejnego projektu w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konkursie MAESTRO </a:t>
            </a:r>
            <a:r>
              <a:rPr lang="pl-PL" b="1" dirty="0">
                <a:solidFill>
                  <a:srgbClr val="DB133C"/>
                </a:solidFill>
              </a:rPr>
              <a:t>nie wcześniej niż 9 miesięcy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przed zakończeniem realizacji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poprzedniego grantu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. </a:t>
            </a:r>
            <a:endParaRPr lang="pl-PL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FUGI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nie może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składać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osoba, która jest kierownikiem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w już realizowanym projekcie NCN lub jej wniosek jest rozpatrywany w 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innym konkursie </a:t>
            </a: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NCN</a:t>
            </a:r>
            <a:r>
              <a:rPr lang="pl-PL" b="1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algn="just"/>
            <a:endParaRPr lang="pl-PL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4" name="Tytuł 1"/>
          <p:cNvSpPr>
            <a:spLocks noGrp="1"/>
          </p:cNvSpPr>
          <p:nvPr>
            <p:ph type="title"/>
          </p:nvPr>
        </p:nvSpPr>
        <p:spPr>
          <a:xfrm>
            <a:off x="1321296" y="476682"/>
            <a:ext cx="7715200" cy="72007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Ograniczenia w </a:t>
            </a:r>
            <a:r>
              <a:rPr lang="pl-PL" sz="3600" dirty="0" smtClean="0">
                <a:solidFill>
                  <a:srgbClr val="58585A"/>
                </a:solidFill>
                <a:latin typeface="+mn-lt"/>
              </a:rPr>
              <a:t>występowaniu z wnioskami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63344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0447" y="4478808"/>
            <a:ext cx="3569577" cy="23708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9288" y="476682"/>
            <a:ext cx="7715200" cy="720070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rgbClr val="58585A"/>
                </a:solidFill>
                <a:latin typeface="+mn-lt"/>
                <a:cs typeface="Arial" pitchFamily="34" charset="0"/>
              </a:rPr>
              <a:t>Plan prezentacji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8</a:t>
            </a:fld>
            <a:endParaRPr lang="pl-PL" dirty="0"/>
          </a:p>
        </p:txBody>
      </p:sp>
      <p:grpSp>
        <p:nvGrpSpPr>
          <p:cNvPr id="3" name="Grupa 7"/>
          <p:cNvGrpSpPr/>
          <p:nvPr/>
        </p:nvGrpSpPr>
        <p:grpSpPr>
          <a:xfrm>
            <a:off x="0" y="143563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5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46143"/>
            <a:ext cx="41052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13"/>
          </p:nvPr>
        </p:nvSpPr>
        <p:spPr>
          <a:xfrm>
            <a:off x="323528" y="1772816"/>
            <a:ext cx="8219256" cy="30243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</a:rPr>
              <a:t>Wstęp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>
                <a:solidFill>
                  <a:schemeClr val="tx1">
                    <a:lumMod val="75000"/>
                  </a:schemeClr>
                </a:solidFill>
              </a:rPr>
              <a:t>Sekcje wniosku – źródła niepowodzeń</a:t>
            </a:r>
            <a:endParaRPr lang="pl-PL" altLang="pl-PL" sz="2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</a:rPr>
              <a:t>Ocena wniosków</a:t>
            </a:r>
          </a:p>
          <a:p>
            <a:pPr marL="457200" indent="-457200">
              <a:lnSpc>
                <a:spcPct val="150000"/>
              </a:lnSpc>
              <a:buClr>
                <a:schemeClr val="tx1">
                  <a:lumMod val="75000"/>
                </a:schemeClr>
              </a:buClr>
              <a:buAutoNum type="arabicPeriod"/>
            </a:pPr>
            <a:r>
              <a:rPr lang="pl-PL" altLang="pl-PL" sz="2400" b="1" dirty="0" smtClean="0">
                <a:solidFill>
                  <a:schemeClr val="bg1">
                    <a:lumMod val="85000"/>
                  </a:schemeClr>
                </a:solidFill>
              </a:rPr>
              <a:t>Konkursy NCN</a:t>
            </a:r>
          </a:p>
          <a:p>
            <a:pPr marL="0" indent="0">
              <a:buNone/>
            </a:pPr>
            <a:endParaRPr lang="pl-PL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98965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7376-5BD8-4B18-A792-65A73A5F61B6}" type="slidenum">
              <a:rPr lang="pl-PL" smtClean="0"/>
              <a:pPr/>
              <a:t>9</a:t>
            </a:fld>
            <a:endParaRPr lang="pl-PL" dirty="0"/>
          </a:p>
        </p:txBody>
      </p:sp>
      <p:grpSp>
        <p:nvGrpSpPr>
          <p:cNvPr id="2" name="Grupa 5"/>
          <p:cNvGrpSpPr/>
          <p:nvPr/>
        </p:nvGrpSpPr>
        <p:grpSpPr>
          <a:xfrm>
            <a:off x="-8708" y="1458495"/>
            <a:ext cx="9165456" cy="45719"/>
            <a:chOff x="-76076" y="1412776"/>
            <a:chExt cx="9241532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Prostokąt 6"/>
            <p:cNvSpPr/>
            <p:nvPr/>
          </p:nvSpPr>
          <p:spPr>
            <a:xfrm>
              <a:off x="1796132" y="1412776"/>
              <a:ext cx="1876276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rgbClr val="FF0000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72408" y="1412776"/>
              <a:ext cx="1872208" cy="457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43996" y="1412776"/>
              <a:ext cx="1872208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-76076" y="1412776"/>
              <a:ext cx="1872208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7416204" y="1412776"/>
              <a:ext cx="1749252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pic>
        <p:nvPicPr>
          <p:cNvPr id="13" name="Picture 4" descr="http://www.ncn.gov.pl/drupal/sites/all/themes/ncn-nowa/img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6458240"/>
            <a:ext cx="3960439" cy="33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1115616" y="620698"/>
            <a:ext cx="7643192" cy="576054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58585A"/>
                </a:solidFill>
                <a:latin typeface="+mn-lt"/>
                <a:cs typeface="Arial" pitchFamily="34" charset="0"/>
              </a:rPr>
              <a:t>Nowy wniosek / skorygowany</a:t>
            </a:r>
            <a:endParaRPr lang="en-GB" sz="3600" dirty="0">
              <a:solidFill>
                <a:srgbClr val="58585A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>
          <a:xfrm>
            <a:off x="323528" y="1916832"/>
            <a:ext cx="8352928" cy="39170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Punkt pierwszy zakładki (konkursy Opus, Preludium, Sonata) – dotyczy informacji, czy wniosek był składany w ostatniej edycji konkursów i tym samym umożliwia weryfikację, czy może być składany w obecnej edycji – </a:t>
            </a:r>
            <a:r>
              <a:rPr lang="pl-PL" sz="1800" b="1" u="sng" dirty="0" smtClean="0">
                <a:solidFill>
                  <a:schemeClr val="tx1">
                    <a:lumMod val="75000"/>
                  </a:schemeClr>
                </a:solidFill>
              </a:rPr>
              <a:t>jest obowiązkowy</a:t>
            </a: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Punkt drugi zakładki (wszystkie konkursy) – daje możliwość poinformowania o poczynionych zmianach w projekcie oraz odpowiedzi na komentarze ekspertów i recenzentów – </a:t>
            </a:r>
            <a:r>
              <a:rPr lang="pl-PL" sz="1800" b="1" u="sng" dirty="0" smtClean="0">
                <a:solidFill>
                  <a:schemeClr val="tx1">
                    <a:lumMod val="75000"/>
                  </a:schemeClr>
                </a:solidFill>
              </a:rPr>
              <a:t>nie jest obowiązkowy</a:t>
            </a:r>
          </a:p>
          <a:p>
            <a:pPr>
              <a:spcBef>
                <a:spcPts val="1200"/>
              </a:spcBef>
            </a:pPr>
            <a:endParaRPr lang="pl-PL" sz="1800" b="1" dirty="0">
              <a:solidFill>
                <a:schemeClr val="tx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pl-PL" sz="1800" b="1" dirty="0" smtClean="0">
                <a:solidFill>
                  <a:schemeClr val="tx1">
                    <a:lumMod val="75000"/>
                  </a:schemeClr>
                </a:solidFill>
              </a:rPr>
              <a:t>Językiem obowiązującym w tej zakładce jest angielski </a:t>
            </a:r>
            <a:endParaRPr lang="en-US" sz="18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28759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_prezentacji">
  <a:themeElements>
    <a:clrScheme name="NCN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DB133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B133C"/>
      </a:hlink>
      <a:folHlink>
        <a:srgbClr val="DB133C"/>
      </a:folHlink>
    </a:clrScheme>
    <a:fontScheme name="Aria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9790</TotalTime>
  <Words>2825</Words>
  <Application>Microsoft Office PowerPoint</Application>
  <PresentationFormat>Pokaz na ekranie (4:3)</PresentationFormat>
  <Paragraphs>440</Paragraphs>
  <Slides>41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41</vt:i4>
      </vt:variant>
    </vt:vector>
  </HeadingPairs>
  <TitlesOfParts>
    <vt:vector size="43" baseType="lpstr">
      <vt:lpstr>szablon_prezentacji</vt:lpstr>
      <vt:lpstr>Motyw pakietu Office</vt:lpstr>
      <vt:lpstr>Slajd 1</vt:lpstr>
      <vt:lpstr>Plan prezentacji</vt:lpstr>
      <vt:lpstr>Jak jest rola administracji na etapie składania wniosku?</vt:lpstr>
      <vt:lpstr>Zmiany w konkursach NCN</vt:lpstr>
      <vt:lpstr>Slajd 5</vt:lpstr>
      <vt:lpstr>Ograniczenia w występowaniu z wnioskami</vt:lpstr>
      <vt:lpstr>Ograniczenia w występowaniu z wnioskami</vt:lpstr>
      <vt:lpstr>Plan prezentacji</vt:lpstr>
      <vt:lpstr>Nowy wniosek / skorygowany</vt:lpstr>
      <vt:lpstr>Kierownik / opiekun</vt:lpstr>
      <vt:lpstr>Plan badań</vt:lpstr>
      <vt:lpstr>Kosztorys</vt:lpstr>
      <vt:lpstr>Koszty niekwalifikowalne</vt:lpstr>
      <vt:lpstr>Koszty pośrednie - zasady</vt:lpstr>
      <vt:lpstr>Koszty pośrednie - przykłady</vt:lpstr>
      <vt:lpstr>Wynagrodzenia</vt:lpstr>
      <vt:lpstr>Wynagrodzenie etatowe kierownika</vt:lpstr>
      <vt:lpstr>Wynagrodzenia etatowe typu post-doc w konkursie OPUS</vt:lpstr>
      <vt:lpstr>Wynagrodzenia dodatkowe (umowy o pracę i cywilno-prawne)</vt:lpstr>
      <vt:lpstr>Stypendia naukowe w konkursie OPUS</vt:lpstr>
      <vt:lpstr>Kosztorys – zlecenie czy dzieło?</vt:lpstr>
      <vt:lpstr>Aparatura</vt:lpstr>
      <vt:lpstr>Koszty bezpośrednie</vt:lpstr>
      <vt:lpstr>Materiały</vt:lpstr>
      <vt:lpstr>Usługi obce</vt:lpstr>
      <vt:lpstr>Wyjazdy służbowe</vt:lpstr>
      <vt:lpstr>Wykonawcy zbiorowi</vt:lpstr>
      <vt:lpstr>Koszty bezpośrednie - inne</vt:lpstr>
      <vt:lpstr>Zgody właściwych komisji</vt:lpstr>
      <vt:lpstr>Plan prezentacji</vt:lpstr>
      <vt:lpstr>Slajd 31</vt:lpstr>
      <vt:lpstr>Ocena formalna</vt:lpstr>
      <vt:lpstr>Plan prezentacji</vt:lpstr>
      <vt:lpstr>Konkursy NCN – dla osób przed otrzymaniem stopnia doktora – o czym pamiętać</vt:lpstr>
      <vt:lpstr>Konkursy NCN – dla młodych doktorów – o czym pamiętać</vt:lpstr>
      <vt:lpstr>Konkursy NCN – dla bardziej doświadczonych naukowców – o czym pamiętać</vt:lpstr>
      <vt:lpstr>Konkursy NCN – dla najwybitniejszych naukowców – o czym pamiętać</vt:lpstr>
      <vt:lpstr>POLONEZ – konkurs dla naukowców przyjeżdżających/powracających z zagranicy</vt:lpstr>
      <vt:lpstr>Nadchodzące konkursy międzynarodowe </vt:lpstr>
      <vt:lpstr>QUANT-ERA Technologie kwantowe</vt:lpstr>
      <vt:lpstr>Slajd 41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Gilewski</dc:creator>
  <cp:lastModifiedBy>Agnieszka Gałuszka</cp:lastModifiedBy>
  <cp:revision>504</cp:revision>
  <cp:lastPrinted>2014-03-24T08:18:23Z</cp:lastPrinted>
  <dcterms:created xsi:type="dcterms:W3CDTF">2013-01-25T11:04:33Z</dcterms:created>
  <dcterms:modified xsi:type="dcterms:W3CDTF">2015-06-19T14:48:52Z</dcterms:modified>
</cp:coreProperties>
</file>