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708" r:id="rId2"/>
  </p:sldMasterIdLst>
  <p:notesMasterIdLst>
    <p:notesMasterId r:id="rId24"/>
  </p:notesMasterIdLst>
  <p:handoutMasterIdLst>
    <p:handoutMasterId r:id="rId25"/>
  </p:handoutMasterIdLst>
  <p:sldIdLst>
    <p:sldId id="256" r:id="rId3"/>
    <p:sldId id="385" r:id="rId4"/>
    <p:sldId id="394" r:id="rId5"/>
    <p:sldId id="395" r:id="rId6"/>
    <p:sldId id="390" r:id="rId7"/>
    <p:sldId id="330" r:id="rId8"/>
    <p:sldId id="391" r:id="rId9"/>
    <p:sldId id="392" r:id="rId10"/>
    <p:sldId id="328" r:id="rId11"/>
    <p:sldId id="334" r:id="rId12"/>
    <p:sldId id="331" r:id="rId13"/>
    <p:sldId id="386" r:id="rId14"/>
    <p:sldId id="387" r:id="rId15"/>
    <p:sldId id="388" r:id="rId16"/>
    <p:sldId id="389" r:id="rId17"/>
    <p:sldId id="378" r:id="rId18"/>
    <p:sldId id="379" r:id="rId19"/>
    <p:sldId id="333" r:id="rId20"/>
    <p:sldId id="359" r:id="rId21"/>
    <p:sldId id="393" r:id="rId22"/>
    <p:sldId id="396" r:id="rId23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FF33CC"/>
    <a:srgbClr val="93E907"/>
    <a:srgbClr val="CCFFFF"/>
    <a:srgbClr val="CCECFF"/>
    <a:srgbClr val="CC0000"/>
    <a:srgbClr val="57C15A"/>
    <a:srgbClr val="33CCFF"/>
    <a:srgbClr val="66CCFF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94" autoAdjust="0"/>
    <p:restoredTop sz="94640" autoAdjust="0"/>
  </p:normalViewPr>
  <p:slideViewPr>
    <p:cSldViewPr snapToGrid="0">
      <p:cViewPr>
        <p:scale>
          <a:sx n="68" d="100"/>
          <a:sy n="68" d="100"/>
        </p:scale>
        <p:origin x="-137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pmag\wstud\Moje%20dokumenty\_7%20PR\IDEAS\Laureaci-PL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oleObject" Target="file:///\\ncpmag\wstud\Moje%20dokumenty\_7%20PR\IDEAS\Wg-instytucj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6.2050939851554132E-2"/>
          <c:y val="3.6826553886004539E-2"/>
          <c:w val="0.92549743692557496"/>
          <c:h val="0.51567944250871534"/>
        </c:manualLayout>
      </c:layout>
      <c:bar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9999FF">
                    <a:gamma/>
                    <a:shade val="46275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'PL HI'!$B$20:$H$20</c:f>
              <c:strCache>
                <c:ptCount val="7"/>
                <c:pt idx="0">
                  <c:v>matematyka</c:v>
                </c:pt>
                <c:pt idx="1">
                  <c:v>fizyka</c:v>
                </c:pt>
                <c:pt idx="2">
                  <c:v>biologia</c:v>
                </c:pt>
                <c:pt idx="3">
                  <c:v>astronomia</c:v>
                </c:pt>
                <c:pt idx="4">
                  <c:v>chemia</c:v>
                </c:pt>
                <c:pt idx="5">
                  <c:v>socjologia</c:v>
                </c:pt>
                <c:pt idx="6">
                  <c:v>kulturoznawstwo</c:v>
                </c:pt>
              </c:strCache>
            </c:strRef>
          </c:cat>
          <c:val>
            <c:numRef>
              <c:f>'PL HI'!$B$21:$H$21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Val val="1"/>
        </c:dLbls>
        <c:axId val="65629184"/>
        <c:axId val="65630976"/>
      </c:barChart>
      <c:catAx>
        <c:axId val="656291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5630976"/>
        <c:crosses val="autoZero"/>
        <c:auto val="1"/>
        <c:lblAlgn val="ctr"/>
        <c:lblOffset val="100"/>
        <c:tickLblSkip val="1"/>
        <c:tickMarkSkip val="1"/>
      </c:catAx>
      <c:valAx>
        <c:axId val="6563097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5629184"/>
        <c:crosses val="autoZero"/>
        <c:crossBetween val="between"/>
        <c:majorUnit val="1"/>
        <c:minorUnit val="0.1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7.0405074365704284E-2"/>
          <c:y val="5.1400554097404488E-2"/>
          <c:w val="0.8286657917760275"/>
          <c:h val="0.79822506561679785"/>
        </c:manualLayout>
      </c:layout>
      <c:barChart>
        <c:barDir val="col"/>
        <c:grouping val="stacked"/>
        <c:ser>
          <c:idx val="0"/>
          <c:order val="0"/>
          <c:tx>
            <c:strRef>
              <c:f>HI!$I$1</c:f>
              <c:strCache>
                <c:ptCount val="1"/>
                <c:pt idx="0">
                  <c:v>StG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chemeClr val="tx1"/>
              </a:solidFill>
            </a:ln>
          </c:spPr>
          <c:cat>
            <c:strRef>
              <c:f>HI!$H$2:$H$8</c:f>
              <c:strCache>
                <c:ptCount val="7"/>
                <c:pt idx="0">
                  <c:v>UW</c:v>
                </c:pt>
                <c:pt idx="1">
                  <c:v>MIBMiK</c:v>
                </c:pt>
                <c:pt idx="2">
                  <c:v>CAMK</c:v>
                </c:pt>
                <c:pt idx="3">
                  <c:v>PAN, IBB</c:v>
                </c:pt>
                <c:pt idx="4">
                  <c:v>PAN, IChF</c:v>
                </c:pt>
                <c:pt idx="5">
                  <c:v>PAN, IF</c:v>
                </c:pt>
                <c:pt idx="6">
                  <c:v>UG</c:v>
                </c:pt>
              </c:strCache>
            </c:strRef>
          </c:cat>
          <c:val>
            <c:numRef>
              <c:f>HI!$I$2:$I$8</c:f>
              <c:numCache>
                <c:formatCode>General</c:formatCode>
                <c:ptCount val="7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HI!$J$1</c:f>
              <c:strCache>
                <c:ptCount val="1"/>
                <c:pt idx="0">
                  <c:v>AdG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ysClr val="windowText" lastClr="000000"/>
              </a:solidFill>
            </a:ln>
          </c:spPr>
          <c:cat>
            <c:strRef>
              <c:f>HI!$H$2:$H$8</c:f>
              <c:strCache>
                <c:ptCount val="7"/>
                <c:pt idx="0">
                  <c:v>UW</c:v>
                </c:pt>
                <c:pt idx="1">
                  <c:v>MIBMiK</c:v>
                </c:pt>
                <c:pt idx="2">
                  <c:v>CAMK</c:v>
                </c:pt>
                <c:pt idx="3">
                  <c:v>PAN, IBB</c:v>
                </c:pt>
                <c:pt idx="4">
                  <c:v>PAN, IChF</c:v>
                </c:pt>
                <c:pt idx="5">
                  <c:v>PAN, IF</c:v>
                </c:pt>
                <c:pt idx="6">
                  <c:v>UG</c:v>
                </c:pt>
              </c:strCache>
            </c:strRef>
          </c:cat>
          <c:val>
            <c:numRef>
              <c:f>HI!$J$2:$J$8</c:f>
              <c:numCache>
                <c:formatCode>General</c:formatCode>
                <c:ptCount val="7"/>
                <c:pt idx="0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HI!$K$1</c:f>
              <c:strCache>
                <c:ptCount val="1"/>
                <c:pt idx="0">
                  <c:v>PoC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>
              <a:solidFill>
                <a:sysClr val="windowText" lastClr="000000"/>
              </a:solidFill>
            </a:ln>
          </c:spPr>
          <c:cat>
            <c:strRef>
              <c:f>HI!$H$2:$H$8</c:f>
              <c:strCache>
                <c:ptCount val="7"/>
                <c:pt idx="0">
                  <c:v>UW</c:v>
                </c:pt>
                <c:pt idx="1">
                  <c:v>MIBMiK</c:v>
                </c:pt>
                <c:pt idx="2">
                  <c:v>CAMK</c:v>
                </c:pt>
                <c:pt idx="3">
                  <c:v>PAN, IBB</c:v>
                </c:pt>
                <c:pt idx="4">
                  <c:v>PAN, IChF</c:v>
                </c:pt>
                <c:pt idx="5">
                  <c:v>PAN, IF</c:v>
                </c:pt>
                <c:pt idx="6">
                  <c:v>UG</c:v>
                </c:pt>
              </c:strCache>
            </c:strRef>
          </c:cat>
          <c:val>
            <c:numRef>
              <c:f>HI!$K$2:$K$8</c:f>
              <c:numCache>
                <c:formatCode>General</c:formatCode>
                <c:ptCount val="7"/>
                <c:pt idx="1">
                  <c:v>1</c:v>
                </c:pt>
              </c:numCache>
            </c:numRef>
          </c:val>
        </c:ser>
        <c:gapWidth val="49"/>
        <c:overlap val="100"/>
        <c:axId val="75134464"/>
        <c:axId val="75136000"/>
      </c:barChart>
      <c:catAx>
        <c:axId val="75134464"/>
        <c:scaling>
          <c:orientation val="minMax"/>
        </c:scaling>
        <c:axPos val="b"/>
        <c:tickLblPos val="nextTo"/>
        <c:crossAx val="75136000"/>
        <c:crosses val="autoZero"/>
        <c:auto val="1"/>
        <c:lblAlgn val="ctr"/>
        <c:lblOffset val="100"/>
      </c:catAx>
      <c:valAx>
        <c:axId val="75136000"/>
        <c:scaling>
          <c:orientation val="minMax"/>
          <c:max val="7"/>
        </c:scaling>
        <c:axPos val="l"/>
        <c:majorGridlines/>
        <c:numFmt formatCode="General" sourceLinked="1"/>
        <c:tickLblPos val="nextTo"/>
        <c:crossAx val="75134464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600" baseline="0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600" baseline="0"/>
            </a:pPr>
            <a:endParaRPr lang="pl-PL"/>
          </a:p>
        </c:txPr>
      </c:legendEntry>
      <c:legendEntry>
        <c:idx val="0"/>
        <c:txPr>
          <a:bodyPr/>
          <a:lstStyle/>
          <a:p>
            <a:pPr>
              <a:defRPr sz="1600" baseline="0"/>
            </a:pPr>
            <a:endParaRPr lang="pl-PL"/>
          </a:p>
        </c:txPr>
      </c:legendEntry>
      <c:layout>
        <c:manualLayout>
          <c:xMode val="edge"/>
          <c:yMode val="edge"/>
          <c:x val="0.9046264216972878"/>
          <c:y val="0.3744240303295443"/>
          <c:w val="9.5373578302712161E-2"/>
          <c:h val="0.25115157480314959"/>
        </c:manualLayout>
      </c:layout>
    </c:legend>
    <c:plotVisOnly val="1"/>
  </c:chart>
  <c:externalData r:id="rId4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94EE5-60F7-49C9-8B3E-D778BB594BC1}" type="doc">
      <dgm:prSet loTypeId="urn:microsoft.com/office/officeart/2005/8/layout/venn1" loCatId="relationship" qsTypeId="urn:microsoft.com/office/officeart/2005/8/quickstyle/3d2" qsCatId="3D" csTypeId="urn:microsoft.com/office/officeart/2005/8/colors/accent2_2" csCatId="accent2" phldr="1"/>
      <dgm:spPr/>
    </dgm:pt>
    <dgm:pt modelId="{01349A9C-1714-4206-8582-C8D68D7DE5A8}">
      <dgm:prSet phldrT="[Tekst]"/>
      <dgm:spPr>
        <a:solidFill>
          <a:srgbClr val="0066CC"/>
        </a:solidFill>
      </dgm:spPr>
      <dgm:t>
        <a:bodyPr/>
        <a:lstStyle/>
        <a:p>
          <a:r>
            <a:rPr lang="pl-PL" b="1" dirty="0" err="1" smtClean="0">
              <a:solidFill>
                <a:schemeClr val="bg1"/>
              </a:solidFill>
            </a:rPr>
            <a:t>Excellent</a:t>
          </a:r>
          <a:r>
            <a:rPr lang="pl-PL" b="1" dirty="0" smtClean="0">
              <a:solidFill>
                <a:schemeClr val="bg1"/>
              </a:solidFill>
            </a:rPr>
            <a:t> Science</a:t>
          </a:r>
          <a:endParaRPr lang="pl-PL" b="1" dirty="0">
            <a:solidFill>
              <a:schemeClr val="bg1"/>
            </a:solidFill>
          </a:endParaRPr>
        </a:p>
      </dgm:t>
    </dgm:pt>
    <dgm:pt modelId="{35A9325B-0DF2-496B-BA30-B6436834A8B5}" type="parTrans" cxnId="{C61D5BD3-9AB8-4E31-8653-CAC3D8E766B7}">
      <dgm:prSet/>
      <dgm:spPr/>
      <dgm:t>
        <a:bodyPr/>
        <a:lstStyle/>
        <a:p>
          <a:endParaRPr lang="pl-PL"/>
        </a:p>
      </dgm:t>
    </dgm:pt>
    <dgm:pt modelId="{126C36AD-9F31-4E88-9A4B-0421D2529159}" type="sibTrans" cxnId="{C61D5BD3-9AB8-4E31-8653-CAC3D8E766B7}">
      <dgm:prSet/>
      <dgm:spPr/>
      <dgm:t>
        <a:bodyPr/>
        <a:lstStyle/>
        <a:p>
          <a:endParaRPr lang="pl-PL"/>
        </a:p>
      </dgm:t>
    </dgm:pt>
    <dgm:pt modelId="{7E79FCAC-EE02-461D-B0DE-C9ACEBE15D34}">
      <dgm:prSet phldrT="[Tekst]"/>
      <dgm:spPr>
        <a:solidFill>
          <a:srgbClr val="0066CC"/>
        </a:solidFill>
      </dgm:spPr>
      <dgm:t>
        <a:bodyPr/>
        <a:lstStyle/>
        <a:p>
          <a:r>
            <a:rPr lang="pl-PL" b="1" dirty="0" err="1" smtClean="0">
              <a:solidFill>
                <a:schemeClr val="bg1"/>
              </a:solidFill>
            </a:rPr>
            <a:t>Societal</a:t>
          </a:r>
          <a:r>
            <a:rPr lang="pl-PL" b="1" dirty="0" smtClean="0">
              <a:solidFill>
                <a:schemeClr val="bg1"/>
              </a:solidFill>
            </a:rPr>
            <a:t> </a:t>
          </a:r>
          <a:r>
            <a:rPr lang="pl-PL" b="1" dirty="0" err="1" smtClean="0">
              <a:solidFill>
                <a:schemeClr val="bg1"/>
              </a:solidFill>
            </a:rPr>
            <a:t>challenges</a:t>
          </a:r>
          <a:endParaRPr lang="pl-PL" b="1" dirty="0">
            <a:solidFill>
              <a:schemeClr val="bg1"/>
            </a:solidFill>
          </a:endParaRPr>
        </a:p>
      </dgm:t>
    </dgm:pt>
    <dgm:pt modelId="{CCAE86DB-FC01-4695-A8FA-FCDB8D41784B}" type="parTrans" cxnId="{21755F7D-01CD-4731-9A31-DEBF4BEB6B53}">
      <dgm:prSet/>
      <dgm:spPr/>
      <dgm:t>
        <a:bodyPr/>
        <a:lstStyle/>
        <a:p>
          <a:endParaRPr lang="pl-PL"/>
        </a:p>
      </dgm:t>
    </dgm:pt>
    <dgm:pt modelId="{43332DE6-17EB-4492-B535-1D3FC6A94B88}" type="sibTrans" cxnId="{21755F7D-01CD-4731-9A31-DEBF4BEB6B53}">
      <dgm:prSet/>
      <dgm:spPr/>
      <dgm:t>
        <a:bodyPr/>
        <a:lstStyle/>
        <a:p>
          <a:endParaRPr lang="pl-PL"/>
        </a:p>
      </dgm:t>
    </dgm:pt>
    <dgm:pt modelId="{B19CFB62-30BB-4A3A-87CA-D5FDA7B45D0A}">
      <dgm:prSet phldrT="[Tekst]"/>
      <dgm:spPr>
        <a:solidFill>
          <a:srgbClr val="0066CC"/>
        </a:solidFill>
      </dgm:spPr>
      <dgm:t>
        <a:bodyPr/>
        <a:lstStyle/>
        <a:p>
          <a:r>
            <a:rPr lang="pl-PL" b="1" dirty="0" smtClean="0">
              <a:solidFill>
                <a:schemeClr val="bg1"/>
              </a:solidFill>
            </a:rPr>
            <a:t>Industrial </a:t>
          </a:r>
          <a:r>
            <a:rPr lang="pl-PL" b="1" dirty="0" err="1" smtClean="0">
              <a:solidFill>
                <a:schemeClr val="bg1"/>
              </a:solidFill>
            </a:rPr>
            <a:t>leadership</a:t>
          </a:r>
          <a:endParaRPr lang="pl-PL" b="1" dirty="0">
            <a:solidFill>
              <a:schemeClr val="bg1"/>
            </a:solidFill>
          </a:endParaRPr>
        </a:p>
      </dgm:t>
    </dgm:pt>
    <dgm:pt modelId="{051FFC79-1220-4E58-B30C-C05D03EF38F8}" type="parTrans" cxnId="{1AE4319B-E950-41D5-9274-296C427FA71F}">
      <dgm:prSet/>
      <dgm:spPr/>
      <dgm:t>
        <a:bodyPr/>
        <a:lstStyle/>
        <a:p>
          <a:endParaRPr lang="pl-PL"/>
        </a:p>
      </dgm:t>
    </dgm:pt>
    <dgm:pt modelId="{FB3845EA-A101-43A9-89D1-9AE84F012CD3}" type="sibTrans" cxnId="{1AE4319B-E950-41D5-9274-296C427FA71F}">
      <dgm:prSet/>
      <dgm:spPr/>
      <dgm:t>
        <a:bodyPr/>
        <a:lstStyle/>
        <a:p>
          <a:endParaRPr lang="pl-PL"/>
        </a:p>
      </dgm:t>
    </dgm:pt>
    <dgm:pt modelId="{48556AE5-0615-4345-9423-EFC1A9A27420}" type="pres">
      <dgm:prSet presAssocID="{77A94EE5-60F7-49C9-8B3E-D778BB594BC1}" presName="compositeShape" presStyleCnt="0">
        <dgm:presLayoutVars>
          <dgm:chMax val="7"/>
          <dgm:dir/>
          <dgm:resizeHandles val="exact"/>
        </dgm:presLayoutVars>
      </dgm:prSet>
      <dgm:spPr/>
    </dgm:pt>
    <dgm:pt modelId="{908EA45E-F012-468A-BD40-2DF4D2725290}" type="pres">
      <dgm:prSet presAssocID="{01349A9C-1714-4206-8582-C8D68D7DE5A8}" presName="circ1" presStyleLbl="vennNode1" presStyleIdx="0" presStyleCnt="3"/>
      <dgm:spPr/>
      <dgm:t>
        <a:bodyPr/>
        <a:lstStyle/>
        <a:p>
          <a:endParaRPr lang="pl-PL"/>
        </a:p>
      </dgm:t>
    </dgm:pt>
    <dgm:pt modelId="{5B8529AD-91D7-4EAF-B472-638DB078FACA}" type="pres">
      <dgm:prSet presAssocID="{01349A9C-1714-4206-8582-C8D68D7DE5A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5A5931-7483-459D-8FB0-D547D7449770}" type="pres">
      <dgm:prSet presAssocID="{7E79FCAC-EE02-461D-B0DE-C9ACEBE15D34}" presName="circ2" presStyleLbl="vennNode1" presStyleIdx="1" presStyleCnt="3"/>
      <dgm:spPr/>
      <dgm:t>
        <a:bodyPr/>
        <a:lstStyle/>
        <a:p>
          <a:endParaRPr lang="pl-PL"/>
        </a:p>
      </dgm:t>
    </dgm:pt>
    <dgm:pt modelId="{81107D9D-9814-4FF5-82AE-D4A1E2EBF761}" type="pres">
      <dgm:prSet presAssocID="{7E79FCAC-EE02-461D-B0DE-C9ACEBE15D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7FE16D-8C11-499A-A71B-DBDE3B0B3CAC}" type="pres">
      <dgm:prSet presAssocID="{B19CFB62-30BB-4A3A-87CA-D5FDA7B45D0A}" presName="circ3" presStyleLbl="vennNode1" presStyleIdx="2" presStyleCnt="3"/>
      <dgm:spPr/>
      <dgm:t>
        <a:bodyPr/>
        <a:lstStyle/>
        <a:p>
          <a:endParaRPr lang="pl-PL"/>
        </a:p>
      </dgm:t>
    </dgm:pt>
    <dgm:pt modelId="{63BCE78C-AA99-4BEB-BB1E-BDBBD506412F}" type="pres">
      <dgm:prSet presAssocID="{B19CFB62-30BB-4A3A-87CA-D5FDA7B45D0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7031AFB-9F3D-43DB-BD6A-792FAD657131}" type="presOf" srcId="{7E79FCAC-EE02-461D-B0DE-C9ACEBE15D34}" destId="{81107D9D-9814-4FF5-82AE-D4A1E2EBF761}" srcOrd="1" destOrd="0" presId="urn:microsoft.com/office/officeart/2005/8/layout/venn1"/>
    <dgm:cxn modelId="{A67BFFE1-863B-4CDE-8596-9D4FAA4DEAE0}" type="presOf" srcId="{77A94EE5-60F7-49C9-8B3E-D778BB594BC1}" destId="{48556AE5-0615-4345-9423-EFC1A9A27420}" srcOrd="0" destOrd="0" presId="urn:microsoft.com/office/officeart/2005/8/layout/venn1"/>
    <dgm:cxn modelId="{797B6C2C-DC4D-42AB-8CC0-B7D6B4B37BB8}" type="presOf" srcId="{7E79FCAC-EE02-461D-B0DE-C9ACEBE15D34}" destId="{665A5931-7483-459D-8FB0-D547D7449770}" srcOrd="0" destOrd="0" presId="urn:microsoft.com/office/officeart/2005/8/layout/venn1"/>
    <dgm:cxn modelId="{B02E54DE-DA5C-4615-B874-027C59061E99}" type="presOf" srcId="{01349A9C-1714-4206-8582-C8D68D7DE5A8}" destId="{5B8529AD-91D7-4EAF-B472-638DB078FACA}" srcOrd="1" destOrd="0" presId="urn:microsoft.com/office/officeart/2005/8/layout/venn1"/>
    <dgm:cxn modelId="{99158FE0-8282-45C7-B017-11E0F2A07053}" type="presOf" srcId="{B19CFB62-30BB-4A3A-87CA-D5FDA7B45D0A}" destId="{E37FE16D-8C11-499A-A71B-DBDE3B0B3CAC}" srcOrd="0" destOrd="0" presId="urn:microsoft.com/office/officeart/2005/8/layout/venn1"/>
    <dgm:cxn modelId="{21755F7D-01CD-4731-9A31-DEBF4BEB6B53}" srcId="{77A94EE5-60F7-49C9-8B3E-D778BB594BC1}" destId="{7E79FCAC-EE02-461D-B0DE-C9ACEBE15D34}" srcOrd="1" destOrd="0" parTransId="{CCAE86DB-FC01-4695-A8FA-FCDB8D41784B}" sibTransId="{43332DE6-17EB-4492-B535-1D3FC6A94B88}"/>
    <dgm:cxn modelId="{F39F7EAF-A935-43A8-A320-497EA05D595D}" type="presOf" srcId="{B19CFB62-30BB-4A3A-87CA-D5FDA7B45D0A}" destId="{63BCE78C-AA99-4BEB-BB1E-BDBBD506412F}" srcOrd="1" destOrd="0" presId="urn:microsoft.com/office/officeart/2005/8/layout/venn1"/>
    <dgm:cxn modelId="{C61D5BD3-9AB8-4E31-8653-CAC3D8E766B7}" srcId="{77A94EE5-60F7-49C9-8B3E-D778BB594BC1}" destId="{01349A9C-1714-4206-8582-C8D68D7DE5A8}" srcOrd="0" destOrd="0" parTransId="{35A9325B-0DF2-496B-BA30-B6436834A8B5}" sibTransId="{126C36AD-9F31-4E88-9A4B-0421D2529159}"/>
    <dgm:cxn modelId="{1AE4319B-E950-41D5-9274-296C427FA71F}" srcId="{77A94EE5-60F7-49C9-8B3E-D778BB594BC1}" destId="{B19CFB62-30BB-4A3A-87CA-D5FDA7B45D0A}" srcOrd="2" destOrd="0" parTransId="{051FFC79-1220-4E58-B30C-C05D03EF38F8}" sibTransId="{FB3845EA-A101-43A9-89D1-9AE84F012CD3}"/>
    <dgm:cxn modelId="{A29648C8-8FA2-43A5-A057-A5A292E91111}" type="presOf" srcId="{01349A9C-1714-4206-8582-C8D68D7DE5A8}" destId="{908EA45E-F012-468A-BD40-2DF4D2725290}" srcOrd="0" destOrd="0" presId="urn:microsoft.com/office/officeart/2005/8/layout/venn1"/>
    <dgm:cxn modelId="{85194E98-5042-44E8-A380-186B056B14B8}" type="presParOf" srcId="{48556AE5-0615-4345-9423-EFC1A9A27420}" destId="{908EA45E-F012-468A-BD40-2DF4D2725290}" srcOrd="0" destOrd="0" presId="urn:microsoft.com/office/officeart/2005/8/layout/venn1"/>
    <dgm:cxn modelId="{27C1F67E-93C8-470B-8A56-61A969FB1A3B}" type="presParOf" srcId="{48556AE5-0615-4345-9423-EFC1A9A27420}" destId="{5B8529AD-91D7-4EAF-B472-638DB078FACA}" srcOrd="1" destOrd="0" presId="urn:microsoft.com/office/officeart/2005/8/layout/venn1"/>
    <dgm:cxn modelId="{676F2B5E-C372-4FE4-8E81-660E7E3B641F}" type="presParOf" srcId="{48556AE5-0615-4345-9423-EFC1A9A27420}" destId="{665A5931-7483-459D-8FB0-D547D7449770}" srcOrd="2" destOrd="0" presId="urn:microsoft.com/office/officeart/2005/8/layout/venn1"/>
    <dgm:cxn modelId="{B768D86D-792A-4FF7-9C72-9BA1B46EBDE8}" type="presParOf" srcId="{48556AE5-0615-4345-9423-EFC1A9A27420}" destId="{81107D9D-9814-4FF5-82AE-D4A1E2EBF761}" srcOrd="3" destOrd="0" presId="urn:microsoft.com/office/officeart/2005/8/layout/venn1"/>
    <dgm:cxn modelId="{741B1F85-D316-47DB-AF89-7AB82E37275B}" type="presParOf" srcId="{48556AE5-0615-4345-9423-EFC1A9A27420}" destId="{E37FE16D-8C11-499A-A71B-DBDE3B0B3CAC}" srcOrd="4" destOrd="0" presId="urn:microsoft.com/office/officeart/2005/8/layout/venn1"/>
    <dgm:cxn modelId="{C64520B9-90F3-4142-8A63-6F2AA6515F64}" type="presParOf" srcId="{48556AE5-0615-4345-9423-EFC1A9A27420}" destId="{63BCE78C-AA99-4BEB-BB1E-BDBBD506412F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9FD2E-4D9A-44C0-8B87-86C5ED54908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800689F-B5E5-4E36-ADA5-A73DBA0024CB}">
      <dgm:prSet phldrT="[Tekst]" custT="1"/>
      <dgm:spPr/>
      <dgm:t>
        <a:bodyPr/>
        <a:lstStyle/>
        <a:p>
          <a:r>
            <a:rPr lang="pl-PL" sz="3600" b="0" dirty="0" smtClean="0"/>
            <a:t>7 </a:t>
          </a:r>
          <a:r>
            <a:rPr lang="pl-PL" sz="3600" b="0" dirty="0" err="1" smtClean="0"/>
            <a:t>PR</a:t>
          </a:r>
          <a:r>
            <a:rPr lang="pl-PL" sz="3600" b="0" dirty="0" smtClean="0"/>
            <a:t>:</a:t>
          </a:r>
        </a:p>
        <a:p>
          <a:r>
            <a:rPr lang="pl-PL" sz="3600" b="0" dirty="0" smtClean="0"/>
            <a:t>7,5 mld </a:t>
          </a:r>
          <a:r>
            <a:rPr lang="pl-PL" sz="3600" dirty="0" smtClean="0"/>
            <a:t>€</a:t>
          </a:r>
        </a:p>
        <a:p>
          <a:r>
            <a:rPr lang="pl-PL" sz="2800" b="0" dirty="0" smtClean="0"/>
            <a:t>&gt; 4000 grantów</a:t>
          </a:r>
          <a:endParaRPr lang="pl-PL" sz="2800" b="0" dirty="0"/>
        </a:p>
      </dgm:t>
    </dgm:pt>
    <dgm:pt modelId="{16A0EB12-AA99-4210-BB7C-F9B5925FC32D}" type="parTrans" cxnId="{A8CA3433-6005-41C8-93EF-9D96263E4449}">
      <dgm:prSet/>
      <dgm:spPr/>
      <dgm:t>
        <a:bodyPr/>
        <a:lstStyle/>
        <a:p>
          <a:endParaRPr lang="pl-PL"/>
        </a:p>
      </dgm:t>
    </dgm:pt>
    <dgm:pt modelId="{C967CC14-93CF-4460-B2FC-E33B482F35DE}" type="sibTrans" cxnId="{A8CA3433-6005-41C8-93EF-9D96263E4449}">
      <dgm:prSet/>
      <dgm:spPr/>
      <dgm:t>
        <a:bodyPr/>
        <a:lstStyle/>
        <a:p>
          <a:endParaRPr lang="pl-PL"/>
        </a:p>
      </dgm:t>
    </dgm:pt>
    <dgm:pt modelId="{FDC463C4-3D55-488C-88BC-BD475CEFF9DA}">
      <dgm:prSet phldrT="[Tekst]" custT="1"/>
      <dgm:spPr/>
      <dgm:t>
        <a:bodyPr/>
        <a:lstStyle/>
        <a:p>
          <a:r>
            <a:rPr lang="pl-PL" sz="3600" dirty="0" smtClean="0"/>
            <a:t>Horyzont 2020:</a:t>
          </a:r>
        </a:p>
        <a:p>
          <a:r>
            <a:rPr lang="pl-PL" sz="3600" dirty="0" smtClean="0"/>
            <a:t>&gt; 13 mld €</a:t>
          </a:r>
          <a:endParaRPr lang="pl-PL" sz="3600" dirty="0"/>
        </a:p>
      </dgm:t>
    </dgm:pt>
    <dgm:pt modelId="{D0E207E0-7265-4C2A-8460-C0F0CC1F079C}" type="parTrans" cxnId="{03D7D5F6-3420-401B-9575-661BEA2E50F5}">
      <dgm:prSet/>
      <dgm:spPr/>
      <dgm:t>
        <a:bodyPr/>
        <a:lstStyle/>
        <a:p>
          <a:endParaRPr lang="pl-PL"/>
        </a:p>
      </dgm:t>
    </dgm:pt>
    <dgm:pt modelId="{3CC87EAF-B17A-4EEC-8D2F-0D15AF3A65A1}" type="sibTrans" cxnId="{03D7D5F6-3420-401B-9575-661BEA2E50F5}">
      <dgm:prSet/>
      <dgm:spPr/>
      <dgm:t>
        <a:bodyPr/>
        <a:lstStyle/>
        <a:p>
          <a:endParaRPr lang="pl-PL"/>
        </a:p>
      </dgm:t>
    </dgm:pt>
    <dgm:pt modelId="{1E0CA7DF-4934-40CA-9C78-DEC342ACF995}" type="pres">
      <dgm:prSet presAssocID="{22E9FD2E-4D9A-44C0-8B87-86C5ED54908F}" presName="arrowDiagram" presStyleCnt="0">
        <dgm:presLayoutVars>
          <dgm:chMax val="5"/>
          <dgm:dir/>
          <dgm:resizeHandles val="exact"/>
        </dgm:presLayoutVars>
      </dgm:prSet>
      <dgm:spPr/>
    </dgm:pt>
    <dgm:pt modelId="{17AE3E45-1DB1-481F-BA4D-B99771B2855F}" type="pres">
      <dgm:prSet presAssocID="{22E9FD2E-4D9A-44C0-8B87-86C5ED54908F}" presName="arrow" presStyleLbl="bgShp" presStyleIdx="0" presStyleCnt="1"/>
      <dgm:spPr>
        <a:gradFill flip="none" rotWithShape="1">
          <a:gsLst>
            <a:gs pos="100000">
              <a:srgbClr val="93E907"/>
            </a:gs>
            <a:gs pos="50000">
              <a:srgbClr val="57C15A"/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effectLst>
          <a:outerShdw blurRad="50800" dist="38100" dir="2700000" sx="101000" sy="101000" algn="tl" rotWithShape="0">
            <a:prstClr val="black">
              <a:alpha val="65000"/>
            </a:prstClr>
          </a:outerShdw>
        </a:effectLst>
      </dgm:spPr>
    </dgm:pt>
    <dgm:pt modelId="{38177793-6582-4340-B5C3-1CED1AE142DE}" type="pres">
      <dgm:prSet presAssocID="{22E9FD2E-4D9A-44C0-8B87-86C5ED54908F}" presName="arrowDiagram2" presStyleCnt="0"/>
      <dgm:spPr/>
    </dgm:pt>
    <dgm:pt modelId="{E4DE4872-8DBC-4E42-A79A-FD2FC86C8609}" type="pres">
      <dgm:prSet presAssocID="{3800689F-B5E5-4E36-ADA5-A73DBA0024CB}" presName="bullet2a" presStyleLbl="node1" presStyleIdx="0" presStyleCnt="2"/>
      <dgm:spPr/>
    </dgm:pt>
    <dgm:pt modelId="{A6CD816E-83BF-4472-BAB9-49D66E9CF09E}" type="pres">
      <dgm:prSet presAssocID="{3800689F-B5E5-4E36-ADA5-A73DBA0024CB}" presName="textBox2a" presStyleLbl="revTx" presStyleIdx="0" presStyleCnt="2" custScaleX="118676" custScaleY="82145" custLinFactNeighborX="3217" custLinFactNeighborY="89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46DA7F-ED20-471C-B449-A8DBBEB94EB6}" type="pres">
      <dgm:prSet presAssocID="{FDC463C4-3D55-488C-88BC-BD475CEFF9DA}" presName="bullet2b" presStyleLbl="node1" presStyleIdx="1" presStyleCnt="2"/>
      <dgm:spPr/>
    </dgm:pt>
    <dgm:pt modelId="{18C84EE9-9475-4558-BB89-B4FBCB0F22AD}" type="pres">
      <dgm:prSet presAssocID="{FDC463C4-3D55-488C-88BC-BD475CEFF9DA}" presName="textBox2b" presStyleLbl="revTx" presStyleIdx="1" presStyleCnt="2" custScaleX="132406" custScaleY="37989" custLinFactNeighborX="9562" custLinFactNeighborY="-66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3D7D5F6-3420-401B-9575-661BEA2E50F5}" srcId="{22E9FD2E-4D9A-44C0-8B87-86C5ED54908F}" destId="{FDC463C4-3D55-488C-88BC-BD475CEFF9DA}" srcOrd="1" destOrd="0" parTransId="{D0E207E0-7265-4C2A-8460-C0F0CC1F079C}" sibTransId="{3CC87EAF-B17A-4EEC-8D2F-0D15AF3A65A1}"/>
    <dgm:cxn modelId="{A8CA3433-6005-41C8-93EF-9D96263E4449}" srcId="{22E9FD2E-4D9A-44C0-8B87-86C5ED54908F}" destId="{3800689F-B5E5-4E36-ADA5-A73DBA0024CB}" srcOrd="0" destOrd="0" parTransId="{16A0EB12-AA99-4210-BB7C-F9B5925FC32D}" sibTransId="{C967CC14-93CF-4460-B2FC-E33B482F35DE}"/>
    <dgm:cxn modelId="{9D9ED567-3F9D-4D9F-A52E-F5052E82F19E}" type="presOf" srcId="{22E9FD2E-4D9A-44C0-8B87-86C5ED54908F}" destId="{1E0CA7DF-4934-40CA-9C78-DEC342ACF995}" srcOrd="0" destOrd="0" presId="urn:microsoft.com/office/officeart/2005/8/layout/arrow2"/>
    <dgm:cxn modelId="{62B07566-3178-4BCD-B476-0EBF3F0FF760}" type="presOf" srcId="{FDC463C4-3D55-488C-88BC-BD475CEFF9DA}" destId="{18C84EE9-9475-4558-BB89-B4FBCB0F22AD}" srcOrd="0" destOrd="0" presId="urn:microsoft.com/office/officeart/2005/8/layout/arrow2"/>
    <dgm:cxn modelId="{9CA5A890-B257-4322-BDB3-7A5155BEE721}" type="presOf" srcId="{3800689F-B5E5-4E36-ADA5-A73DBA0024CB}" destId="{A6CD816E-83BF-4472-BAB9-49D66E9CF09E}" srcOrd="0" destOrd="0" presId="urn:microsoft.com/office/officeart/2005/8/layout/arrow2"/>
    <dgm:cxn modelId="{37ADF2F7-85FD-45A0-98A1-80B5CD2BB58C}" type="presParOf" srcId="{1E0CA7DF-4934-40CA-9C78-DEC342ACF995}" destId="{17AE3E45-1DB1-481F-BA4D-B99771B2855F}" srcOrd="0" destOrd="0" presId="urn:microsoft.com/office/officeart/2005/8/layout/arrow2"/>
    <dgm:cxn modelId="{7A37BCFB-F3CC-41CD-89F5-73C7CEA3CC68}" type="presParOf" srcId="{1E0CA7DF-4934-40CA-9C78-DEC342ACF995}" destId="{38177793-6582-4340-B5C3-1CED1AE142DE}" srcOrd="1" destOrd="0" presId="urn:microsoft.com/office/officeart/2005/8/layout/arrow2"/>
    <dgm:cxn modelId="{A2A745AC-DCEE-406C-8A96-E03FCE3C7DC0}" type="presParOf" srcId="{38177793-6582-4340-B5C3-1CED1AE142DE}" destId="{E4DE4872-8DBC-4E42-A79A-FD2FC86C8609}" srcOrd="0" destOrd="0" presId="urn:microsoft.com/office/officeart/2005/8/layout/arrow2"/>
    <dgm:cxn modelId="{F24CEFDD-32F0-4F85-94AE-A06A8D1ADE25}" type="presParOf" srcId="{38177793-6582-4340-B5C3-1CED1AE142DE}" destId="{A6CD816E-83BF-4472-BAB9-49D66E9CF09E}" srcOrd="1" destOrd="0" presId="urn:microsoft.com/office/officeart/2005/8/layout/arrow2"/>
    <dgm:cxn modelId="{F5AC8E32-96A4-4594-967E-4CA5174666EE}" type="presParOf" srcId="{38177793-6582-4340-B5C3-1CED1AE142DE}" destId="{3B46DA7F-ED20-471C-B449-A8DBBEB94EB6}" srcOrd="2" destOrd="0" presId="urn:microsoft.com/office/officeart/2005/8/layout/arrow2"/>
    <dgm:cxn modelId="{4CEF3E0C-C0F6-4FFC-BE8E-8AFE5ECCD96C}" type="presParOf" srcId="{38177793-6582-4340-B5C3-1CED1AE142DE}" destId="{18C84EE9-9475-4558-BB89-B4FBCB0F22AD}" srcOrd="3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6F0157-2788-4E1D-840D-676C36DFABE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1EE2258-60DE-4EDE-88F8-236E9CC8F14B}">
      <dgm:prSet phldrT="[Tekst]" custT="1"/>
      <dgm:spPr>
        <a:solidFill>
          <a:srgbClr val="0070C0"/>
        </a:solidFill>
      </dgm:spPr>
      <dgm:t>
        <a:bodyPr/>
        <a:lstStyle/>
        <a:p>
          <a:r>
            <a:rPr lang="pl-PL" sz="1800" b="1" dirty="0" err="1" smtClean="0">
              <a:latin typeface="Arial" pitchFamily="34" charset="0"/>
              <a:cs typeface="Arial" pitchFamily="34" charset="0"/>
            </a:rPr>
            <a:t>Anna.Wisniewska@kpk.gov.pl</a:t>
          </a:r>
          <a:endParaRPr lang="pl-PL" sz="1800" b="1" dirty="0">
            <a:latin typeface="Arial" pitchFamily="34" charset="0"/>
            <a:cs typeface="Arial" pitchFamily="34" charset="0"/>
          </a:endParaRPr>
        </a:p>
      </dgm:t>
    </dgm:pt>
    <dgm:pt modelId="{D9F554C4-7BF1-46BD-9F75-AAF657B3E6E8}" type="parTrans" cxnId="{93C7957D-A754-4B7D-80A8-AEB629FC1CAE}">
      <dgm:prSet/>
      <dgm:spPr/>
      <dgm:t>
        <a:bodyPr/>
        <a:lstStyle/>
        <a:p>
          <a:endParaRPr lang="pl-PL"/>
        </a:p>
      </dgm:t>
    </dgm:pt>
    <dgm:pt modelId="{F17A3C5F-6DB4-4CD5-9E07-B0142BA4A394}" type="sibTrans" cxnId="{93C7957D-A754-4B7D-80A8-AEB629FC1CAE}">
      <dgm:prSet/>
      <dgm:spPr/>
      <dgm:t>
        <a:bodyPr/>
        <a:lstStyle/>
        <a:p>
          <a:endParaRPr lang="pl-PL"/>
        </a:p>
      </dgm:t>
    </dgm:pt>
    <dgm:pt modelId="{3FB82B6C-0E2D-4FFB-A60D-B3B7D77A05D7}">
      <dgm:prSet phldrT="[Tekst]" custT="1"/>
      <dgm:spPr>
        <a:solidFill>
          <a:srgbClr val="0070C0"/>
        </a:solidFill>
      </dgm:spPr>
      <dgm:t>
        <a:bodyPr/>
        <a:lstStyle/>
        <a:p>
          <a:r>
            <a:rPr lang="pl-PL" sz="1800" b="1" dirty="0" err="1" smtClean="0">
              <a:latin typeface="Arial" pitchFamily="34" charset="0"/>
              <a:cs typeface="Arial" pitchFamily="34" charset="0"/>
            </a:rPr>
            <a:t>Bogna.Hryniszyn@kpk.gov.pl</a:t>
          </a:r>
          <a:endParaRPr lang="pl-PL" sz="1800" b="1" dirty="0">
            <a:latin typeface="Arial" pitchFamily="34" charset="0"/>
            <a:cs typeface="Arial" pitchFamily="34" charset="0"/>
          </a:endParaRPr>
        </a:p>
      </dgm:t>
    </dgm:pt>
    <dgm:pt modelId="{5AEBDE66-9269-4F04-97C5-1A56250B1040}" type="parTrans" cxnId="{06284695-3917-49E6-B3F5-2A17E7FB0E1A}">
      <dgm:prSet/>
      <dgm:spPr/>
      <dgm:t>
        <a:bodyPr/>
        <a:lstStyle/>
        <a:p>
          <a:endParaRPr lang="pl-PL"/>
        </a:p>
      </dgm:t>
    </dgm:pt>
    <dgm:pt modelId="{CA8E7EA1-4953-4870-A71D-0169D962A86F}" type="sibTrans" cxnId="{06284695-3917-49E6-B3F5-2A17E7FB0E1A}">
      <dgm:prSet/>
      <dgm:spPr/>
      <dgm:t>
        <a:bodyPr/>
        <a:lstStyle/>
        <a:p>
          <a:endParaRPr lang="pl-PL"/>
        </a:p>
      </dgm:t>
    </dgm:pt>
    <dgm:pt modelId="{FE87A337-6539-4CFD-B6DF-C387397FCDE5}">
      <dgm:prSet phldrT="[Tekst]" custT="1"/>
      <dgm:spPr>
        <a:solidFill>
          <a:srgbClr val="0070C0"/>
        </a:solidFill>
      </dgm:spPr>
      <dgm:t>
        <a:bodyPr/>
        <a:lstStyle/>
        <a:p>
          <a:r>
            <a:rPr lang="pl-PL" sz="1800" b="1" dirty="0" err="1" smtClean="0">
              <a:latin typeface="Arial" pitchFamily="34" charset="0"/>
              <a:cs typeface="Arial" pitchFamily="34" charset="0"/>
            </a:rPr>
            <a:t>Wiesław.Studencki@kpk.gov.pl</a:t>
          </a:r>
          <a:endParaRPr lang="pl-PL" sz="1800" b="1" dirty="0">
            <a:latin typeface="Arial" pitchFamily="34" charset="0"/>
            <a:cs typeface="Arial" pitchFamily="34" charset="0"/>
          </a:endParaRPr>
        </a:p>
      </dgm:t>
    </dgm:pt>
    <dgm:pt modelId="{9A900B72-7CDC-4873-B391-D1925DBDF9D5}" type="parTrans" cxnId="{3E2E2C3F-5FC1-4B6B-AA71-A5AFBF092FE5}">
      <dgm:prSet/>
      <dgm:spPr/>
      <dgm:t>
        <a:bodyPr/>
        <a:lstStyle/>
        <a:p>
          <a:endParaRPr lang="pl-PL"/>
        </a:p>
      </dgm:t>
    </dgm:pt>
    <dgm:pt modelId="{6CC88075-3B3B-4581-A824-B1090A7A3E42}" type="sibTrans" cxnId="{3E2E2C3F-5FC1-4B6B-AA71-A5AFBF092FE5}">
      <dgm:prSet/>
      <dgm:spPr/>
      <dgm:t>
        <a:bodyPr/>
        <a:lstStyle/>
        <a:p>
          <a:endParaRPr lang="pl-PL"/>
        </a:p>
      </dgm:t>
    </dgm:pt>
    <dgm:pt modelId="{48C0C7C5-E2C1-4788-A119-C97EA094EDF6}" type="pres">
      <dgm:prSet presAssocID="{6C6F0157-2788-4E1D-840D-676C36DFABE7}" presName="linearFlow" presStyleCnt="0">
        <dgm:presLayoutVars>
          <dgm:dir/>
          <dgm:resizeHandles val="exact"/>
        </dgm:presLayoutVars>
      </dgm:prSet>
      <dgm:spPr/>
    </dgm:pt>
    <dgm:pt modelId="{1514971E-32D6-484C-A3B7-396E4BDC6865}" type="pres">
      <dgm:prSet presAssocID="{F1EE2258-60DE-4EDE-88F8-236E9CC8F14B}" presName="composite" presStyleCnt="0"/>
      <dgm:spPr/>
    </dgm:pt>
    <dgm:pt modelId="{87ACCF58-7D15-4BCB-A850-9611C2F3A78A}" type="pres">
      <dgm:prSet presAssocID="{F1EE2258-60DE-4EDE-88F8-236E9CC8F14B}" presName="imgShp" presStyleLbl="fgImgPlace1" presStyleIdx="0" presStyleCnt="3" custScaleY="134704" custLinFactY="72646" custLinFactNeighborX="7848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13149C-CB2E-49D9-85A8-82191EFB96AC}" type="pres">
      <dgm:prSet presAssocID="{F1EE2258-60DE-4EDE-88F8-236E9CC8F14B}" presName="txShp" presStyleLbl="node1" presStyleIdx="0" presStyleCnt="3" custScaleX="113454" custLinFactY="75785" custLinFactNeighborX="2625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411B2F-8422-4A1A-9425-95D1A6EF28EF}" type="pres">
      <dgm:prSet presAssocID="{F17A3C5F-6DB4-4CD5-9E07-B0142BA4A394}" presName="spacing" presStyleCnt="0"/>
      <dgm:spPr/>
    </dgm:pt>
    <dgm:pt modelId="{69FAB6F9-7381-413B-83EC-4F634B143FC6}" type="pres">
      <dgm:prSet presAssocID="{3FB82B6C-0E2D-4FFB-A60D-B3B7D77A05D7}" presName="composite" presStyleCnt="0"/>
      <dgm:spPr/>
    </dgm:pt>
    <dgm:pt modelId="{261F5091-0467-4E06-A585-8D8C1E28AD31}" type="pres">
      <dgm:prSet presAssocID="{3FB82B6C-0E2D-4FFB-A60D-B3B7D77A05D7}" presName="imgShp" presStyleLbl="fgImgPlace1" presStyleIdx="1" presStyleCnt="3" custScaleY="124730" custLinFactY="148431" custLinFactNeighborX="4709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AA5372F-BBBB-41B1-93ED-89D6DFFBF02D}" type="pres">
      <dgm:prSet presAssocID="{3FB82B6C-0E2D-4FFB-A60D-B3B7D77A05D7}" presName="txShp" presStyleLbl="node1" presStyleIdx="1" presStyleCnt="3" custScaleX="118677" custLinFactY="67039" custLinFactNeighborX="328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877BB4-13A4-4986-A73E-7F6AAB5F8DE3}" type="pres">
      <dgm:prSet presAssocID="{CA8E7EA1-4953-4870-A71D-0169D962A86F}" presName="spacing" presStyleCnt="0"/>
      <dgm:spPr/>
    </dgm:pt>
    <dgm:pt modelId="{44E85087-0303-45EB-B10B-DFCEEE87E0A7}" type="pres">
      <dgm:prSet presAssocID="{FE87A337-6539-4CFD-B6DF-C387397FCDE5}" presName="composite" presStyleCnt="0"/>
      <dgm:spPr/>
    </dgm:pt>
    <dgm:pt modelId="{FA6C39B4-F90F-47A0-92B0-33E3C7608BE3}" type="pres">
      <dgm:prSet presAssocID="{FE87A337-6539-4CFD-B6DF-C387397FCDE5}" presName="imgShp" presStyleLbl="fgImgPlace1" presStyleIdx="2" presStyleCnt="3" custScaleX="123285" custScaleY="134204" custLinFactY="-113902" custLinFactNeighborX="14518" custLinFactNeighborY="-2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4BFF002-A1D6-46C6-8209-50C7A0BEC140}" type="pres">
      <dgm:prSet presAssocID="{FE87A337-6539-4CFD-B6DF-C387397FCDE5}" presName="txShp" presStyleLbl="node1" presStyleIdx="2" presStyleCnt="3" custScaleX="104669" custLinFactY="-110545" custLinFactNeighborX="4402" custLinFactNeighborY="-2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DA4641B-90AF-4B9D-8470-A2605C05280C}" type="presOf" srcId="{6C6F0157-2788-4E1D-840D-676C36DFABE7}" destId="{48C0C7C5-E2C1-4788-A119-C97EA094EDF6}" srcOrd="0" destOrd="0" presId="urn:microsoft.com/office/officeart/2005/8/layout/vList3"/>
    <dgm:cxn modelId="{D679EC27-19F4-4134-B2D6-AA4A61A26357}" type="presOf" srcId="{3FB82B6C-0E2D-4FFB-A60D-B3B7D77A05D7}" destId="{4AA5372F-BBBB-41B1-93ED-89D6DFFBF02D}" srcOrd="0" destOrd="0" presId="urn:microsoft.com/office/officeart/2005/8/layout/vList3"/>
    <dgm:cxn modelId="{3E2E2C3F-5FC1-4B6B-AA71-A5AFBF092FE5}" srcId="{6C6F0157-2788-4E1D-840D-676C36DFABE7}" destId="{FE87A337-6539-4CFD-B6DF-C387397FCDE5}" srcOrd="2" destOrd="0" parTransId="{9A900B72-7CDC-4873-B391-D1925DBDF9D5}" sibTransId="{6CC88075-3B3B-4581-A824-B1090A7A3E42}"/>
    <dgm:cxn modelId="{06284695-3917-49E6-B3F5-2A17E7FB0E1A}" srcId="{6C6F0157-2788-4E1D-840D-676C36DFABE7}" destId="{3FB82B6C-0E2D-4FFB-A60D-B3B7D77A05D7}" srcOrd="1" destOrd="0" parTransId="{5AEBDE66-9269-4F04-97C5-1A56250B1040}" sibTransId="{CA8E7EA1-4953-4870-A71D-0169D962A86F}"/>
    <dgm:cxn modelId="{93C7957D-A754-4B7D-80A8-AEB629FC1CAE}" srcId="{6C6F0157-2788-4E1D-840D-676C36DFABE7}" destId="{F1EE2258-60DE-4EDE-88F8-236E9CC8F14B}" srcOrd="0" destOrd="0" parTransId="{D9F554C4-7BF1-46BD-9F75-AAF657B3E6E8}" sibTransId="{F17A3C5F-6DB4-4CD5-9E07-B0142BA4A394}"/>
    <dgm:cxn modelId="{AF51034D-0709-4E00-B158-BE31C913E3EB}" type="presOf" srcId="{F1EE2258-60DE-4EDE-88F8-236E9CC8F14B}" destId="{7A13149C-CB2E-49D9-85A8-82191EFB96AC}" srcOrd="0" destOrd="0" presId="urn:microsoft.com/office/officeart/2005/8/layout/vList3"/>
    <dgm:cxn modelId="{AEE036CE-7A55-431A-B9DD-838B6217AB64}" type="presOf" srcId="{FE87A337-6539-4CFD-B6DF-C387397FCDE5}" destId="{F4BFF002-A1D6-46C6-8209-50C7A0BEC140}" srcOrd="0" destOrd="0" presId="urn:microsoft.com/office/officeart/2005/8/layout/vList3"/>
    <dgm:cxn modelId="{CC698112-9F9D-49AF-B495-A9A41BB97DC8}" type="presParOf" srcId="{48C0C7C5-E2C1-4788-A119-C97EA094EDF6}" destId="{1514971E-32D6-484C-A3B7-396E4BDC6865}" srcOrd="0" destOrd="0" presId="urn:microsoft.com/office/officeart/2005/8/layout/vList3"/>
    <dgm:cxn modelId="{E2B48C49-F643-479A-B2B3-394A0F1568F1}" type="presParOf" srcId="{1514971E-32D6-484C-A3B7-396E4BDC6865}" destId="{87ACCF58-7D15-4BCB-A850-9611C2F3A78A}" srcOrd="0" destOrd="0" presId="urn:microsoft.com/office/officeart/2005/8/layout/vList3"/>
    <dgm:cxn modelId="{4AC3D51A-FD38-4919-8FB9-B71B341FFD96}" type="presParOf" srcId="{1514971E-32D6-484C-A3B7-396E4BDC6865}" destId="{7A13149C-CB2E-49D9-85A8-82191EFB96AC}" srcOrd="1" destOrd="0" presId="urn:microsoft.com/office/officeart/2005/8/layout/vList3"/>
    <dgm:cxn modelId="{51AEC2AF-4CC3-4210-98D4-CB1B46AFD586}" type="presParOf" srcId="{48C0C7C5-E2C1-4788-A119-C97EA094EDF6}" destId="{B3411B2F-8422-4A1A-9425-95D1A6EF28EF}" srcOrd="1" destOrd="0" presId="urn:microsoft.com/office/officeart/2005/8/layout/vList3"/>
    <dgm:cxn modelId="{44D63D21-9E07-46B9-ABFC-1D9344E33094}" type="presParOf" srcId="{48C0C7C5-E2C1-4788-A119-C97EA094EDF6}" destId="{69FAB6F9-7381-413B-83EC-4F634B143FC6}" srcOrd="2" destOrd="0" presId="urn:microsoft.com/office/officeart/2005/8/layout/vList3"/>
    <dgm:cxn modelId="{FF71909B-12B6-4DF1-8C37-E61E06C49AE6}" type="presParOf" srcId="{69FAB6F9-7381-413B-83EC-4F634B143FC6}" destId="{261F5091-0467-4E06-A585-8D8C1E28AD31}" srcOrd="0" destOrd="0" presId="urn:microsoft.com/office/officeart/2005/8/layout/vList3"/>
    <dgm:cxn modelId="{EEE60B33-0C9C-4F0E-A99B-464A0211BC81}" type="presParOf" srcId="{69FAB6F9-7381-413B-83EC-4F634B143FC6}" destId="{4AA5372F-BBBB-41B1-93ED-89D6DFFBF02D}" srcOrd="1" destOrd="0" presId="urn:microsoft.com/office/officeart/2005/8/layout/vList3"/>
    <dgm:cxn modelId="{8896AE51-988C-4326-B02F-C3849F8714CD}" type="presParOf" srcId="{48C0C7C5-E2C1-4788-A119-C97EA094EDF6}" destId="{B6877BB4-13A4-4986-A73E-7F6AAB5F8DE3}" srcOrd="3" destOrd="0" presId="urn:microsoft.com/office/officeart/2005/8/layout/vList3"/>
    <dgm:cxn modelId="{97113733-29E7-416F-ABD2-9DF8C00E5E06}" type="presParOf" srcId="{48C0C7C5-E2C1-4788-A119-C97EA094EDF6}" destId="{44E85087-0303-45EB-B10B-DFCEEE87E0A7}" srcOrd="4" destOrd="0" presId="urn:microsoft.com/office/officeart/2005/8/layout/vList3"/>
    <dgm:cxn modelId="{2B9CFDB8-84E0-41B3-930C-3C3E8DC4FD8F}" type="presParOf" srcId="{44E85087-0303-45EB-B10B-DFCEEE87E0A7}" destId="{FA6C39B4-F90F-47A0-92B0-33E3C7608BE3}" srcOrd="0" destOrd="0" presId="urn:microsoft.com/office/officeart/2005/8/layout/vList3"/>
    <dgm:cxn modelId="{5E134AF5-4D6E-4C39-840F-4C1C67AEBDE3}" type="presParOf" srcId="{44E85087-0303-45EB-B10B-DFCEEE87E0A7}" destId="{F4BFF002-A1D6-46C6-8209-50C7A0BEC140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t" anchorCtr="0" compatLnSpc="1">
            <a:prstTxWarp prst="textNoShape">
              <a:avLst/>
            </a:prstTxWarp>
          </a:bodyPr>
          <a:lstStyle>
            <a:lvl1pPr algn="l" defTabSz="968257"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294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t" anchorCtr="0" compatLnSpc="1">
            <a:prstTxWarp prst="textNoShape">
              <a:avLst/>
            </a:prstTxWarp>
          </a:bodyPr>
          <a:lstStyle>
            <a:lvl1pPr algn="r" defTabSz="968257"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534"/>
            <a:ext cx="3077006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b" anchorCtr="0" compatLnSpc="1">
            <a:prstTxWarp prst="textNoShape">
              <a:avLst/>
            </a:prstTxWarp>
          </a:bodyPr>
          <a:lstStyle>
            <a:lvl1pPr algn="l" defTabSz="968257"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294" y="9722534"/>
            <a:ext cx="3077006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b" anchorCtr="0" compatLnSpc="1">
            <a:prstTxWarp prst="textNoShape">
              <a:avLst/>
            </a:prstTxWarp>
          </a:bodyPr>
          <a:lstStyle>
            <a:lvl1pPr algn="r" defTabSz="968257"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A611AC8-A2D9-48AA-9D28-85488574D6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33306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t" anchorCtr="0" compatLnSpc="1">
            <a:prstTxWarp prst="textNoShape">
              <a:avLst/>
            </a:prstTxWarp>
          </a:bodyPr>
          <a:lstStyle>
            <a:lvl1pPr algn="l" defTabSz="968257"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687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t" anchorCtr="0" compatLnSpc="1">
            <a:prstTxWarp prst="textNoShape">
              <a:avLst/>
            </a:prstTxWarp>
          </a:bodyPr>
          <a:lstStyle>
            <a:lvl1pPr algn="r" defTabSz="968257"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73" y="4860393"/>
            <a:ext cx="5678154" cy="460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419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b" anchorCtr="0" compatLnSpc="1">
            <a:prstTxWarp prst="textNoShape">
              <a:avLst/>
            </a:prstTxWarp>
          </a:bodyPr>
          <a:lstStyle>
            <a:lvl1pPr algn="l" defTabSz="968257"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9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0" tIns="48386" rIns="96770" bIns="48386" numCol="1" anchor="b" anchorCtr="0" compatLnSpc="1">
            <a:prstTxWarp prst="textNoShape">
              <a:avLst/>
            </a:prstTxWarp>
          </a:bodyPr>
          <a:lstStyle>
            <a:lvl1pPr algn="r" defTabSz="968257">
              <a:defRPr sz="13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04B6DAD-55E1-4ECA-B2E3-5437AB9F10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3448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41B105-591B-4C78-90CB-BB7A02217FDC}" type="slidenum">
              <a:rPr lang="pl-PL" smtClean="0"/>
              <a:pPr>
                <a:defRPr/>
              </a:pPr>
              <a:t>1</a:t>
            </a:fld>
            <a:endParaRPr lang="pl-PL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6763"/>
            <a:ext cx="5118100" cy="3838575"/>
          </a:xfrm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75" tIns="47939" rIns="95875" bIns="47939"/>
          <a:lstStyle/>
          <a:p>
            <a:endParaRPr lang="de-DE" smtClean="0"/>
          </a:p>
        </p:txBody>
      </p:sp>
      <p:sp>
        <p:nvSpPr>
          <p:cNvPr id="37892" name="Foliennummernplatzhalter 3"/>
          <p:cNvSpPr txBox="1">
            <a:spLocks noGrp="1"/>
          </p:cNvSpPr>
          <p:nvPr/>
        </p:nvSpPr>
        <p:spPr bwMode="auto">
          <a:xfrm>
            <a:off x="4021039" y="9721895"/>
            <a:ext cx="3076587" cy="51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75" tIns="47939" rIns="95875" bIns="47939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77E03AD-62DD-40B6-92F4-44EE0EAF1A0A}" type="slidenum">
              <a:rPr lang="en-US" sz="1300"/>
              <a:pPr algn="r" eaLnBrk="1" hangingPunct="1"/>
              <a:t>5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6763"/>
            <a:ext cx="5118100" cy="3838575"/>
          </a:xfrm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75" tIns="47939" rIns="95875" bIns="47939"/>
          <a:lstStyle/>
          <a:p>
            <a:endParaRPr lang="de-DE" smtClean="0"/>
          </a:p>
        </p:txBody>
      </p:sp>
      <p:sp>
        <p:nvSpPr>
          <p:cNvPr id="37892" name="Foliennummernplatzhalter 3"/>
          <p:cNvSpPr txBox="1">
            <a:spLocks noGrp="1"/>
          </p:cNvSpPr>
          <p:nvPr/>
        </p:nvSpPr>
        <p:spPr bwMode="auto">
          <a:xfrm>
            <a:off x="4021039" y="9721895"/>
            <a:ext cx="3076587" cy="51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75" tIns="47939" rIns="95875" bIns="47939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77E03AD-62DD-40B6-92F4-44EE0EAF1A0A}" type="slidenum">
              <a:rPr lang="en-US" sz="1300"/>
              <a:pPr algn="r" eaLnBrk="1" hangingPunct="1"/>
              <a:t>6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6763"/>
            <a:ext cx="5118100" cy="3838575"/>
          </a:xfrm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75" tIns="47939" rIns="95875" bIns="47939"/>
          <a:lstStyle/>
          <a:p>
            <a:endParaRPr lang="de-DE" smtClean="0"/>
          </a:p>
        </p:txBody>
      </p:sp>
      <p:sp>
        <p:nvSpPr>
          <p:cNvPr id="37892" name="Foliennummernplatzhalter 3"/>
          <p:cNvSpPr txBox="1">
            <a:spLocks noGrp="1"/>
          </p:cNvSpPr>
          <p:nvPr/>
        </p:nvSpPr>
        <p:spPr bwMode="auto">
          <a:xfrm>
            <a:off x="4021039" y="9721895"/>
            <a:ext cx="3076587" cy="51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75" tIns="47939" rIns="95875" bIns="47939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77E03AD-62DD-40B6-92F4-44EE0EAF1A0A}" type="slidenum">
              <a:rPr lang="en-US" sz="1300"/>
              <a:pPr algn="r" eaLnBrk="1" hangingPunct="1"/>
              <a:t>7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6763"/>
            <a:ext cx="5118100" cy="3838575"/>
          </a:xfrm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75" tIns="47939" rIns="95875" bIns="47939"/>
          <a:lstStyle/>
          <a:p>
            <a:endParaRPr lang="de-DE" smtClean="0"/>
          </a:p>
        </p:txBody>
      </p:sp>
      <p:sp>
        <p:nvSpPr>
          <p:cNvPr id="37892" name="Foliennummernplatzhalter 3"/>
          <p:cNvSpPr txBox="1">
            <a:spLocks noGrp="1"/>
          </p:cNvSpPr>
          <p:nvPr/>
        </p:nvSpPr>
        <p:spPr bwMode="auto">
          <a:xfrm>
            <a:off x="4021039" y="9721895"/>
            <a:ext cx="3076587" cy="51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75" tIns="47939" rIns="95875" bIns="47939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77E03AD-62DD-40B6-92F4-44EE0EAF1A0A}" type="slidenum">
              <a:rPr lang="en-US" sz="1300"/>
              <a:pPr algn="r" eaLnBrk="1" hangingPunct="1"/>
              <a:t>8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BB90B-4F65-4824-9392-650E8FB4D937}" type="slidenum">
              <a:rPr lang="pl-PL" smtClean="0"/>
              <a:pPr>
                <a:defRPr/>
              </a:pPr>
              <a:t>21</a:t>
            </a:fld>
            <a:endParaRPr lang="pl-PL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BBF9-2B7C-4005-B4AB-547472ADC2FF}" type="datetimeFigureOut">
              <a:rPr lang="pl-PL" smtClean="0"/>
              <a:pPr/>
              <a:t>2014-01-30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5975-E7BC-45E6-BA22-3B02696A0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BBF9-2B7C-4005-B4AB-547472ADC2FF}" type="datetimeFigureOut">
              <a:rPr lang="pl-PL" smtClean="0"/>
              <a:pPr/>
              <a:t>2014-01-30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5975-E7BC-45E6-BA22-3B02696A0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BBF9-2B7C-4005-B4AB-547472ADC2FF}" type="datetimeFigureOut">
              <a:rPr lang="pl-PL" smtClean="0"/>
              <a:pPr/>
              <a:t>2014-01-30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5975-E7BC-45E6-BA22-3B02696A0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BBF9-2B7C-4005-B4AB-547472ADC2FF}" type="datetimeFigureOut">
              <a:rPr lang="pl-PL" smtClean="0"/>
              <a:pPr/>
              <a:t>2014-01-30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5975-E7BC-45E6-BA22-3B02696A0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BBF9-2B7C-4005-B4AB-547472ADC2FF}" type="datetimeFigureOut">
              <a:rPr lang="pl-PL" smtClean="0"/>
              <a:pPr/>
              <a:t>2014-01-30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5975-E7BC-45E6-BA22-3B02696A0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BBF9-2B7C-4005-B4AB-547472ADC2FF}" type="datetimeFigureOut">
              <a:rPr lang="pl-PL" smtClean="0"/>
              <a:pPr/>
              <a:t>2014-01-30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5975-E7BC-45E6-BA22-3B02696A0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BBF9-2B7C-4005-B4AB-547472ADC2FF}" type="datetimeFigureOut">
              <a:rPr lang="pl-PL" smtClean="0"/>
              <a:pPr/>
              <a:t>2014-01-30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5975-E7BC-45E6-BA22-3B02696A0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47003-3BD8-48F3-9273-1C4A3CC6CD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BBF9-2B7C-4005-B4AB-547472ADC2FF}" type="datetimeFigureOut">
              <a:rPr lang="pl-PL" smtClean="0"/>
              <a:pPr/>
              <a:t>2014-01-30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5975-E7BC-45E6-BA22-3B02696A0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BBF9-2B7C-4005-B4AB-547472ADC2FF}" type="datetimeFigureOut">
              <a:rPr lang="pl-PL" smtClean="0"/>
              <a:pPr/>
              <a:t>2014-01-30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5975-E7BC-45E6-BA22-3B02696A0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BBF9-2B7C-4005-B4AB-547472ADC2FF}" type="datetimeFigureOut">
              <a:rPr lang="pl-PL" smtClean="0"/>
              <a:pPr/>
              <a:t>2014-01-30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5975-E7BC-45E6-BA22-3B02696A0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BBF9-2B7C-4005-B4AB-547472ADC2FF}" type="datetimeFigureOut">
              <a:rPr lang="pl-PL" smtClean="0"/>
              <a:pPr/>
              <a:t>2014-01-30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5975-E7BC-45E6-BA22-3B02696A0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57A47003-3BD8-48F3-9273-1C4A3CC6CD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54213" y="44450"/>
            <a:ext cx="7154862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7736" name="Rectangle 8"/>
          <p:cNvSpPr>
            <a:spLocks noChangeArrowheads="1"/>
          </p:cNvSpPr>
          <p:nvPr/>
        </p:nvSpPr>
        <p:spPr bwMode="auto">
          <a:xfrm>
            <a:off x="900113" y="1844675"/>
            <a:ext cx="78486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45773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4050"/>
            <a:ext cx="82296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57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768475" y="188913"/>
            <a:ext cx="7226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pic>
        <p:nvPicPr>
          <p:cNvPr id="1032" name="Picture 13" descr="kpk_prezentaca_4_7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083300"/>
            <a:ext cx="91344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7742" name="Line 14"/>
          <p:cNvSpPr>
            <a:spLocks noChangeShapeType="1"/>
          </p:cNvSpPr>
          <p:nvPr/>
        </p:nvSpPr>
        <p:spPr bwMode="auto">
          <a:xfrm>
            <a:off x="1403350" y="836613"/>
            <a:ext cx="7740650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57743" name="Line 15"/>
          <p:cNvSpPr>
            <a:spLocks noChangeShapeType="1"/>
          </p:cNvSpPr>
          <p:nvPr/>
        </p:nvSpPr>
        <p:spPr bwMode="auto">
          <a:xfrm>
            <a:off x="1403350" y="908050"/>
            <a:ext cx="7740650" cy="0"/>
          </a:xfrm>
          <a:prstGeom prst="line">
            <a:avLst/>
          </a:prstGeom>
          <a:noFill/>
          <a:ln w="38100">
            <a:solidFill>
              <a:srgbClr val="0C4B9E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" name="Symbol zastępczy numeru slajdu 2"/>
          <p:cNvSpPr txBox="1">
            <a:spLocks/>
          </p:cNvSpPr>
          <p:nvPr/>
        </p:nvSpPr>
        <p:spPr>
          <a:xfrm>
            <a:off x="3441700" y="6527800"/>
            <a:ext cx="495300" cy="257369"/>
          </a:xfrm>
          <a:prstGeom prst="rect">
            <a:avLst/>
          </a:prstGeom>
        </p:spPr>
        <p:txBody>
          <a:bodyPr wrap="square" lIns="36000" tIns="36000" rIns="36000" bIns="36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3AC6974A-654A-410D-B642-D7F33EF36798}" type="slidenum">
              <a:rPr lang="pl-PL" sz="120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 algn="ctr">
                <a:defRPr/>
              </a:pPr>
              <a:t>‹#›</a:t>
            </a:fld>
            <a:endParaRPr lang="pl-PL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062536" y="6429372"/>
            <a:ext cx="2533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Copyright ©  KPK PB UE IPPT PAN</a:t>
            </a:r>
          </a:p>
        </p:txBody>
      </p:sp>
      <p:pic>
        <p:nvPicPr>
          <p:cNvPr id="13" name="Picture 13" descr="kpk_prezentaca_4_720"/>
          <p:cNvPicPr>
            <a:picLocks noChangeAspect="1" noChangeArrowheads="1"/>
          </p:cNvPicPr>
          <p:nvPr userDrawn="1"/>
        </p:nvPicPr>
        <p:blipFill rotWithShape="1">
          <a:blip r:embed="rId8"/>
          <a:srcRect l="86005" r="1176"/>
          <a:stretch/>
        </p:blipFill>
        <p:spPr bwMode="auto">
          <a:xfrm>
            <a:off x="107276" y="141622"/>
            <a:ext cx="1187285" cy="78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707" r:id="rId4"/>
    <p:sldLayoutId id="2147483720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1600" b="1">
          <a:solidFill>
            <a:srgbClr val="0033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b="1">
          <a:solidFill>
            <a:srgbClr val="0033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00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BBF9-2B7C-4005-B4AB-547472ADC2FF}" type="datetimeFigureOut">
              <a:rPr lang="pl-PL" smtClean="0"/>
              <a:pPr/>
              <a:t>2014-01-30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15975-E7BC-45E6-BA22-3B02696A0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61248104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713447" y="1876579"/>
            <a:ext cx="7848600" cy="20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pl-PL" sz="4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Granty </a:t>
            </a:r>
          </a:p>
          <a:p>
            <a:pPr algn="ctr">
              <a:defRPr/>
            </a:pPr>
            <a:r>
              <a:rPr lang="pl-PL" sz="44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European</a:t>
            </a:r>
            <a:r>
              <a:rPr lang="pl-PL" sz="4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l-PL" sz="44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Research</a:t>
            </a:r>
            <a:r>
              <a:rPr lang="pl-PL" sz="4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l-PL" sz="44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Council</a:t>
            </a:r>
            <a:endParaRPr lang="pl-PL" sz="4400" b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23850" y="4600575"/>
            <a:ext cx="5111750" cy="153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l-PL" b="1" i="1" dirty="0" smtClean="0">
                <a:solidFill>
                  <a:schemeClr val="accent3">
                    <a:lumMod val="65000"/>
                  </a:schemeClr>
                </a:solidFill>
                <a:latin typeface="Arial Black" pitchFamily="34" charset="0"/>
                <a:cs typeface="+mn-cs"/>
              </a:rPr>
              <a:t>Bogna Hryniszyn</a:t>
            </a:r>
            <a:endParaRPr lang="pl-PL" b="1" i="1" dirty="0">
              <a:solidFill>
                <a:schemeClr val="accent3">
                  <a:lumMod val="65000"/>
                </a:schemeClr>
              </a:solidFill>
              <a:latin typeface="Arial Black" pitchFamily="34" charset="0"/>
              <a:cs typeface="+mn-cs"/>
            </a:endParaRPr>
          </a:p>
          <a:p>
            <a:pPr>
              <a:defRPr/>
            </a:pPr>
            <a:r>
              <a:rPr lang="pl-PL" b="1" dirty="0">
                <a:solidFill>
                  <a:schemeClr val="tx1"/>
                </a:solidFill>
                <a:cs typeface="+mn-cs"/>
              </a:rPr>
              <a:t>	</a:t>
            </a:r>
            <a:endParaRPr lang="pl-PL" sz="800" b="1" dirty="0">
              <a:solidFill>
                <a:schemeClr val="tx1"/>
              </a:solidFill>
              <a:cs typeface="+mn-cs"/>
            </a:endParaRPr>
          </a:p>
          <a:p>
            <a:pPr>
              <a:defRPr/>
            </a:pPr>
            <a:r>
              <a:rPr lang="pl-PL" b="1" dirty="0">
                <a:solidFill>
                  <a:srgbClr val="0C4B9E"/>
                </a:solidFill>
                <a:cs typeface="+mn-cs"/>
              </a:rPr>
              <a:t>Krajowy Punkt Kontaktowy </a:t>
            </a:r>
          </a:p>
          <a:p>
            <a:pPr>
              <a:defRPr/>
            </a:pPr>
            <a:r>
              <a:rPr lang="pl-PL" b="1" dirty="0">
                <a:solidFill>
                  <a:srgbClr val="0C4B9E"/>
                </a:solidFill>
                <a:cs typeface="+mn-cs"/>
              </a:rPr>
              <a:t>Programów Badawczych UE</a:t>
            </a:r>
          </a:p>
          <a:p>
            <a:pPr>
              <a:defRPr/>
            </a:pPr>
            <a:r>
              <a:rPr lang="pl-PL" sz="1100" b="1" dirty="0">
                <a:solidFill>
                  <a:schemeClr val="tx1"/>
                </a:solidFill>
                <a:cs typeface="+mn-cs"/>
              </a:rPr>
              <a:t>w Instytucie Podstawowych Problemów Techniki </a:t>
            </a:r>
          </a:p>
          <a:p>
            <a:pPr>
              <a:defRPr/>
            </a:pPr>
            <a:r>
              <a:rPr lang="pl-PL" sz="1100" b="1" dirty="0">
                <a:solidFill>
                  <a:schemeClr val="tx1"/>
                </a:solidFill>
                <a:cs typeface="+mn-cs"/>
              </a:rPr>
              <a:t>Polskiej Akademii Nauk</a:t>
            </a:r>
            <a:endParaRPr lang="pl-PL" sz="11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124" name="Rectangle 19"/>
          <p:cNvSpPr>
            <a:spLocks noChangeArrowheads="1"/>
          </p:cNvSpPr>
          <p:nvPr/>
        </p:nvSpPr>
        <p:spPr bwMode="auto">
          <a:xfrm>
            <a:off x="4211638" y="88900"/>
            <a:ext cx="4751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1400" i="1" dirty="0" smtClean="0">
                <a:solidFill>
                  <a:schemeClr val="tx1"/>
                </a:solidFill>
                <a:latin typeface="Verdana" pitchFamily="34" charset="0"/>
              </a:rPr>
              <a:t>Kielce, 31.01.2013</a:t>
            </a:r>
            <a:endParaRPr lang="pl-PL" sz="1400" i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125" name="pole tekstowe 5"/>
          <p:cNvSpPr txBox="1">
            <a:spLocks noChangeArrowheads="1"/>
          </p:cNvSpPr>
          <p:nvPr/>
        </p:nvSpPr>
        <p:spPr bwMode="auto">
          <a:xfrm>
            <a:off x="3913214" y="6199188"/>
            <a:ext cx="404950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600" dirty="0" smtClean="0"/>
              <a:t>W niniejszej prezentacji </a:t>
            </a:r>
            <a:r>
              <a:rPr lang="pl-PL" sz="600" dirty="0"/>
              <a:t>wykorzystano materiały udostępnione m.in. przez KE </a:t>
            </a:r>
            <a:r>
              <a:rPr lang="pl-PL" sz="600" dirty="0" smtClean="0"/>
              <a:t>i/lub </a:t>
            </a:r>
            <a:r>
              <a:rPr lang="pl-PL" sz="600" dirty="0"/>
              <a:t>Ministerstwa </a:t>
            </a:r>
            <a:r>
              <a:rPr lang="pl-PL" sz="600" dirty="0" smtClean="0"/>
              <a:t>oraz </a:t>
            </a:r>
            <a:r>
              <a:rPr lang="pl-PL" sz="600" dirty="0"/>
              <a:t>Agendy RP</a:t>
            </a:r>
            <a:endParaRPr lang="en-GB" sz="600" dirty="0"/>
          </a:p>
        </p:txBody>
      </p:sp>
      <p:pic>
        <p:nvPicPr>
          <p:cNvPr id="6" name="Picture 6" descr="http://intranet.ercea.cec.eu.int/services/communications/products/PublishingImages/LOGO-LD/LOGO-E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0086" y="987132"/>
            <a:ext cx="1702893" cy="162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H2020_Background_Postcard_2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4288" y="4151266"/>
            <a:ext cx="5129712" cy="18477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188913"/>
            <a:ext cx="6923087" cy="490537"/>
          </a:xfrm>
          <a:noFill/>
        </p:spPr>
        <p:txBody>
          <a:bodyPr/>
          <a:lstStyle/>
          <a:p>
            <a:r>
              <a:rPr lang="pl-PL" sz="2600" dirty="0" err="1" smtClean="0">
                <a:solidFill>
                  <a:srgbClr val="C00000"/>
                </a:solidFill>
              </a:rPr>
              <a:t>ERC</a:t>
            </a:r>
            <a:r>
              <a:rPr lang="pl-PL" sz="2600" dirty="0" smtClean="0">
                <a:solidFill>
                  <a:srgbClr val="C00000"/>
                </a:solidFill>
              </a:rPr>
              <a:t> – czy może być lepszy grant?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43721"/>
            <a:ext cx="8893175" cy="5410712"/>
          </a:xfrm>
          <a:noFill/>
        </p:spPr>
        <p:txBody>
          <a:bodyPr/>
          <a:lstStyle/>
          <a:p>
            <a:pPr marL="174625" indent="-174625">
              <a:lnSpc>
                <a:spcPct val="150000"/>
              </a:lnSpc>
              <a:buClr>
                <a:srgbClr val="000066"/>
              </a:buClr>
              <a:buSzPct val="80000"/>
              <a:buFont typeface="Wingdings" pitchFamily="2" charset="2"/>
              <a:buChar char="Ø"/>
            </a:pPr>
            <a:r>
              <a:rPr lang="pl-PL" sz="1400" dirty="0" smtClean="0">
                <a:solidFill>
                  <a:srgbClr val="00004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dirty="0" smtClean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Swoboda w doborze </a:t>
            </a:r>
            <a:r>
              <a:rPr lang="pl-PL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tematu</a:t>
            </a:r>
            <a:endParaRPr lang="pl-PL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4625" indent="-174625">
              <a:lnSpc>
                <a:spcPct val="150000"/>
              </a:lnSpc>
              <a:buClr>
                <a:srgbClr val="000066"/>
              </a:buClr>
              <a:buSzPct val="80000"/>
              <a:buFont typeface="Wingdings" pitchFamily="2" charset="2"/>
              <a:buChar char="Ø"/>
            </a:pPr>
            <a:r>
              <a:rPr lang="pl-PL" dirty="0" smtClean="0">
                <a:solidFill>
                  <a:srgbClr val="00004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dirty="0" smtClean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Swoboda w tworzeniu </a:t>
            </a:r>
            <a:r>
              <a:rPr lang="pl-PL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zespołu</a:t>
            </a:r>
            <a:r>
              <a:rPr lang="pl-PL" dirty="0" smtClean="0">
                <a:solidFill>
                  <a:srgbClr val="FF33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dirty="0" smtClean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badawczego</a:t>
            </a:r>
            <a:endParaRPr lang="en-GB" dirty="0" smtClean="0">
              <a:solidFill>
                <a:srgbClr val="000066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4625" indent="-174625">
              <a:lnSpc>
                <a:spcPct val="150000"/>
              </a:lnSpc>
              <a:buClr>
                <a:srgbClr val="000066"/>
              </a:buClr>
              <a:buSzPct val="80000"/>
              <a:buFont typeface="Wingdings" pitchFamily="2" charset="2"/>
              <a:buChar char="Ø"/>
            </a:pPr>
            <a:r>
              <a:rPr lang="pl-PL" dirty="0" smtClean="0">
                <a:solidFill>
                  <a:srgbClr val="00004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dirty="0" smtClean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Swoboda w wyborze </a:t>
            </a:r>
            <a:r>
              <a:rPr lang="pl-PL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instytucji goszczącej</a:t>
            </a:r>
            <a:endParaRPr lang="pl-PL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4625" indent="-174625">
              <a:lnSpc>
                <a:spcPct val="150000"/>
              </a:lnSpc>
              <a:buClr>
                <a:srgbClr val="000066"/>
              </a:buClr>
              <a:buSzPct val="80000"/>
              <a:buFont typeface="Wingdings" pitchFamily="2" charset="2"/>
              <a:buChar char="Ø"/>
            </a:pPr>
            <a:r>
              <a:rPr lang="pl-PL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dirty="0" smtClean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Lider może pochodzić z dowolnego kraju świata ale </a:t>
            </a:r>
            <a:r>
              <a:rPr lang="pl-PL" u="sng" dirty="0" smtClean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musi być </a:t>
            </a:r>
            <a:r>
              <a:rPr lang="pl-PL" dirty="0" smtClean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zatrudniony przez instytucję goszczącą w kraju </a:t>
            </a:r>
            <a:r>
              <a:rPr lang="pl-PL" dirty="0" err="1" smtClean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UE</a:t>
            </a:r>
            <a:r>
              <a:rPr lang="pl-PL" dirty="0" smtClean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lub stowarzyszonym</a:t>
            </a:r>
          </a:p>
          <a:p>
            <a:pPr marL="174625" indent="-174625">
              <a:lnSpc>
                <a:spcPct val="150000"/>
              </a:lnSpc>
              <a:buClr>
                <a:srgbClr val="000066"/>
              </a:buClr>
              <a:buSzPct val="80000"/>
              <a:buFont typeface="Wingdings" pitchFamily="2" charset="2"/>
              <a:buChar char="Ø"/>
            </a:pPr>
            <a:r>
              <a:rPr lang="pl-PL" dirty="0" smtClean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Członkowie zespołu mogą  pochodzić z dowolnego kraju świata i pracować w swoim instytucie, albo przenieść się do instytucji goszczącej lidera</a:t>
            </a:r>
          </a:p>
          <a:p>
            <a:pPr marL="174625" indent="-174625">
              <a:lnSpc>
                <a:spcPct val="150000"/>
              </a:lnSpc>
              <a:buClr>
                <a:srgbClr val="000066"/>
              </a:buClr>
              <a:buSzPct val="80000"/>
              <a:buFont typeface="Wingdings" pitchFamily="2" charset="2"/>
              <a:buChar char="Ø"/>
            </a:pPr>
            <a:r>
              <a:rPr lang="pl-PL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Swoboda i niezależność naukowa </a:t>
            </a:r>
            <a:r>
              <a:rPr lang="pl-PL" dirty="0" smtClean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– lider decyduje w sprawach merytorycznych, finansowych i obsady zespołu</a:t>
            </a:r>
          </a:p>
          <a:p>
            <a:pPr marL="174625" indent="-174625">
              <a:lnSpc>
                <a:spcPct val="150000"/>
              </a:lnSpc>
              <a:buClr>
                <a:srgbClr val="000066"/>
              </a:buClr>
              <a:buSzPct val="80000"/>
              <a:buFont typeface="Wingdings" pitchFamily="2" charset="2"/>
              <a:buChar char="Ø"/>
            </a:pPr>
            <a:r>
              <a:rPr lang="pl-PL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Granty są „przenośne”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72551" y="1"/>
            <a:ext cx="6980611" cy="801858"/>
          </a:xfrm>
        </p:spPr>
        <p:txBody>
          <a:bodyPr/>
          <a:lstStyle/>
          <a:p>
            <a:pPr lvl="2"/>
            <a:r>
              <a:rPr lang="pl-PL" sz="2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</a:t>
            </a:r>
            <a:r>
              <a:rPr lang="en-GB" sz="2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rant</a:t>
            </a:r>
            <a:r>
              <a:rPr lang="pl-PL" sz="2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y </a:t>
            </a:r>
            <a:r>
              <a:rPr lang="en-GB" sz="2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ERC</a:t>
            </a:r>
            <a:endParaRPr lang="en-GB" sz="26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ounded Rectangle 7"/>
          <p:cNvSpPr>
            <a:spLocks noChangeArrowheads="1"/>
          </p:cNvSpPr>
          <p:nvPr/>
        </p:nvSpPr>
        <p:spPr bwMode="auto">
          <a:xfrm>
            <a:off x="407988" y="1387169"/>
            <a:ext cx="2736850" cy="29273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2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Starting Grants</a:t>
            </a:r>
            <a:endParaRPr lang="en-GB" sz="1800" b="0" dirty="0">
              <a:solidFill>
                <a:schemeClr val="tx1"/>
              </a:solidFill>
              <a:latin typeface="Calibri"/>
              <a:ea typeface="MS PGothic" pitchFamily="34" charset="-128"/>
              <a:cs typeface="Arial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1000" b="0" dirty="0">
              <a:solidFill>
                <a:schemeClr val="tx1"/>
              </a:solidFill>
              <a:latin typeface="Calibri"/>
              <a:ea typeface="MS PGothic" pitchFamily="34" charset="-128"/>
              <a:cs typeface="Arial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800" b="0" dirty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</a:rPr>
              <a:t>starters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800" b="0" dirty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</a:rPr>
              <a:t>(2-7 </a:t>
            </a:r>
            <a:r>
              <a:rPr lang="pl-PL" sz="1800" b="0" dirty="0" smtClean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</a:rPr>
              <a:t>lat po doktoracie</a:t>
            </a:r>
            <a:r>
              <a:rPr lang="en-GB" sz="1800" b="0" dirty="0" smtClean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</a:rPr>
              <a:t>) </a:t>
            </a:r>
            <a:r>
              <a:rPr lang="pl-PL" sz="1800" b="0" dirty="0" smtClean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d</a:t>
            </a:r>
            <a:r>
              <a:rPr lang="en-GB" sz="1800" b="0" dirty="0" smtClean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o 2.0 M</a:t>
            </a:r>
            <a:r>
              <a:rPr lang="pl-PL" sz="1800" b="0" dirty="0" smtClean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€ </a:t>
            </a:r>
            <a:endParaRPr lang="en-GB" sz="1800" b="0" dirty="0">
              <a:solidFill>
                <a:schemeClr val="tx1"/>
              </a:solidFill>
              <a:latin typeface="Calibri"/>
              <a:ea typeface="MS PGothic" pitchFamily="34" charset="-128"/>
              <a:cs typeface="Arial" charset="0"/>
              <a:sym typeface="Wingdings" pitchFamily="2" charset="2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pl-PL" sz="1800" b="0" dirty="0" smtClean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na</a:t>
            </a:r>
            <a:r>
              <a:rPr lang="en-GB" sz="1800" b="0" dirty="0" smtClean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 5</a:t>
            </a:r>
            <a:r>
              <a:rPr lang="pl-PL" sz="1800" b="0" dirty="0" smtClean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 lat</a:t>
            </a:r>
            <a:r>
              <a:rPr lang="en-GB" sz="1800" b="0" dirty="0" smtClean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</a:rPr>
              <a:t> </a:t>
            </a:r>
            <a:endParaRPr lang="en-GB" sz="1800" b="0" dirty="0">
              <a:solidFill>
                <a:schemeClr val="tx1"/>
              </a:solidFill>
              <a:latin typeface="Calibri"/>
              <a:ea typeface="MS PGothic" pitchFamily="34" charset="-128"/>
              <a:cs typeface="Arial" charset="0"/>
            </a:endParaRPr>
          </a:p>
        </p:txBody>
      </p:sp>
      <p:sp>
        <p:nvSpPr>
          <p:cNvPr id="8" name="Rounded Rectangle 8"/>
          <p:cNvSpPr>
            <a:spLocks noChangeArrowheads="1"/>
          </p:cNvSpPr>
          <p:nvPr/>
        </p:nvSpPr>
        <p:spPr bwMode="auto">
          <a:xfrm>
            <a:off x="5921375" y="1468622"/>
            <a:ext cx="2792413" cy="2903537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200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Advanced Grants </a:t>
            </a:r>
          </a:p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pl-PL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Dorobek i najważniejsze osiągnięcia </a:t>
            </a:r>
          </a:p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pl-PL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ostatnich</a:t>
            </a:r>
            <a:r>
              <a:rPr lang="en-GB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10</a:t>
            </a:r>
            <a:r>
              <a:rPr lang="pl-PL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lat</a:t>
            </a:r>
            <a:endParaRPr lang="en-GB" sz="1800" b="0" dirty="0">
              <a:solidFill>
                <a:srgbClr val="FAF5F5"/>
              </a:solidFill>
              <a:latin typeface="Calibri"/>
              <a:ea typeface="MS PGothic" pitchFamily="34" charset="-128"/>
              <a:cs typeface="Arial" charset="0"/>
            </a:endParaRPr>
          </a:p>
          <a:p>
            <a:pPr algn="ctr" defTabSz="9144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FB5105"/>
              </a:buClr>
              <a:buSzTx/>
              <a:buFontTx/>
              <a:buNone/>
            </a:pPr>
            <a:r>
              <a:rPr lang="pl-PL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d</a:t>
            </a:r>
            <a:r>
              <a:rPr lang="en-GB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o 3.5 M</a:t>
            </a:r>
            <a:r>
              <a:rPr lang="pl-PL" dirty="0" smtClean="0">
                <a:solidFill>
                  <a:srgbClr val="FAF5F5"/>
                </a:solidFill>
                <a:latin typeface="Calibri"/>
                <a:ea typeface="MS PGothic" pitchFamily="34" charset="-128"/>
                <a:sym typeface="Wingdings" pitchFamily="2" charset="2"/>
              </a:rPr>
              <a:t>€</a:t>
            </a:r>
            <a:endParaRPr lang="en-GB" sz="1800" b="0" dirty="0">
              <a:solidFill>
                <a:srgbClr val="FAF5F5"/>
              </a:solidFill>
              <a:latin typeface="Calibri"/>
              <a:ea typeface="MS PGothic" pitchFamily="34" charset="-128"/>
              <a:cs typeface="Arial" charset="0"/>
              <a:sym typeface="Wingdings" pitchFamily="2" charset="2"/>
            </a:endParaRPr>
          </a:p>
          <a:p>
            <a:pPr algn="ctr" defTabSz="9144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FB5105"/>
              </a:buClr>
              <a:buSzTx/>
              <a:buFontTx/>
              <a:buNone/>
            </a:pPr>
            <a:r>
              <a:rPr lang="pl-PL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na</a:t>
            </a:r>
            <a:r>
              <a:rPr lang="en-GB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 5</a:t>
            </a:r>
            <a:r>
              <a:rPr lang="pl-PL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 lat</a:t>
            </a:r>
            <a:endParaRPr lang="en-GB" sz="1800" b="0" dirty="0">
              <a:solidFill>
                <a:srgbClr val="FAF5F5"/>
              </a:solidFill>
              <a:latin typeface="Calibri"/>
              <a:ea typeface="MS PGothic" pitchFamily="34" charset="-128"/>
              <a:cs typeface="Arial" charset="0"/>
            </a:endParaRPr>
          </a:p>
        </p:txBody>
      </p:sp>
      <p:sp>
        <p:nvSpPr>
          <p:cNvPr id="9" name="Rounded Rectangle 7"/>
          <p:cNvSpPr>
            <a:spLocks noChangeArrowheads="1"/>
          </p:cNvSpPr>
          <p:nvPr/>
        </p:nvSpPr>
        <p:spPr bwMode="auto">
          <a:xfrm>
            <a:off x="431800" y="4368495"/>
            <a:ext cx="4184650" cy="1413328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200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Synergy Grants</a:t>
            </a:r>
          </a:p>
          <a:p>
            <a:pPr algn="ctr" defTabSz="9144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B5105"/>
              </a:buClr>
              <a:buSzTx/>
              <a:buFontTx/>
              <a:buNone/>
            </a:pP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2 – 4 </a:t>
            </a:r>
            <a:r>
              <a:rPr lang="pl-PL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liderów (</a:t>
            </a:r>
            <a:r>
              <a:rPr lang="en-GB" sz="1800" b="0" i="1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Principal Investigators</a:t>
            </a:r>
            <a:r>
              <a:rPr lang="pl-PL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)</a:t>
            </a:r>
            <a:endParaRPr lang="en-GB" sz="1800" b="0" dirty="0">
              <a:solidFill>
                <a:srgbClr val="FAF5F5"/>
              </a:solidFill>
              <a:latin typeface="Calibri"/>
              <a:ea typeface="MS PGothic" pitchFamily="34" charset="-128"/>
              <a:cs typeface="Arial" charset="0"/>
            </a:endParaRPr>
          </a:p>
          <a:p>
            <a:pPr algn="ctr" defTabSz="9144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B5105"/>
              </a:buClr>
              <a:buSzTx/>
              <a:buFontTx/>
              <a:buNone/>
            </a:pPr>
            <a:r>
              <a:rPr lang="pl-PL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do</a:t>
            </a:r>
            <a:r>
              <a:rPr lang="en-GB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</a:t>
            </a:r>
            <a:r>
              <a:rPr lang="en-GB" sz="18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15.0 </a:t>
            </a:r>
            <a:r>
              <a:rPr lang="en-GB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M</a:t>
            </a:r>
            <a:r>
              <a:rPr lang="pl-PL" dirty="0" smtClean="0">
                <a:solidFill>
                  <a:srgbClr val="FAF5F5"/>
                </a:solidFill>
                <a:latin typeface="Calibri"/>
                <a:ea typeface="MS PGothic" pitchFamily="34" charset="-128"/>
                <a:sym typeface="Wingdings" pitchFamily="2" charset="2"/>
              </a:rPr>
              <a:t>€</a:t>
            </a:r>
            <a:r>
              <a:rPr lang="en-GB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</a:t>
            </a:r>
            <a:r>
              <a:rPr lang="pl-PL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na</a:t>
            </a:r>
            <a:r>
              <a:rPr lang="en-GB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6</a:t>
            </a:r>
            <a:r>
              <a:rPr lang="pl-PL" sz="18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lat</a:t>
            </a:r>
          </a:p>
          <a:p>
            <a:pPr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4000"/>
              <a:buFont typeface="Wingdings" pitchFamily="2" charset="2"/>
              <a:buChar char="Ø"/>
            </a:pPr>
            <a:r>
              <a:rPr lang="pl-PL" dirty="0" smtClean="0">
                <a:solidFill>
                  <a:srgbClr val="FAF5F5"/>
                </a:solidFill>
                <a:latin typeface="Calibri"/>
                <a:ea typeface="MS PGothic" pitchFamily="34" charset="-128"/>
              </a:rPr>
              <a:t> nie będzie konkursu w 2014 r.</a:t>
            </a:r>
            <a:endParaRPr lang="en-GB" dirty="0" smtClean="0">
              <a:solidFill>
                <a:srgbClr val="FAF5F5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0" name="Rounded Rectangle 7"/>
          <p:cNvSpPr>
            <a:spLocks noChangeArrowheads="1"/>
          </p:cNvSpPr>
          <p:nvPr/>
        </p:nvSpPr>
        <p:spPr bwMode="auto">
          <a:xfrm>
            <a:off x="4630738" y="4413654"/>
            <a:ext cx="4127500" cy="1349375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000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Proof-of-Concept </a:t>
            </a:r>
          </a:p>
          <a:p>
            <a:pPr marL="342900" indent="-342900" algn="ctr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pl-PL" sz="155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wczesne stadia komercjalizacji wyników badań</a:t>
            </a:r>
            <a:r>
              <a:rPr lang="en-GB" sz="16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</a:t>
            </a:r>
            <a:r>
              <a:rPr lang="en-GB" sz="16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/>
            </a:r>
            <a:br>
              <a:rPr lang="en-GB" sz="1600" b="0" dirty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</a:br>
            <a:r>
              <a:rPr lang="pl-PL" sz="16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d</a:t>
            </a:r>
            <a:r>
              <a:rPr lang="de-DE" sz="16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o 150,000 </a:t>
            </a:r>
            <a:r>
              <a:rPr lang="pl-PL" sz="1600" dirty="0" smtClean="0">
                <a:solidFill>
                  <a:srgbClr val="FAF5F5"/>
                </a:solidFill>
                <a:latin typeface="Calibri"/>
                <a:ea typeface="MS PGothic" pitchFamily="34" charset="-128"/>
                <a:sym typeface="Wingdings" pitchFamily="2" charset="2"/>
              </a:rPr>
              <a:t>€ dla</a:t>
            </a:r>
            <a:r>
              <a:rPr lang="en-GB" sz="16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 </a:t>
            </a:r>
            <a:r>
              <a:rPr lang="pl-PL" sz="1600" b="0" dirty="0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lidera grantu </a:t>
            </a:r>
            <a:r>
              <a:rPr lang="en-GB" sz="1600" b="0" dirty="0" err="1" smtClean="0">
                <a:solidFill>
                  <a:srgbClr val="FAF5F5"/>
                </a:solidFill>
                <a:latin typeface="Calibri"/>
                <a:ea typeface="MS PGothic" pitchFamily="34" charset="-128"/>
                <a:cs typeface="Arial" charset="0"/>
              </a:rPr>
              <a:t>ERC</a:t>
            </a:r>
            <a:endParaRPr lang="en-GB" sz="1600" dirty="0">
              <a:solidFill>
                <a:srgbClr val="FAF5F5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1" name="Rounded Rectangle 7"/>
          <p:cNvSpPr>
            <a:spLocks noChangeArrowheads="1"/>
          </p:cNvSpPr>
          <p:nvPr/>
        </p:nvSpPr>
        <p:spPr bwMode="auto">
          <a:xfrm>
            <a:off x="3146425" y="1439118"/>
            <a:ext cx="2774950" cy="28908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2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Consolidator Grants</a:t>
            </a:r>
            <a:endParaRPr lang="en-GB" sz="1800" b="0" dirty="0">
              <a:solidFill>
                <a:schemeClr val="tx1"/>
              </a:solidFill>
              <a:latin typeface="Calibri"/>
              <a:ea typeface="MS PGothic" pitchFamily="34" charset="-128"/>
              <a:cs typeface="Arial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1000" b="0" dirty="0">
              <a:solidFill>
                <a:schemeClr val="tx1"/>
              </a:solidFill>
              <a:latin typeface="Calibri"/>
              <a:ea typeface="MS PGothic" pitchFamily="34" charset="-128"/>
              <a:cs typeface="Arial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800" b="0" dirty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</a:rPr>
              <a:t>consolidators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800" b="0" dirty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</a:rPr>
              <a:t>(7-12 </a:t>
            </a:r>
            <a:r>
              <a:rPr lang="pl-PL" dirty="0" smtClean="0">
                <a:solidFill>
                  <a:schemeClr val="tx1"/>
                </a:solidFill>
                <a:latin typeface="Calibri"/>
                <a:ea typeface="MS PGothic" pitchFamily="34" charset="-128"/>
              </a:rPr>
              <a:t>lat po doktoracie</a:t>
            </a:r>
            <a:r>
              <a:rPr lang="en-GB" sz="1800" b="0" dirty="0" smtClean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</a:rPr>
              <a:t>) </a:t>
            </a:r>
            <a:r>
              <a:rPr lang="pl-PL" sz="1800" b="0" dirty="0" smtClean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d</a:t>
            </a:r>
            <a:r>
              <a:rPr lang="en-GB" sz="1800" b="0" dirty="0" smtClean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o 2.75 M</a:t>
            </a:r>
            <a:r>
              <a:rPr lang="pl-PL" dirty="0" smtClean="0">
                <a:solidFill>
                  <a:schemeClr val="tx1"/>
                </a:solidFill>
                <a:latin typeface="Calibri"/>
                <a:ea typeface="MS PGothic" pitchFamily="34" charset="-128"/>
                <a:sym typeface="Wingdings" pitchFamily="2" charset="2"/>
              </a:rPr>
              <a:t>€</a:t>
            </a:r>
            <a:r>
              <a:rPr lang="en-GB" sz="1800" b="0" dirty="0" smtClean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 </a:t>
            </a:r>
            <a:endParaRPr lang="en-GB" sz="1800" b="0" dirty="0">
              <a:solidFill>
                <a:schemeClr val="tx1"/>
              </a:solidFill>
              <a:latin typeface="Calibri"/>
              <a:ea typeface="MS PGothic" pitchFamily="34" charset="-128"/>
              <a:cs typeface="Arial" charset="0"/>
              <a:sym typeface="Wingdings" pitchFamily="2" charset="2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pl-PL" sz="1800" b="0" dirty="0" smtClean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na</a:t>
            </a:r>
            <a:r>
              <a:rPr lang="en-GB" sz="1800" b="0" dirty="0" smtClean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 5</a:t>
            </a:r>
            <a:r>
              <a:rPr lang="pl-PL" sz="1800" b="0" dirty="0" smtClean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  <a:sym typeface="Wingdings" pitchFamily="2" charset="2"/>
              </a:rPr>
              <a:t> lat</a:t>
            </a:r>
            <a:endParaRPr lang="en-GB" sz="1800" b="0" dirty="0">
              <a:solidFill>
                <a:schemeClr val="tx1"/>
              </a:solidFill>
              <a:latin typeface="Calibri"/>
              <a:ea typeface="MS PGothic" pitchFamily="34" charset="-128"/>
              <a:cs typeface="Arial" charset="0"/>
            </a:endParaRPr>
          </a:p>
          <a:p>
            <a:pPr marL="342900" indent="-34290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800" b="0" dirty="0">
                <a:solidFill>
                  <a:schemeClr val="tx1"/>
                </a:solidFill>
                <a:latin typeface="Calibri"/>
                <a:ea typeface="MS PGothic" pitchFamily="34" charset="-128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78374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19313" y="211138"/>
            <a:ext cx="6564312" cy="523875"/>
          </a:xfrm>
          <a:noFill/>
        </p:spPr>
        <p:txBody>
          <a:bodyPr/>
          <a:lstStyle/>
          <a:p>
            <a:r>
              <a:rPr lang="pl-PL" dirty="0" err="1" smtClean="0">
                <a:solidFill>
                  <a:srgbClr val="C00000"/>
                </a:solidFill>
                <a:effectLst/>
                <a:cs typeface="Arial" charset="0"/>
              </a:rPr>
              <a:t>Starting</a:t>
            </a:r>
            <a:r>
              <a:rPr lang="pl-PL" dirty="0" smtClean="0">
                <a:solidFill>
                  <a:srgbClr val="C00000"/>
                </a:solidFill>
                <a:effectLst/>
                <a:cs typeface="Arial" charset="0"/>
              </a:rPr>
              <a:t> </a:t>
            </a:r>
            <a:r>
              <a:rPr lang="pl-PL" dirty="0" err="1" smtClean="0">
                <a:solidFill>
                  <a:srgbClr val="C00000"/>
                </a:solidFill>
                <a:effectLst/>
                <a:cs typeface="Arial" charset="0"/>
              </a:rPr>
              <a:t>Grants</a:t>
            </a:r>
            <a:r>
              <a:rPr lang="pl-PL" dirty="0" smtClean="0">
                <a:solidFill>
                  <a:srgbClr val="C00000"/>
                </a:solidFill>
                <a:effectLst/>
                <a:cs typeface="Arial" charset="0"/>
              </a:rPr>
              <a:t> -</a:t>
            </a:r>
            <a:r>
              <a:rPr lang="pl-PL" dirty="0" err="1" smtClean="0">
                <a:solidFill>
                  <a:srgbClr val="C00000"/>
                </a:solidFill>
                <a:effectLst/>
                <a:cs typeface="Arial" charset="0"/>
              </a:rPr>
              <a:t>StG</a:t>
            </a:r>
            <a:endParaRPr lang="pl-PL" dirty="0" smtClean="0">
              <a:solidFill>
                <a:srgbClr val="C00000"/>
              </a:solidFill>
              <a:effectLst/>
              <a:cs typeface="Arial" charset="0"/>
            </a:endParaRPr>
          </a:p>
        </p:txBody>
      </p:sp>
      <p:sp>
        <p:nvSpPr>
          <p:cNvPr id="29700" name="Text Box 4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7859713" cy="3664080"/>
          </a:xfrm>
          <a:noFill/>
        </p:spPr>
        <p:txBody>
          <a:bodyPr/>
          <a:lstStyle/>
          <a:p>
            <a:pPr algn="ctr">
              <a:lnSpc>
                <a:spcPct val="105000"/>
              </a:lnSpc>
              <a:spcBef>
                <a:spcPct val="0"/>
              </a:spcBef>
            </a:pPr>
            <a:r>
              <a:rPr lang="pl-PL" dirty="0" smtClean="0">
                <a:solidFill>
                  <a:srgbClr val="C00000"/>
                </a:solidFill>
                <a:effectLst/>
                <a:latin typeface="+mj-lt"/>
              </a:rPr>
              <a:t>Dla początkujących, utalentowanych naukowców</a:t>
            </a:r>
            <a:r>
              <a:rPr lang="pl-PL" sz="1600" b="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</a:p>
          <a:p>
            <a:pPr algn="ctr">
              <a:lnSpc>
                <a:spcPct val="105000"/>
              </a:lnSpc>
              <a:spcBef>
                <a:spcPct val="0"/>
              </a:spcBef>
            </a:pPr>
            <a:endParaRPr lang="pl-PL" b="0" dirty="0" smtClean="0">
              <a:solidFill>
                <a:srgbClr val="000046"/>
              </a:solidFill>
              <a:effectLst/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</a:pPr>
            <a:r>
              <a:rPr lang="pl-PL" b="0" dirty="0" smtClean="0">
                <a:solidFill>
                  <a:srgbClr val="00004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(od 2 do 7 lat po doktoracie)</a:t>
            </a:r>
          </a:p>
          <a:p>
            <a:pPr>
              <a:lnSpc>
                <a:spcPct val="105000"/>
              </a:lnSpc>
              <a:spcBef>
                <a:spcPct val="0"/>
              </a:spcBef>
            </a:pPr>
            <a:endParaRPr lang="pl-PL" sz="1600" dirty="0" smtClean="0">
              <a:solidFill>
                <a:srgbClr val="000066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05000"/>
              </a:lnSpc>
              <a:spcBef>
                <a:spcPct val="0"/>
              </a:spcBef>
            </a:pPr>
            <a:r>
              <a:rPr lang="pl-PL" dirty="0" smtClean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pragnących stworzyć swój pierwszy zespół lub program badawczy i osiągnąć niezależność naukową.</a:t>
            </a:r>
          </a:p>
          <a:p>
            <a:pPr marL="342900" lvl="1" indent="-342900">
              <a:lnSpc>
                <a:spcPct val="105000"/>
              </a:lnSpc>
              <a:spcBef>
                <a:spcPts val="1200"/>
              </a:spcBef>
              <a:buNone/>
            </a:pPr>
            <a:r>
              <a:rPr lang="pl-PL" sz="18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Pożądana ≥ 1 ważna publikacja bez promotora.</a:t>
            </a:r>
          </a:p>
          <a:p>
            <a:pPr marL="342900" lvl="1" indent="-342900">
              <a:lnSpc>
                <a:spcPct val="105000"/>
              </a:lnSpc>
              <a:spcBef>
                <a:spcPts val="1200"/>
              </a:spcBef>
              <a:buNone/>
            </a:pPr>
            <a:r>
              <a:rPr lang="pl-PL" sz="18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≥ 50% czasu pracy dla projektu </a:t>
            </a:r>
            <a:r>
              <a:rPr lang="pl-PL" sz="1800" dirty="0" err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ERC</a:t>
            </a:r>
            <a:r>
              <a:rPr lang="pl-PL" sz="18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lvl="1" indent="-342900">
              <a:lnSpc>
                <a:spcPct val="105000"/>
              </a:lnSpc>
              <a:spcBef>
                <a:spcPct val="0"/>
              </a:spcBef>
              <a:buNone/>
            </a:pPr>
            <a:endParaRPr lang="pl-PL" sz="800" dirty="0" smtClean="0">
              <a:solidFill>
                <a:srgbClr val="CC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105000"/>
              </a:lnSpc>
              <a:spcBef>
                <a:spcPct val="0"/>
              </a:spcBef>
              <a:buNone/>
            </a:pPr>
            <a:endParaRPr lang="pl-PL" sz="1800" dirty="0" smtClean="0">
              <a:solidFill>
                <a:srgbClr val="CC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105000"/>
              </a:lnSpc>
              <a:spcBef>
                <a:spcPct val="0"/>
              </a:spcBef>
              <a:buNone/>
            </a:pPr>
            <a:r>
              <a:rPr lang="pl-PL" sz="1800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Termin złożenia wniosku – 25 marca 2014</a:t>
            </a:r>
          </a:p>
          <a:p>
            <a:pPr>
              <a:lnSpc>
                <a:spcPct val="105000"/>
              </a:lnSpc>
              <a:spcBef>
                <a:spcPct val="0"/>
              </a:spcBef>
            </a:pPr>
            <a:endParaRPr lang="pl-PL" sz="1600" dirty="0" smtClean="0">
              <a:solidFill>
                <a:srgbClr val="000066"/>
              </a:solidFill>
              <a:effectLst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78881" y="4962616"/>
            <a:ext cx="43573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C4B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Projekt: do 5 lat, do 1,5 mln </a:t>
            </a:r>
            <a:r>
              <a:rPr lang="pl-PL" b="1" dirty="0" smtClean="0">
                <a:solidFill>
                  <a:srgbClr val="0C4B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€</a:t>
            </a:r>
            <a:endParaRPr lang="pl-PL" b="1" dirty="0">
              <a:solidFill>
                <a:srgbClr val="0C4B9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7816" y="5899937"/>
            <a:ext cx="8640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00113"/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Możliwość zwiększenia budżetu 0,5 mln € w uzasadnionych przypadkach</a:t>
            </a:r>
            <a:endParaRPr lang="pl-P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bhrynisz\AppData\Local\Microsoft\Windows\Temporary Internet Files\Content.IE5\X2XROCAV\MP9004096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198" y="3390313"/>
            <a:ext cx="2078502" cy="20785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25650" y="169863"/>
            <a:ext cx="6624638" cy="487362"/>
          </a:xfrm>
          <a:noFill/>
        </p:spPr>
        <p:txBody>
          <a:bodyPr/>
          <a:lstStyle/>
          <a:p>
            <a:r>
              <a:rPr lang="pl-PL" dirty="0" err="1" smtClean="0">
                <a:solidFill>
                  <a:srgbClr val="C00000"/>
                </a:solidFill>
                <a:effectLst/>
                <a:cs typeface="Arial" charset="0"/>
              </a:rPr>
              <a:t>Consolidator</a:t>
            </a:r>
            <a:r>
              <a:rPr lang="pl-PL" dirty="0" smtClean="0">
                <a:solidFill>
                  <a:srgbClr val="C00000"/>
                </a:solidFill>
                <a:effectLst/>
                <a:cs typeface="Arial" charset="0"/>
              </a:rPr>
              <a:t> </a:t>
            </a:r>
            <a:r>
              <a:rPr lang="pl-PL" dirty="0" err="1" smtClean="0">
                <a:solidFill>
                  <a:srgbClr val="C00000"/>
                </a:solidFill>
                <a:effectLst/>
                <a:cs typeface="Arial" charset="0"/>
              </a:rPr>
              <a:t>Grants</a:t>
            </a:r>
            <a:r>
              <a:rPr lang="pl-PL" dirty="0" smtClean="0">
                <a:solidFill>
                  <a:srgbClr val="C00000"/>
                </a:solidFill>
                <a:effectLst/>
                <a:cs typeface="Arial" charset="0"/>
              </a:rPr>
              <a:t> - </a:t>
            </a:r>
            <a:r>
              <a:rPr lang="pl-PL" dirty="0" err="1" smtClean="0">
                <a:solidFill>
                  <a:srgbClr val="C00000"/>
                </a:solidFill>
                <a:effectLst/>
                <a:cs typeface="Arial" charset="0"/>
              </a:rPr>
              <a:t>CoG</a:t>
            </a:r>
            <a:endParaRPr lang="pl-PL" dirty="0" smtClean="0">
              <a:solidFill>
                <a:srgbClr val="C00000"/>
              </a:solidFill>
              <a:effectLst/>
              <a:cs typeface="Arial" charset="0"/>
            </a:endParaRPr>
          </a:p>
        </p:txBody>
      </p:sp>
      <p:sp>
        <p:nvSpPr>
          <p:cNvPr id="30723" name="Text Box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250825" y="1139943"/>
            <a:ext cx="8677275" cy="3437864"/>
          </a:xfrm>
          <a:noFill/>
        </p:spPr>
        <p:txBody>
          <a:bodyPr/>
          <a:lstStyle/>
          <a:p>
            <a:pPr marL="0" indent="0" algn="ctr">
              <a:lnSpc>
                <a:spcPct val="105000"/>
              </a:lnSpc>
              <a:spcBef>
                <a:spcPct val="0"/>
              </a:spcBef>
            </a:pPr>
            <a:r>
              <a:rPr lang="pl-PL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Dla naukowców u progu samodzielności badawczej</a:t>
            </a:r>
            <a:r>
              <a:rPr lang="pl-PL" sz="1000" b="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algn="ctr">
              <a:lnSpc>
                <a:spcPct val="105000"/>
              </a:lnSpc>
              <a:spcBef>
                <a:spcPct val="0"/>
              </a:spcBef>
            </a:pPr>
            <a:endParaRPr lang="pl-PL" sz="1000" b="0" dirty="0" smtClean="0">
              <a:solidFill>
                <a:srgbClr val="FF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lnSpc>
                <a:spcPct val="105000"/>
              </a:lnSpc>
              <a:spcBef>
                <a:spcPct val="0"/>
              </a:spcBef>
            </a:pPr>
            <a:r>
              <a:rPr lang="pl-PL" b="0" dirty="0" smtClean="0">
                <a:solidFill>
                  <a:srgbClr val="00004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(od 7 do 12 lat po doktoracie)</a:t>
            </a:r>
          </a:p>
          <a:p>
            <a:pPr marL="0" indent="0">
              <a:lnSpc>
                <a:spcPct val="105000"/>
              </a:lnSpc>
              <a:spcBef>
                <a:spcPct val="0"/>
              </a:spcBef>
            </a:pPr>
            <a:endParaRPr lang="pl-PL" sz="1600" b="0" dirty="0" smtClean="0">
              <a:solidFill>
                <a:srgbClr val="000046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05000"/>
              </a:lnSpc>
              <a:spcBef>
                <a:spcPct val="0"/>
              </a:spcBef>
            </a:pPr>
            <a:r>
              <a:rPr lang="pl-PL" dirty="0" smtClean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pragnących wzmocnić swój zespół lub program badawczy i ugruntować niezależność naukową</a:t>
            </a:r>
          </a:p>
          <a:p>
            <a:pPr marL="342900" lvl="1" indent="-342900">
              <a:lnSpc>
                <a:spcPct val="105000"/>
              </a:lnSpc>
              <a:spcBef>
                <a:spcPts val="1200"/>
              </a:spcBef>
              <a:buNone/>
            </a:pPr>
            <a:r>
              <a:rPr lang="pl-PL" sz="18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Pożądanych kilka ważnych publikacji bez promotora.</a:t>
            </a:r>
          </a:p>
          <a:p>
            <a:pPr marL="342900" lvl="1" indent="-342900">
              <a:lnSpc>
                <a:spcPct val="105000"/>
              </a:lnSpc>
              <a:spcBef>
                <a:spcPts val="1200"/>
              </a:spcBef>
              <a:buNone/>
            </a:pPr>
            <a:r>
              <a:rPr lang="pl-PL" sz="18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≥ 50% czasu pracy dla projektu </a:t>
            </a:r>
            <a:r>
              <a:rPr lang="pl-PL" sz="1800" dirty="0" err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ERC</a:t>
            </a:r>
            <a:r>
              <a:rPr lang="pl-PL" sz="18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lnSpc>
                <a:spcPct val="105000"/>
              </a:lnSpc>
              <a:spcBef>
                <a:spcPct val="0"/>
              </a:spcBef>
            </a:pPr>
            <a:endParaRPr lang="pl-PL" dirty="0" smtClean="0">
              <a:solidFill>
                <a:srgbClr val="000066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lnSpc>
                <a:spcPct val="105000"/>
              </a:lnSpc>
              <a:spcBef>
                <a:spcPct val="0"/>
              </a:spcBef>
              <a:buNone/>
            </a:pPr>
            <a:endParaRPr lang="pl-PL" sz="1800" dirty="0" smtClean="0">
              <a:solidFill>
                <a:srgbClr val="CC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lnSpc>
                <a:spcPct val="105000"/>
              </a:lnSpc>
              <a:spcBef>
                <a:spcPct val="0"/>
              </a:spcBef>
              <a:buNone/>
            </a:pPr>
            <a:r>
              <a:rPr lang="pl-PL" sz="1800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Termin złożenia wniosku – 20 maja 2014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66787" y="4855420"/>
            <a:ext cx="4033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C4B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Projekt: do 5 lat, do 2 mln </a:t>
            </a:r>
            <a:r>
              <a:rPr lang="pl-PL" b="1" dirty="0" smtClean="0">
                <a:solidFill>
                  <a:srgbClr val="0C4B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€</a:t>
            </a:r>
            <a:endParaRPr lang="pl-PL" b="1" dirty="0">
              <a:solidFill>
                <a:srgbClr val="0C4B9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5714" y="5899935"/>
            <a:ext cx="8640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00113"/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Możliwość zwiększenia budżetu 750 000 € w uzasadnionych przypadkach</a:t>
            </a:r>
            <a:endParaRPr lang="pl-P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4" descr="j0439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2912" y="3087516"/>
            <a:ext cx="1692275" cy="25415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2975" y="157163"/>
            <a:ext cx="6577013" cy="584200"/>
          </a:xfrm>
          <a:noFill/>
        </p:spPr>
        <p:txBody>
          <a:bodyPr/>
          <a:lstStyle/>
          <a:p>
            <a:r>
              <a:rPr lang="pl-PL" dirty="0" err="1" smtClean="0">
                <a:solidFill>
                  <a:srgbClr val="C00000"/>
                </a:solidFill>
                <a:effectLst/>
                <a:cs typeface="Arial" charset="0"/>
              </a:rPr>
              <a:t>Advanced</a:t>
            </a:r>
            <a:r>
              <a:rPr lang="pl-PL" dirty="0" smtClean="0">
                <a:solidFill>
                  <a:srgbClr val="C00000"/>
                </a:solidFill>
                <a:effectLst/>
                <a:cs typeface="Arial" charset="0"/>
              </a:rPr>
              <a:t> </a:t>
            </a:r>
            <a:r>
              <a:rPr lang="pl-PL" dirty="0" err="1" smtClean="0">
                <a:solidFill>
                  <a:srgbClr val="C00000"/>
                </a:solidFill>
                <a:effectLst/>
                <a:cs typeface="Arial" charset="0"/>
              </a:rPr>
              <a:t>Grants</a:t>
            </a:r>
            <a:r>
              <a:rPr lang="pl-PL" dirty="0" smtClean="0">
                <a:solidFill>
                  <a:srgbClr val="C00000"/>
                </a:solidFill>
                <a:effectLst/>
                <a:cs typeface="Arial" charset="0"/>
              </a:rPr>
              <a:t> - </a:t>
            </a:r>
            <a:r>
              <a:rPr lang="pl-PL" dirty="0" err="1" smtClean="0">
                <a:solidFill>
                  <a:srgbClr val="C00000"/>
                </a:solidFill>
                <a:effectLst/>
                <a:cs typeface="Arial" charset="0"/>
              </a:rPr>
              <a:t>AdG</a:t>
            </a:r>
            <a:endParaRPr lang="pl-PL" dirty="0" smtClean="0">
              <a:solidFill>
                <a:srgbClr val="C00000"/>
              </a:solidFill>
              <a:effectLst/>
              <a:cs typeface="Arial" charset="0"/>
            </a:endParaRPr>
          </a:p>
        </p:txBody>
      </p:sp>
      <p:sp>
        <p:nvSpPr>
          <p:cNvPr id="31747" name="Text Box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414338" y="1301750"/>
            <a:ext cx="8388350" cy="3259354"/>
          </a:xfrm>
          <a:noFill/>
        </p:spPr>
        <p:txBody>
          <a:bodyPr/>
          <a:lstStyle/>
          <a:p>
            <a:pPr marL="261938" indent="-261938" algn="ctr">
              <a:lnSpc>
                <a:spcPct val="105000"/>
              </a:lnSpc>
              <a:spcBef>
                <a:spcPct val="0"/>
              </a:spcBef>
            </a:pPr>
            <a:r>
              <a:rPr lang="pl-PL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Dla doświadczonych naukowców o uznanym dorobku badawczym</a:t>
            </a:r>
          </a:p>
          <a:p>
            <a:pPr marL="261938" indent="-261938">
              <a:lnSpc>
                <a:spcPct val="105000"/>
              </a:lnSpc>
              <a:spcBef>
                <a:spcPct val="0"/>
              </a:spcBef>
            </a:pPr>
            <a:endParaRPr lang="pl-PL" sz="1000" dirty="0" smtClean="0">
              <a:solidFill>
                <a:srgbClr val="000066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1938" indent="-261938">
              <a:lnSpc>
                <a:spcPct val="105000"/>
              </a:lnSpc>
              <a:spcBef>
                <a:spcPct val="0"/>
              </a:spcBef>
            </a:pPr>
            <a:r>
              <a:rPr lang="pl-PL" dirty="0" smtClean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Liczy się dorobek ostatnich 10 lat</a:t>
            </a:r>
          </a:p>
          <a:p>
            <a:pPr marL="261938" indent="-261938">
              <a:lnSpc>
                <a:spcPct val="10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dirty="0" smtClean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publikacje w renomowanych czasopismach, monografie</a:t>
            </a:r>
          </a:p>
          <a:p>
            <a:pPr marL="261938" indent="-261938">
              <a:lnSpc>
                <a:spcPct val="10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dirty="0" smtClean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liczba cytowań</a:t>
            </a:r>
          </a:p>
          <a:p>
            <a:pPr marL="261938" indent="-261938">
              <a:lnSpc>
                <a:spcPct val="10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dirty="0" smtClean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udział w konferencjach, wykłady itp.</a:t>
            </a:r>
          </a:p>
          <a:p>
            <a:pPr marL="261938" indent="-261938">
              <a:lnSpc>
                <a:spcPct val="105000"/>
              </a:lnSpc>
              <a:spcBef>
                <a:spcPct val="0"/>
              </a:spcBef>
            </a:pPr>
            <a:endParaRPr lang="pl-PL" sz="1600" dirty="0" smtClean="0">
              <a:solidFill>
                <a:srgbClr val="000066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1938" lvl="1" indent="-261938">
              <a:lnSpc>
                <a:spcPct val="105000"/>
              </a:lnSpc>
              <a:spcBef>
                <a:spcPct val="0"/>
              </a:spcBef>
              <a:buNone/>
            </a:pPr>
            <a:r>
              <a:rPr lang="pl-PL" sz="18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≥ 30% czasu pracy dla projektu </a:t>
            </a:r>
            <a:r>
              <a:rPr lang="pl-PL" sz="1800" dirty="0" err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ERC</a:t>
            </a:r>
            <a:r>
              <a:rPr lang="pl-PL" sz="18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261938" indent="-261938">
              <a:lnSpc>
                <a:spcPct val="105000"/>
              </a:lnSpc>
              <a:spcBef>
                <a:spcPct val="0"/>
              </a:spcBef>
            </a:pPr>
            <a:endParaRPr lang="pl-PL" sz="800" dirty="0" smtClean="0">
              <a:solidFill>
                <a:srgbClr val="000066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1938" lvl="1" indent="-261938">
              <a:lnSpc>
                <a:spcPct val="105000"/>
              </a:lnSpc>
              <a:spcBef>
                <a:spcPct val="0"/>
              </a:spcBef>
              <a:buNone/>
            </a:pPr>
            <a:endParaRPr lang="pl-PL" sz="1800" dirty="0" smtClean="0">
              <a:solidFill>
                <a:srgbClr val="CC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1938" lvl="1" indent="-261938">
              <a:lnSpc>
                <a:spcPct val="105000"/>
              </a:lnSpc>
              <a:spcBef>
                <a:spcPct val="0"/>
              </a:spcBef>
              <a:buNone/>
            </a:pPr>
            <a:r>
              <a:rPr lang="pl-PL" sz="1800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Termin złożenia wniosku – 21 października 2014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80855" y="4765653"/>
            <a:ext cx="4244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C4B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Projekt: do 5 lat, do 2,5 mln </a:t>
            </a:r>
            <a:r>
              <a:rPr lang="pl-PL" b="1" dirty="0" smtClean="0">
                <a:solidFill>
                  <a:srgbClr val="0C4B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€</a:t>
            </a:r>
            <a:endParaRPr lang="pl-PL" b="1" dirty="0">
              <a:solidFill>
                <a:srgbClr val="0C4B9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7286" y="5731120"/>
            <a:ext cx="8640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00113"/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Możliwość zwiększenia budżetu 1 mln € w uzasadnionych przypadkach</a:t>
            </a:r>
            <a:endParaRPr lang="pl-P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C:\Users\bhrynisz\AppData\Local\Microsoft\Windows\Temporary Internet Files\Content.IE5\1GO61JCU\MP90044847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186" y="2686930"/>
            <a:ext cx="1589648" cy="23385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3067" r="14568" b="15990"/>
          <a:stretch>
            <a:fillRect/>
          </a:stretch>
        </p:blipFill>
        <p:spPr bwMode="auto">
          <a:xfrm>
            <a:off x="602674" y="1052947"/>
            <a:ext cx="7959844" cy="519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225" y="188913"/>
            <a:ext cx="8994775" cy="576262"/>
          </a:xfrm>
          <a:solidFill>
            <a:schemeClr val="bg1"/>
          </a:solidFill>
        </p:spPr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http://ec.europa.eu/research/participants/portal</a:t>
            </a:r>
            <a:endParaRPr lang="en-US" dirty="0"/>
          </a:p>
        </p:txBody>
      </p:sp>
      <p:sp>
        <p:nvSpPr>
          <p:cNvPr id="5" name="Elipsa 4"/>
          <p:cNvSpPr/>
          <p:nvPr/>
        </p:nvSpPr>
        <p:spPr>
          <a:xfrm>
            <a:off x="374073" y="2687781"/>
            <a:ext cx="2382982" cy="519351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803564" y="2743200"/>
            <a:ext cx="1870363" cy="519351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b="1" u="sng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1427019" y="2119745"/>
            <a:ext cx="1870363" cy="519351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u="sng" dirty="0" smtClean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8475" y="188913"/>
            <a:ext cx="5532657" cy="576262"/>
          </a:xfrm>
        </p:spPr>
        <p:txBody>
          <a:bodyPr/>
          <a:lstStyle/>
          <a:p>
            <a:r>
              <a:rPr lang="pl-PL" dirty="0" smtClean="0"/>
              <a:t>1 kryterium oceny – EXCELLENCE  (1)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4997" y="1023719"/>
            <a:ext cx="8229600" cy="5487656"/>
          </a:xfrm>
        </p:spPr>
        <p:txBody>
          <a:bodyPr/>
          <a:lstStyle/>
          <a:p>
            <a:pPr algn="ctr"/>
            <a:r>
              <a:rPr lang="pl-PL" sz="2400" dirty="0" smtClean="0">
                <a:solidFill>
                  <a:srgbClr val="C00000"/>
                </a:solidFill>
                <a:effectLst/>
              </a:rPr>
              <a:t>Projekt</a:t>
            </a:r>
            <a:r>
              <a:rPr lang="pl-PL" sz="2400" dirty="0" smtClean="0">
                <a:effectLst/>
              </a:rPr>
              <a:t> (</a:t>
            </a:r>
            <a:r>
              <a:rPr lang="pl-PL" sz="2400" dirty="0" err="1" smtClean="0">
                <a:effectLst/>
              </a:rPr>
              <a:t>StG</a:t>
            </a:r>
            <a:r>
              <a:rPr lang="pl-PL" sz="2400" dirty="0" smtClean="0">
                <a:effectLst/>
              </a:rPr>
              <a:t>, </a:t>
            </a:r>
            <a:r>
              <a:rPr lang="pl-PL" sz="2400" dirty="0" err="1" smtClean="0">
                <a:effectLst/>
              </a:rPr>
              <a:t>CoG</a:t>
            </a:r>
            <a:r>
              <a:rPr lang="pl-PL" sz="2400" dirty="0" smtClean="0">
                <a:effectLst/>
              </a:rPr>
              <a:t>, </a:t>
            </a:r>
            <a:r>
              <a:rPr lang="pl-PL" sz="2400" dirty="0" err="1" smtClean="0">
                <a:effectLst/>
              </a:rPr>
              <a:t>AdG</a:t>
            </a:r>
            <a:r>
              <a:rPr lang="pl-PL" sz="2400" dirty="0" smtClean="0">
                <a:effectLst/>
              </a:rPr>
              <a:t>)</a:t>
            </a:r>
          </a:p>
          <a:p>
            <a:pPr algn="ctr"/>
            <a:endParaRPr lang="pl-PL" sz="120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Ground-breaking nature and potential impact of the research project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important challenges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ambitious objectives and beyond the state of the art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high risk/high gain</a:t>
            </a:r>
            <a:endParaRPr lang="en-US" i="1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Scientific </a:t>
            </a:r>
            <a:r>
              <a:rPr lang="pl-PL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Approach</a:t>
            </a:r>
            <a:r>
              <a:rPr lang="pl-PL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feasible</a:t>
            </a:r>
            <a:r>
              <a:rPr lang="pl-PL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scientific approach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Appropriate</a:t>
            </a:r>
            <a:r>
              <a:rPr lang="pl-PL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research methodology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novel methodology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timescales and resources necessary and properly justified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8475" y="188913"/>
            <a:ext cx="5532657" cy="576262"/>
          </a:xfrm>
        </p:spPr>
        <p:txBody>
          <a:bodyPr/>
          <a:lstStyle/>
          <a:p>
            <a:r>
              <a:rPr lang="pl-PL" dirty="0" smtClean="0"/>
              <a:t>1 kryterium oceny – EXCELLENCE (2)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7286" y="995583"/>
            <a:ext cx="8609427" cy="4490460"/>
          </a:xfrm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pl-PL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Principal </a:t>
            </a:r>
            <a:r>
              <a:rPr lang="pl-PL" dirty="0" err="1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Investigator</a:t>
            </a:r>
            <a:endParaRPr lang="pl-PL" dirty="0" smtClean="0"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300"/>
              </a:spcBef>
            </a:pPr>
            <a:endParaRPr lang="pl-PL" sz="1100" b="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0"/>
              </a:spcBef>
            </a:pPr>
            <a:r>
              <a:rPr lang="pl-PL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StG</a:t>
            </a:r>
            <a:r>
              <a:rPr lang="pl-PL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l-PL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CoG</a:t>
            </a:r>
            <a:r>
              <a:rPr lang="pl-PL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pl-PL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Intellectual</a:t>
            </a:r>
            <a:r>
              <a:rPr lang="pl-PL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capacity</a:t>
            </a:r>
            <a:r>
              <a:rPr lang="pl-PL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pl-PL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creativity</a:t>
            </a:r>
            <a:r>
              <a:rPr lang="pl-PL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the ability to conduct ground-breaking research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evidence of creative independent thinking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the achievements beyond the state-of-the-art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l-PL" sz="120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AdG</a:t>
            </a:r>
            <a:r>
              <a:rPr lang="pl-PL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pl-PL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Intellectual</a:t>
            </a:r>
            <a:r>
              <a:rPr lang="pl-PL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capacity</a:t>
            </a:r>
            <a:r>
              <a:rPr lang="pl-PL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pl-PL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creativity</a:t>
            </a:r>
            <a:endParaRPr lang="pl-PL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pl-PL" b="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above</a:t>
            </a:r>
            <a:r>
              <a:rPr lang="pl-PL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b="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three</a:t>
            </a:r>
            <a:r>
              <a:rPr lang="pl-PL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and:</a:t>
            </a:r>
            <a:endParaRPr lang="en-US" b="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sound</a:t>
            </a:r>
            <a:r>
              <a:rPr lang="pl-PL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 the training and advancement of young scientists</a:t>
            </a:r>
            <a:endParaRPr lang="pl-PL" b="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l-PL" dirty="0" smtClean="0"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l-PL" dirty="0" err="1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Commitment</a:t>
            </a:r>
            <a:r>
              <a:rPr lang="pl-PL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b="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level of commitment to the project necessary for its execution and the willingness to devote a significant amount of time to the project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1983" y="41509"/>
            <a:ext cx="8354569" cy="704056"/>
          </a:xfrm>
        </p:spPr>
        <p:txBody>
          <a:bodyPr/>
          <a:lstStyle/>
          <a:p>
            <a:pPr lvl="2"/>
            <a:r>
              <a:rPr lang="pl-PL" sz="2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Granty </a:t>
            </a:r>
            <a:r>
              <a:rPr lang="pl-PL" sz="2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ERC</a:t>
            </a:r>
            <a:r>
              <a:rPr lang="pl-PL" sz="2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w Polsce</a:t>
            </a:r>
            <a:endParaRPr lang="en-GB" sz="26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8812" y="5915391"/>
            <a:ext cx="8778240" cy="338554"/>
          </a:xfrm>
          <a:ln>
            <a:noFill/>
          </a:ln>
        </p:spPr>
        <p:txBody>
          <a:bodyPr/>
          <a:lstStyle/>
          <a:p>
            <a:r>
              <a:rPr lang="pl-PL" sz="1600" dirty="0" smtClean="0">
                <a:effectLst/>
              </a:rPr>
              <a:t>informacja o projektach - </a:t>
            </a:r>
            <a:r>
              <a:rPr lang="en-GB" sz="1600" dirty="0" smtClean="0">
                <a:effectLst/>
              </a:rPr>
              <a:t>http://www.kpk.gov.pl/7pr/struktura/2.html</a:t>
            </a:r>
            <a:r>
              <a:rPr lang="pl-PL" sz="1600" dirty="0" smtClean="0">
                <a:effectLst/>
              </a:rPr>
              <a:t> </a:t>
            </a:r>
            <a:endParaRPr lang="en-GB" sz="1600" dirty="0">
              <a:effectLst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225087" y="975140"/>
          <a:ext cx="8721963" cy="2147887"/>
        </p:xfrm>
        <a:graphic>
          <a:graphicData uri="http://schemas.openxmlformats.org/drawingml/2006/table">
            <a:tbl>
              <a:tblPr/>
              <a:tblGrid>
                <a:gridCol w="857705"/>
                <a:gridCol w="662502"/>
                <a:gridCol w="663981"/>
                <a:gridCol w="662502"/>
                <a:gridCol w="662502"/>
                <a:gridCol w="663981"/>
                <a:gridCol w="665460"/>
                <a:gridCol w="662502"/>
                <a:gridCol w="665460"/>
                <a:gridCol w="638842"/>
                <a:gridCol w="650436"/>
                <a:gridCol w="627248"/>
                <a:gridCol w="638842"/>
              </a:tblGrid>
              <a:tr h="344488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Wnioski  i projekty z polską instytucją goszczącą</a:t>
                      </a: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StG 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AdG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StG 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AdG</a:t>
                      </a: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StG 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AdG</a:t>
                      </a: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StG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AdG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StG</a:t>
                      </a: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AdG</a:t>
                      </a: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StG</a:t>
                      </a: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AdG</a:t>
                      </a: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Wnioski złożone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193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71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34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22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30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29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70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72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53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20</a:t>
                      </a: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Wnioski </a:t>
                      </a:r>
                      <a:r>
                        <a:rPr kumimoji="0" lang="pl-PL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finanso-wane</a:t>
                      </a: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0 (+1)</a:t>
                      </a: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I</a:t>
                      </a:r>
                      <a:r>
                        <a:rPr kumimoji="0" lang="pl-P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T</a:t>
                      </a:r>
                      <a:r>
                        <a:rPr kumimoji="0" lang="pl-P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pl-P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PL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</a:t>
                      </a: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3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0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</a:t>
                      </a: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2335310" y="3224653"/>
          <a:ext cx="6611743" cy="255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4068" y="3545059"/>
            <a:ext cx="247591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l-PL" sz="1600" b="1" kern="0" dirty="0" smtClean="0">
                <a:solidFill>
                  <a:srgbClr val="003399"/>
                </a:solidFill>
                <a:latin typeface="Arial"/>
                <a:cs typeface="+mn-cs"/>
              </a:rPr>
              <a:t>11 </a:t>
            </a:r>
            <a:r>
              <a:rPr lang="pl-PL" sz="1600" b="1" kern="0" dirty="0" err="1" smtClean="0">
                <a:solidFill>
                  <a:srgbClr val="003399"/>
                </a:solidFill>
                <a:latin typeface="Arial"/>
                <a:cs typeface="+mn-cs"/>
              </a:rPr>
              <a:t>StG</a:t>
            </a:r>
            <a:r>
              <a:rPr lang="pl-PL" sz="1600" b="1" kern="0" dirty="0" smtClean="0">
                <a:solidFill>
                  <a:srgbClr val="003399"/>
                </a:solidFill>
                <a:latin typeface="Arial"/>
                <a:cs typeface="+mn-cs"/>
              </a:rPr>
              <a:t>, 3 </a:t>
            </a:r>
            <a:r>
              <a:rPr lang="pl-PL" sz="1600" b="1" kern="0" dirty="0" err="1" smtClean="0">
                <a:solidFill>
                  <a:srgbClr val="003399"/>
                </a:solidFill>
                <a:latin typeface="Arial"/>
                <a:cs typeface="+mn-cs"/>
              </a:rPr>
              <a:t>AdG</a:t>
            </a:r>
            <a:r>
              <a:rPr lang="pl-PL" sz="1600" b="1" kern="0" dirty="0" smtClean="0">
                <a:solidFill>
                  <a:srgbClr val="003399"/>
                </a:solidFill>
                <a:latin typeface="Arial"/>
                <a:cs typeface="+mn-cs"/>
              </a:rPr>
              <a:t>, 1 </a:t>
            </a:r>
            <a:r>
              <a:rPr lang="pl-PL" sz="1600" b="1" kern="0" dirty="0" err="1" smtClean="0">
                <a:solidFill>
                  <a:srgbClr val="003399"/>
                </a:solidFill>
                <a:latin typeface="Arial"/>
                <a:cs typeface="+mn-cs"/>
              </a:rPr>
              <a:t>PoC</a:t>
            </a:r>
            <a:endParaRPr lang="pl-PL" sz="1600" b="1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endParaRPr lang="pl-PL" sz="1600" b="1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>
              <a:spcBef>
                <a:spcPct val="20000"/>
              </a:spcBef>
            </a:pPr>
            <a:r>
              <a:rPr lang="pl-PL" sz="1600" b="1" kern="0" dirty="0" smtClean="0">
                <a:solidFill>
                  <a:srgbClr val="003399"/>
                </a:solidFill>
                <a:latin typeface="Arial"/>
                <a:cs typeface="+mn-cs"/>
              </a:rPr>
              <a:t>+ 9 </a:t>
            </a:r>
            <a:r>
              <a:rPr lang="pl-PL" sz="1600" b="1" kern="0" dirty="0" err="1" smtClean="0">
                <a:solidFill>
                  <a:srgbClr val="003399"/>
                </a:solidFill>
                <a:latin typeface="Arial"/>
                <a:cs typeface="+mn-cs"/>
              </a:rPr>
              <a:t>StG</a:t>
            </a:r>
            <a:r>
              <a:rPr lang="pl-PL" sz="1600" b="1" kern="0" dirty="0" smtClean="0">
                <a:solidFill>
                  <a:srgbClr val="003399"/>
                </a:solidFill>
                <a:latin typeface="Arial"/>
                <a:cs typeface="+mn-cs"/>
              </a:rPr>
              <a:t>, 5 </a:t>
            </a:r>
            <a:r>
              <a:rPr lang="pl-PL" sz="1600" b="1" kern="0" dirty="0" err="1" smtClean="0">
                <a:solidFill>
                  <a:srgbClr val="003399"/>
                </a:solidFill>
                <a:latin typeface="Arial"/>
                <a:cs typeface="+mn-cs"/>
              </a:rPr>
              <a:t>AdG</a:t>
            </a:r>
            <a:r>
              <a:rPr lang="pl-PL" sz="1600" b="1" kern="0" dirty="0" smtClean="0">
                <a:solidFill>
                  <a:srgbClr val="003399"/>
                </a:solidFill>
                <a:latin typeface="Arial"/>
                <a:cs typeface="+mn-cs"/>
              </a:rPr>
              <a:t> polskiego  autorstwa realizowane za granicą</a:t>
            </a:r>
          </a:p>
        </p:txBody>
      </p:sp>
    </p:spTree>
    <p:extLst>
      <p:ext uri="{BB962C8B-B14F-4D97-AF65-F5344CB8AC3E}">
        <p14:creationId xmlns:p14="http://schemas.microsoft.com/office/powerpoint/2010/main" xmlns="" val="3160700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600" dirty="0" smtClean="0">
                <a:solidFill>
                  <a:srgbClr val="C00000"/>
                </a:solidFill>
              </a:rPr>
              <a:t>Granty </a:t>
            </a:r>
            <a:r>
              <a:rPr lang="pl-PL" sz="2600" dirty="0" err="1" smtClean="0">
                <a:solidFill>
                  <a:srgbClr val="C00000"/>
                </a:solidFill>
              </a:rPr>
              <a:t>ERC</a:t>
            </a:r>
            <a:r>
              <a:rPr lang="pl-PL" sz="2600" dirty="0" smtClean="0">
                <a:solidFill>
                  <a:srgbClr val="C00000"/>
                </a:solidFill>
              </a:rPr>
              <a:t> w polskich instytucjach</a:t>
            </a:r>
            <a:endParaRPr lang="pl-PL" sz="2600" dirty="0">
              <a:solidFill>
                <a:srgbClr val="C00000"/>
              </a:solidFill>
            </a:endParaRPr>
          </a:p>
        </p:txBody>
      </p:sp>
      <p:graphicFrame>
        <p:nvGraphicFramePr>
          <p:cNvPr id="3" name="Wykres 2"/>
          <p:cNvGraphicFramePr/>
          <p:nvPr/>
        </p:nvGraphicFramePr>
        <p:xfrm>
          <a:off x="942535" y="1209823"/>
          <a:ext cx="6879101" cy="4768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87121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113936" y="10725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upa 10"/>
          <p:cNvGrpSpPr/>
          <p:nvPr/>
        </p:nvGrpSpPr>
        <p:grpSpPr>
          <a:xfrm>
            <a:off x="5093109" y="5275007"/>
            <a:ext cx="3048000" cy="1229032"/>
            <a:chOff x="948943" y="1574800"/>
            <a:chExt cx="2438400" cy="24384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Elipsa 11"/>
            <p:cNvSpPr/>
            <p:nvPr/>
          </p:nvSpPr>
          <p:spPr>
            <a:xfrm>
              <a:off x="948943" y="1574800"/>
              <a:ext cx="2438400" cy="2438400"/>
            </a:xfrm>
            <a:prstGeom prst="ellipse">
              <a:avLst/>
            </a:prstGeom>
            <a:solidFill>
              <a:srgbClr val="0066CC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Elipsa 4"/>
            <p:cNvSpPr/>
            <p:nvPr/>
          </p:nvSpPr>
          <p:spPr>
            <a:xfrm>
              <a:off x="1426333" y="1999894"/>
              <a:ext cx="1463040" cy="13411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200" b="1" dirty="0" smtClean="0">
                  <a:solidFill>
                    <a:schemeClr val="bg1"/>
                  </a:solidFill>
                </a:rPr>
                <a:t>Science </a:t>
              </a:r>
              <a:r>
                <a:rPr lang="pl-PL" sz="2200" b="1" dirty="0" err="1" smtClean="0">
                  <a:solidFill>
                    <a:schemeClr val="bg1"/>
                  </a:solidFill>
                </a:rPr>
                <a:t>with</a:t>
              </a:r>
              <a:r>
                <a:rPr lang="pl-PL" sz="2200" b="1" dirty="0" smtClean="0">
                  <a:solidFill>
                    <a:schemeClr val="bg1"/>
                  </a:solidFill>
                </a:rPr>
                <a:t> &amp; for </a:t>
              </a:r>
              <a:r>
                <a:rPr lang="pl-PL" sz="2200" b="1" dirty="0" err="1" smtClean="0">
                  <a:solidFill>
                    <a:schemeClr val="bg1"/>
                  </a:solidFill>
                </a:rPr>
                <a:t>Society</a:t>
              </a:r>
              <a:endParaRPr lang="pl-PL" sz="2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a 13"/>
          <p:cNvGrpSpPr/>
          <p:nvPr/>
        </p:nvGrpSpPr>
        <p:grpSpPr>
          <a:xfrm>
            <a:off x="1823883" y="5265174"/>
            <a:ext cx="3048000" cy="1229032"/>
            <a:chOff x="948943" y="1574800"/>
            <a:chExt cx="2438400" cy="24384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Elipsa 14"/>
            <p:cNvSpPr/>
            <p:nvPr/>
          </p:nvSpPr>
          <p:spPr>
            <a:xfrm>
              <a:off x="948943" y="1574800"/>
              <a:ext cx="2438400" cy="2438400"/>
            </a:xfrm>
            <a:prstGeom prst="ellipse">
              <a:avLst/>
            </a:prstGeom>
            <a:solidFill>
              <a:srgbClr val="0066CC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Elipsa 4"/>
            <p:cNvSpPr/>
            <p:nvPr/>
          </p:nvSpPr>
          <p:spPr>
            <a:xfrm>
              <a:off x="1426333" y="1999894"/>
              <a:ext cx="1463040" cy="13411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200" b="1" kern="1200" dirty="0" err="1" smtClean="0">
                  <a:solidFill>
                    <a:schemeClr val="bg1"/>
                  </a:solidFill>
                </a:rPr>
                <a:t>Widening</a:t>
              </a:r>
              <a:r>
                <a:rPr lang="pl-PL" sz="2000" b="1" kern="1200" dirty="0" smtClean="0">
                  <a:solidFill>
                    <a:schemeClr val="bg1"/>
                  </a:solidFill>
                </a:rPr>
                <a:t> </a:t>
              </a:r>
              <a:r>
                <a:rPr lang="pl-PL" sz="2200" b="1" kern="1200" dirty="0" err="1" smtClean="0">
                  <a:solidFill>
                    <a:schemeClr val="bg1"/>
                  </a:solidFill>
                </a:rPr>
                <a:t>participation</a:t>
              </a:r>
              <a:endParaRPr lang="pl-PL" sz="22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pole tekstowe 16"/>
          <p:cNvSpPr txBox="1"/>
          <p:nvPr/>
        </p:nvSpPr>
        <p:spPr>
          <a:xfrm>
            <a:off x="3778087" y="207228"/>
            <a:ext cx="2895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+mj-lt"/>
              </a:rPr>
              <a:t>Horizon 2020</a:t>
            </a:r>
            <a:endParaRPr lang="pl-PL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8" name="Picture 2" descr="http://eit.europa.eu/fileadmin/templates/img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823" y="1559462"/>
            <a:ext cx="2906259" cy="146395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9" name="Picture 6" descr="jrc_logo_co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97" y="4043000"/>
            <a:ext cx="2124553" cy="86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ole tekstowe 19"/>
          <p:cNvSpPr txBox="1"/>
          <p:nvPr/>
        </p:nvSpPr>
        <p:spPr>
          <a:xfrm>
            <a:off x="6772760" y="1332854"/>
            <a:ext cx="2092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Budżet: </a:t>
            </a:r>
          </a:p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77 mld €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Granty ERC w Polsce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945" y="2627434"/>
            <a:ext cx="8229600" cy="707886"/>
          </a:xfrm>
        </p:spPr>
        <p:txBody>
          <a:bodyPr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hlinkClick r:id="rId2"/>
              </a:rPr>
              <a:t>Marzenia</a:t>
            </a:r>
            <a:r>
              <a:rPr lang="en-US" sz="4000" dirty="0" smtClean="0">
                <a:solidFill>
                  <a:srgbClr val="C00000"/>
                </a:solidFill>
                <a:hlinkClick r:id="rId2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hlinkClick r:id="rId2"/>
              </a:rPr>
              <a:t>się</a:t>
            </a:r>
            <a:r>
              <a:rPr lang="en-US" sz="4000" dirty="0" smtClean="0">
                <a:solidFill>
                  <a:srgbClr val="C00000"/>
                </a:solidFill>
                <a:hlinkClick r:id="rId2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hlinkClick r:id="rId2"/>
              </a:rPr>
              <a:t>spełniają</a:t>
            </a:r>
            <a:r>
              <a:rPr lang="pl-PL" sz="4000" dirty="0" smtClean="0">
                <a:solidFill>
                  <a:srgbClr val="C00000"/>
                </a:solidFill>
              </a:rPr>
              <a:t> </a:t>
            </a:r>
            <a:r>
              <a:rPr lang="pl-PL" sz="4000" dirty="0" smtClean="0"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5334000" y="3429000"/>
            <a:ext cx="3585528" cy="2585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C4B9E"/>
                </a:solidFill>
              </a:rPr>
              <a:t>    Krajowy </a:t>
            </a:r>
            <a:r>
              <a:rPr lang="pl-PL" b="1" dirty="0">
                <a:solidFill>
                  <a:srgbClr val="0C4B9E"/>
                </a:solidFill>
              </a:rPr>
              <a:t>Punkt Kontaktowy </a:t>
            </a:r>
          </a:p>
          <a:p>
            <a:r>
              <a:rPr lang="pl-PL" b="1" dirty="0" smtClean="0">
                <a:solidFill>
                  <a:srgbClr val="0C4B9E"/>
                </a:solidFill>
              </a:rPr>
              <a:t>    Programów </a:t>
            </a:r>
            <a:r>
              <a:rPr lang="pl-PL" b="1" dirty="0">
                <a:solidFill>
                  <a:srgbClr val="0C4B9E"/>
                </a:solidFill>
              </a:rPr>
              <a:t>Badawczych UE</a:t>
            </a:r>
          </a:p>
          <a:p>
            <a:r>
              <a:rPr lang="pl-PL" sz="1200" dirty="0" smtClean="0">
                <a:solidFill>
                  <a:schemeClr val="tx1"/>
                </a:solidFill>
              </a:rPr>
              <a:t>      Instytut </a:t>
            </a:r>
            <a:r>
              <a:rPr lang="pl-PL" sz="1200" dirty="0">
                <a:solidFill>
                  <a:schemeClr val="tx1"/>
                </a:solidFill>
              </a:rPr>
              <a:t>Podstawowych Problemów Techniki </a:t>
            </a:r>
          </a:p>
          <a:p>
            <a:r>
              <a:rPr lang="pl-PL" sz="1200" dirty="0" smtClean="0">
                <a:solidFill>
                  <a:schemeClr val="tx1"/>
                </a:solidFill>
              </a:rPr>
              <a:t>      Polskiej </a:t>
            </a:r>
            <a:r>
              <a:rPr lang="pl-PL" sz="1200" dirty="0">
                <a:solidFill>
                  <a:schemeClr val="tx1"/>
                </a:solidFill>
              </a:rPr>
              <a:t>Akademii </a:t>
            </a:r>
            <a:r>
              <a:rPr lang="pl-PL" sz="1200" dirty="0" smtClean="0">
                <a:solidFill>
                  <a:schemeClr val="tx1"/>
                </a:solidFill>
              </a:rPr>
              <a:t>Nauk</a:t>
            </a:r>
          </a:p>
          <a:p>
            <a:endParaRPr lang="pl-PL" sz="1200" dirty="0">
              <a:solidFill>
                <a:schemeClr val="tx1"/>
              </a:solidFill>
            </a:endParaRPr>
          </a:p>
          <a:p>
            <a:r>
              <a:rPr lang="pl-PL" sz="1400" dirty="0" smtClean="0">
                <a:solidFill>
                  <a:schemeClr val="tx1"/>
                </a:solidFill>
              </a:rPr>
              <a:t>        ul</a:t>
            </a:r>
            <a:r>
              <a:rPr lang="pl-PL" sz="1400" dirty="0">
                <a:solidFill>
                  <a:schemeClr val="tx1"/>
                </a:solidFill>
              </a:rPr>
              <a:t>. Krzywickiego 34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        02-078 </a:t>
            </a:r>
            <a:r>
              <a:rPr lang="pl-PL" sz="1400" dirty="0">
                <a:solidFill>
                  <a:schemeClr val="tx1"/>
                </a:solidFill>
              </a:rPr>
              <a:t>Warszawa </a:t>
            </a:r>
          </a:p>
          <a:p>
            <a:endParaRPr lang="pl-PL" sz="1400" dirty="0">
              <a:solidFill>
                <a:schemeClr val="tx1"/>
              </a:solidFill>
            </a:endParaRPr>
          </a:p>
          <a:p>
            <a:pPr algn="r"/>
            <a:r>
              <a:rPr lang="pl-PL" sz="1600" b="1" dirty="0" err="1">
                <a:solidFill>
                  <a:schemeClr val="tx1"/>
                </a:solidFill>
              </a:rPr>
              <a:t>tel</a:t>
            </a:r>
            <a:r>
              <a:rPr lang="pl-PL" sz="1600" b="1" dirty="0">
                <a:solidFill>
                  <a:schemeClr val="tx1"/>
                </a:solidFill>
              </a:rPr>
              <a:t>:    </a:t>
            </a:r>
            <a:r>
              <a:rPr lang="pl-PL" sz="1600" b="1" dirty="0" smtClean="0">
                <a:solidFill>
                  <a:schemeClr val="tx1"/>
                </a:solidFill>
              </a:rPr>
              <a:t>    +4822 </a:t>
            </a:r>
            <a:r>
              <a:rPr lang="pl-PL" sz="1600" b="1" dirty="0">
                <a:solidFill>
                  <a:schemeClr val="tx1"/>
                </a:solidFill>
              </a:rPr>
              <a:t>828 74 83 </a:t>
            </a:r>
          </a:p>
          <a:p>
            <a:pPr algn="r"/>
            <a:r>
              <a:rPr lang="pl-PL" sz="1600" b="1" dirty="0">
                <a:solidFill>
                  <a:schemeClr val="tx1"/>
                </a:solidFill>
              </a:rPr>
              <a:t>fax:   </a:t>
            </a:r>
            <a:r>
              <a:rPr lang="pl-PL" sz="1600" b="1" dirty="0" smtClean="0">
                <a:solidFill>
                  <a:schemeClr val="tx1"/>
                </a:solidFill>
              </a:rPr>
              <a:t>    +4822 </a:t>
            </a:r>
            <a:r>
              <a:rPr lang="pl-PL" sz="1600" b="1" dirty="0">
                <a:solidFill>
                  <a:schemeClr val="tx1"/>
                </a:solidFill>
              </a:rPr>
              <a:t>828 53 70 </a:t>
            </a:r>
          </a:p>
          <a:p>
            <a:pPr algn="r"/>
            <a:r>
              <a:rPr lang="pl-PL" sz="1600" b="1" dirty="0">
                <a:solidFill>
                  <a:schemeClr val="tx1"/>
                </a:solidFill>
              </a:rPr>
              <a:t>e-mail:  </a:t>
            </a:r>
            <a:r>
              <a:rPr lang="pl-PL" sz="1600" b="1" dirty="0" smtClean="0">
                <a:solidFill>
                  <a:schemeClr val="tx1"/>
                </a:solidFill>
              </a:rPr>
              <a:t>kpk@kpk.gov.pl</a:t>
            </a:r>
            <a:endParaRPr lang="pl-PL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-320040" y="1397000"/>
          <a:ext cx="64465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434840" y="182880"/>
            <a:ext cx="3794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  <a:latin typeface="+mj-lt"/>
              </a:rPr>
              <a:t>Zapraszamy </a:t>
            </a:r>
            <a:endParaRPr lang="pl-PL" sz="32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726272" y="0"/>
            <a:ext cx="7226300" cy="576262"/>
          </a:xfrm>
        </p:spPr>
        <p:txBody>
          <a:bodyPr/>
          <a:lstStyle/>
          <a:p>
            <a:r>
              <a:rPr lang="en-GB" altLang="en-US" dirty="0" smtClean="0">
                <a:solidFill>
                  <a:srgbClr val="00B0F0"/>
                </a:solidFill>
              </a:rPr>
              <a:t>Priority 1.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Excellent science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idx="1"/>
          </p:nvPr>
        </p:nvSpPr>
        <p:spPr>
          <a:xfrm>
            <a:off x="415636" y="1143933"/>
            <a:ext cx="8229600" cy="4241161"/>
          </a:xfrm>
        </p:spPr>
        <p:txBody>
          <a:bodyPr/>
          <a:lstStyle/>
          <a:p>
            <a:pPr marL="255588" lvl="1" indent="-255588">
              <a:lnSpc>
                <a:spcPct val="200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pl-PL" altLang="en-US" sz="20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Nauka na najwyższym poziomie jako  podstawa jutrzejszych technologii, pracy i dobrobytu</a:t>
            </a:r>
            <a:endParaRPr lang="en-GB" altLang="en-US" sz="2000" dirty="0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5588" lvl="1" indent="-255588">
              <a:lnSpc>
                <a:spcPct val="200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pl-PL" altLang="en-US" sz="20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Europa musi rozwijać, przyciągać i zatrzymywać talenty naukowe</a:t>
            </a:r>
            <a:endParaRPr lang="en-GB" altLang="en-US" sz="2000" dirty="0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5588" lvl="1" indent="-255588">
              <a:lnSpc>
                <a:spcPct val="200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pl-PL" altLang="en-US" sz="20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Naukowcy potrzebują dostępu do najlepszej infrastruktury</a:t>
            </a:r>
            <a:endParaRPr lang="en-GB" altLang="en-US" sz="2000" dirty="0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Budżet</a:t>
            </a:r>
            <a:r>
              <a:rPr lang="en-GB" b="0" dirty="0" smtClean="0"/>
              <a:t>(</a:t>
            </a:r>
            <a:r>
              <a:rPr lang="pl-PL" b="0" dirty="0" smtClean="0"/>
              <a:t>w mld </a:t>
            </a:r>
            <a:r>
              <a:rPr lang="en-GB" b="0" dirty="0" smtClean="0"/>
              <a:t>€, 2014-2020</a:t>
            </a:r>
            <a:r>
              <a:rPr lang="pl-PL" b="0" dirty="0" smtClean="0"/>
              <a:t>)</a:t>
            </a:r>
            <a:endParaRPr lang="en-US" dirty="0"/>
          </a:p>
        </p:txBody>
      </p:sp>
      <p:graphicFrame>
        <p:nvGraphicFramePr>
          <p:cNvPr id="6" name="Group 132"/>
          <p:cNvGraphicFramePr>
            <a:graphicFrameLocks noGrp="1"/>
          </p:cNvGraphicFramePr>
          <p:nvPr/>
        </p:nvGraphicFramePr>
        <p:xfrm>
          <a:off x="596021" y="1774655"/>
          <a:ext cx="7993063" cy="3422651"/>
        </p:xfrm>
        <a:graphic>
          <a:graphicData uri="http://schemas.openxmlformats.org/drawingml/2006/table">
            <a:tbl>
              <a:tblPr/>
              <a:tblGrid>
                <a:gridCol w="6688138"/>
                <a:gridCol w="1304925"/>
              </a:tblGrid>
              <a:tr h="774700">
                <a:tc>
                  <a:txBody>
                    <a:bodyPr/>
                    <a:lstStyle/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European Research Council (ERC)</a:t>
                      </a:r>
                    </a:p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Frontier research by the best individual teams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13 095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Future and Emerging Technologies</a:t>
                      </a:r>
                    </a:p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Collaborative research to open new fields of innovation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2 696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Marie Skłodowska-Curie actions (MSCA)</a:t>
                      </a:r>
                    </a:p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Opportunities for training and career development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6 162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Research infrastructures</a:t>
                      </a:r>
                      <a:r>
                        <a:rPr kumimoji="0" lang="en-GB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GB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(including e-infrastructure)</a:t>
                      </a:r>
                    </a:p>
                    <a:p>
                      <a:pPr marL="34925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Ensuring access to world-class facilities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2 488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5925" y="0"/>
            <a:ext cx="7458075" cy="904875"/>
          </a:xfrm>
        </p:spPr>
        <p:txBody>
          <a:bodyPr/>
          <a:lstStyle/>
          <a:p>
            <a:r>
              <a:rPr lang="pl-PL" sz="3200" dirty="0" smtClean="0">
                <a:solidFill>
                  <a:srgbClr val="C00000"/>
                </a:solidFill>
              </a:rPr>
              <a:t>S</a:t>
            </a:r>
            <a:r>
              <a:rPr lang="en-GB" sz="3200" dirty="0" err="1" smtClean="0">
                <a:solidFill>
                  <a:srgbClr val="C00000"/>
                </a:solidFill>
              </a:rPr>
              <a:t>tru</a:t>
            </a:r>
            <a:r>
              <a:rPr lang="pl-PL" sz="3200" dirty="0" smtClean="0">
                <a:solidFill>
                  <a:srgbClr val="C00000"/>
                </a:solidFill>
              </a:rPr>
              <a:t>k</a:t>
            </a:r>
            <a:r>
              <a:rPr lang="en-GB" sz="3200" dirty="0" err="1" smtClean="0">
                <a:solidFill>
                  <a:srgbClr val="C00000"/>
                </a:solidFill>
              </a:rPr>
              <a:t>tur</a:t>
            </a:r>
            <a:r>
              <a:rPr lang="pl-PL" sz="3200" dirty="0" smtClean="0">
                <a:solidFill>
                  <a:srgbClr val="C00000"/>
                </a:solidFill>
              </a:rPr>
              <a:t>a </a:t>
            </a:r>
            <a:r>
              <a:rPr lang="en-GB" sz="3200" dirty="0" err="1" smtClean="0">
                <a:solidFill>
                  <a:srgbClr val="C00000"/>
                </a:solidFill>
              </a:rPr>
              <a:t>ERC</a:t>
            </a:r>
            <a:endParaRPr lang="en-GB" sz="3200" b="0" dirty="0" smtClean="0">
              <a:solidFill>
                <a:srgbClr val="FD5C03"/>
              </a:solidFill>
              <a:cs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50825" y="1026928"/>
            <a:ext cx="5202238" cy="151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66788" indent="-509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+mn-lt"/>
              </a:defRPr>
            </a:lvl2pPr>
            <a:lvl3pPr marL="1309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3pPr>
            <a:lvl4pPr marL="171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12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+mn-lt"/>
              </a:defRPr>
            </a:lvl5pPr>
            <a:lvl6pPr marL="25828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6pPr>
            <a:lvl7pPr marL="30400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7pPr>
            <a:lvl8pPr marL="34972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8pPr>
            <a:lvl9pPr marL="39544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9pPr>
          </a:lstStyle>
          <a:p>
            <a:pPr lvl="0">
              <a:lnSpc>
                <a:spcPct val="80000"/>
              </a:lnSpc>
              <a:buNone/>
              <a:defRPr/>
            </a:pPr>
            <a:endParaRPr lang="pl-PL" sz="1800" b="1" kern="0" dirty="0" smtClean="0">
              <a:solidFill>
                <a:srgbClr val="0F5494"/>
              </a:solidFill>
            </a:endParaRPr>
          </a:p>
          <a:p>
            <a:pPr lvl="0">
              <a:lnSpc>
                <a:spcPct val="80000"/>
              </a:lnSpc>
              <a:buNone/>
              <a:defRPr/>
            </a:pPr>
            <a:r>
              <a:rPr lang="pl-PL" sz="1800" b="1" kern="0" dirty="0" smtClean="0">
                <a:solidFill>
                  <a:srgbClr val="0F5494"/>
                </a:solidFill>
              </a:rPr>
              <a:t>K</a:t>
            </a:r>
            <a:r>
              <a:rPr lang="en-GB" sz="1800" b="1" kern="0" dirty="0" err="1" smtClean="0">
                <a:solidFill>
                  <a:srgbClr val="0F5494"/>
                </a:solidFill>
              </a:rPr>
              <a:t>omis</a:t>
            </a:r>
            <a:r>
              <a:rPr lang="pl-PL" sz="1800" b="1" kern="0" dirty="0" smtClean="0">
                <a:solidFill>
                  <a:srgbClr val="0F5494"/>
                </a:solidFill>
              </a:rPr>
              <a:t>ja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</a:t>
            </a: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jska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0825" y="4509095"/>
            <a:ext cx="7112000" cy="177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B5105"/>
              </a:buClr>
              <a:buSzTx/>
              <a:buFontTx/>
              <a:buNone/>
            </a:pPr>
            <a:endParaRPr lang="pl-PL" b="1" dirty="0" smtClean="0">
              <a:solidFill>
                <a:srgbClr val="0F5494"/>
              </a:solidFill>
              <a:latin typeface="Arial"/>
            </a:endParaRPr>
          </a:p>
          <a:p>
            <a:pPr marL="342900" indent="-342900" defTabSz="9144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B5105"/>
              </a:buClr>
              <a:buSzTx/>
              <a:buFontTx/>
              <a:buNone/>
            </a:pPr>
            <a:endParaRPr lang="pl-PL" b="1" dirty="0" smtClean="0">
              <a:solidFill>
                <a:srgbClr val="0F5494"/>
              </a:solidFill>
              <a:latin typeface="Arial"/>
            </a:endParaRPr>
          </a:p>
          <a:p>
            <a:pPr marL="342900" indent="-342900" defTabSz="9144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B5105"/>
              </a:buClr>
              <a:buSzTx/>
              <a:buFontTx/>
              <a:buNone/>
            </a:pPr>
            <a:r>
              <a:rPr lang="en-GB" b="1" dirty="0" err="1" smtClean="0">
                <a:solidFill>
                  <a:srgbClr val="0F5494"/>
                </a:solidFill>
                <a:latin typeface="Arial"/>
              </a:rPr>
              <a:t>Agenc</a:t>
            </a:r>
            <a:r>
              <a:rPr lang="pl-PL" b="1" dirty="0" smtClean="0">
                <a:solidFill>
                  <a:srgbClr val="0F5494"/>
                </a:solidFill>
                <a:latin typeface="Arial"/>
              </a:rPr>
              <a:t>ja Wykonawcza</a:t>
            </a:r>
            <a:r>
              <a:rPr lang="en-GB" sz="1800" b="1" dirty="0" smtClean="0">
                <a:solidFill>
                  <a:srgbClr val="0F5494"/>
                </a:solidFill>
                <a:latin typeface="Arial"/>
                <a:ea typeface="+mn-ea"/>
              </a:rPr>
              <a:t> ERC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0825" y="2612112"/>
            <a:ext cx="71120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B5105"/>
              </a:buClr>
              <a:buSzTx/>
              <a:buFontTx/>
              <a:buNone/>
            </a:pPr>
            <a:endParaRPr lang="pl-PL" sz="1800" b="1" dirty="0" smtClean="0">
              <a:solidFill>
                <a:srgbClr val="0F5494"/>
              </a:solidFill>
              <a:latin typeface="Arial"/>
              <a:ea typeface="+mn-ea"/>
            </a:endParaRPr>
          </a:p>
          <a:p>
            <a:pPr marL="342900" indent="-342900" defTabSz="9144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B5105"/>
              </a:buClr>
              <a:buSzTx/>
              <a:buFontTx/>
              <a:buNone/>
            </a:pPr>
            <a:endParaRPr lang="pl-PL" b="1" dirty="0" smtClean="0">
              <a:solidFill>
                <a:srgbClr val="0F5494"/>
              </a:solidFill>
              <a:latin typeface="Arial"/>
            </a:endParaRPr>
          </a:p>
          <a:p>
            <a:pPr marL="342900" indent="-342900" defTabSz="9144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B5105"/>
              </a:buClr>
              <a:buSzTx/>
              <a:buFontTx/>
              <a:buNone/>
            </a:pPr>
            <a:r>
              <a:rPr lang="pl-PL" sz="1800" b="1" dirty="0" smtClean="0">
                <a:solidFill>
                  <a:srgbClr val="0F5494"/>
                </a:solidFill>
                <a:latin typeface="Arial"/>
                <a:ea typeface="+mn-ea"/>
              </a:rPr>
              <a:t>Rada Naukowa</a:t>
            </a:r>
            <a:r>
              <a:rPr lang="en-GB" sz="1800" b="1" dirty="0" smtClean="0">
                <a:solidFill>
                  <a:srgbClr val="0F5494"/>
                </a:solidFill>
                <a:latin typeface="Arial"/>
                <a:ea typeface="+mn-ea"/>
              </a:rPr>
              <a:t> </a:t>
            </a:r>
            <a:r>
              <a:rPr lang="en-GB" sz="1800" b="1" dirty="0" err="1" smtClean="0">
                <a:solidFill>
                  <a:srgbClr val="0F5494"/>
                </a:solidFill>
                <a:latin typeface="Arial"/>
                <a:ea typeface="+mn-ea"/>
              </a:rPr>
              <a:t>ERC</a:t>
            </a:r>
            <a:endParaRPr lang="en-GB" sz="1800" b="1" dirty="0">
              <a:solidFill>
                <a:srgbClr val="0F5494"/>
              </a:solidFill>
              <a:latin typeface="Arial"/>
              <a:ea typeface="+mn-ea"/>
            </a:endParaRPr>
          </a:p>
          <a:p>
            <a:pPr marL="182563" indent="-182563" defTabSz="9144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B5105"/>
              </a:buClr>
              <a:buSzTx/>
              <a:buFontTx/>
              <a:buChar char="•"/>
            </a:pPr>
            <a:endParaRPr lang="en-GB" sz="1600" dirty="0">
              <a:solidFill>
                <a:srgbClr val="0F5494"/>
              </a:solidFill>
              <a:latin typeface="Arial"/>
              <a:ea typeface="+mn-ea"/>
            </a:endParaRPr>
          </a:p>
        </p:txBody>
      </p:sp>
      <p:pic>
        <p:nvPicPr>
          <p:cNvPr id="12" name="Picture 7" descr="Illustration of this ar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5013" y="1055347"/>
            <a:ext cx="1521917" cy="15219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3526" y="4642401"/>
            <a:ext cx="2448272" cy="1632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 cmpd="sng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9" descr="photo_ScC_riga2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4217" y="2747534"/>
            <a:ext cx="2456756" cy="1638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032658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5925" y="0"/>
            <a:ext cx="7458075" cy="904875"/>
          </a:xfrm>
        </p:spPr>
        <p:txBody>
          <a:bodyPr/>
          <a:lstStyle/>
          <a:p>
            <a:r>
              <a:rPr lang="pl-PL" sz="3200" dirty="0" smtClean="0">
                <a:solidFill>
                  <a:srgbClr val="C00000"/>
                </a:solidFill>
              </a:rPr>
              <a:t>S</a:t>
            </a:r>
            <a:r>
              <a:rPr lang="en-GB" sz="3200" dirty="0" err="1" smtClean="0">
                <a:solidFill>
                  <a:srgbClr val="C00000"/>
                </a:solidFill>
              </a:rPr>
              <a:t>tru</a:t>
            </a:r>
            <a:r>
              <a:rPr lang="pl-PL" sz="3200" dirty="0" smtClean="0">
                <a:solidFill>
                  <a:srgbClr val="C00000"/>
                </a:solidFill>
              </a:rPr>
              <a:t>k</a:t>
            </a:r>
            <a:r>
              <a:rPr lang="en-GB" sz="3200" dirty="0" err="1" smtClean="0">
                <a:solidFill>
                  <a:srgbClr val="C00000"/>
                </a:solidFill>
              </a:rPr>
              <a:t>tur</a:t>
            </a:r>
            <a:r>
              <a:rPr lang="pl-PL" sz="3200" dirty="0" smtClean="0">
                <a:solidFill>
                  <a:srgbClr val="C00000"/>
                </a:solidFill>
              </a:rPr>
              <a:t>a </a:t>
            </a:r>
            <a:r>
              <a:rPr lang="en-GB" sz="3200" dirty="0" err="1" smtClean="0">
                <a:solidFill>
                  <a:srgbClr val="C00000"/>
                </a:solidFill>
              </a:rPr>
              <a:t>ERC</a:t>
            </a:r>
            <a:endParaRPr lang="en-GB" sz="3200" b="0" dirty="0" smtClean="0">
              <a:solidFill>
                <a:srgbClr val="FD5C03"/>
              </a:solidFill>
              <a:cs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2688" y="1786583"/>
            <a:ext cx="8555552" cy="38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66788" indent="-509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+mn-lt"/>
              </a:defRPr>
            </a:lvl2pPr>
            <a:lvl3pPr marL="1309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3pPr>
            <a:lvl4pPr marL="171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12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+mn-lt"/>
              </a:defRPr>
            </a:lvl5pPr>
            <a:lvl6pPr marL="25828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6pPr>
            <a:lvl7pPr marL="30400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7pPr>
            <a:lvl8pPr marL="34972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8pPr>
            <a:lvl9pPr marL="39544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9pPr>
          </a:lstStyle>
          <a:p>
            <a:pPr lvl="0">
              <a:lnSpc>
                <a:spcPct val="80000"/>
              </a:lnSpc>
              <a:buNone/>
              <a:defRPr/>
            </a:pPr>
            <a:r>
              <a:rPr lang="pl-PL" b="1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en-GB" b="1" kern="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omis</a:t>
            </a:r>
            <a:r>
              <a:rPr lang="pl-PL" b="1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 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Europe</a:t>
            </a:r>
            <a:r>
              <a:rPr kumimoji="0" lang="pl-PL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jska</a:t>
            </a:r>
            <a:endParaRPr kumimoji="0" lang="pl-PL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80000"/>
              </a:lnSpc>
              <a:buClr>
                <a:srgbClr val="000066"/>
              </a:buClr>
              <a:buFont typeface="Wingdings" pitchFamily="2" charset="2"/>
              <a:buChar char="Ø"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Zapewnia</a:t>
            </a:r>
            <a:r>
              <a:rPr kumimoji="0" lang="en-GB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finan</a:t>
            </a: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sowanie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pl-PL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poprzez </a:t>
            </a:r>
            <a:r>
              <a:rPr kumimoji="0" lang="en-GB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  <a:r>
              <a:rPr kumimoji="0" lang="pl-PL" sz="180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ramowy </a:t>
            </a:r>
            <a:r>
              <a:rPr kumimoji="0" lang="pl-PL" sz="1800" i="0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UE</a:t>
            </a:r>
            <a:endParaRPr kumimoji="0" lang="en-GB" sz="180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kumimoji="0" lang="pl-PL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kumimoji="0" lang="en-GB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arant</a:t>
            </a:r>
            <a:r>
              <a:rPr kumimoji="0" lang="pl-PL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uje</a:t>
            </a:r>
            <a:r>
              <a:rPr kumimoji="0" lang="en-GB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autonom</a:t>
            </a: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ię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GB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ERC</a:t>
            </a:r>
            <a:endParaRPr kumimoji="0" lang="en-GB" sz="180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Zapewnia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przejrzystość </a:t>
            </a:r>
            <a:r>
              <a:rPr kumimoji="0" lang="pl-PL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finansową</a:t>
            </a:r>
            <a:r>
              <a:rPr kumimoji="0" lang="en-GB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ERC</a:t>
            </a:r>
          </a:p>
          <a:p>
            <a:pPr marL="182563" marR="0" lvl="0" indent="-182563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Zatwierdza roczne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programy pracy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pl-PL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przygotowane przez Radę Naukową</a:t>
            </a:r>
            <a:endParaRPr kumimoji="0" lang="en-GB" sz="180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7" descr="Illustration of this ar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2606" y="1238227"/>
            <a:ext cx="1521917" cy="15219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032658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5925" y="0"/>
            <a:ext cx="7458075" cy="904875"/>
          </a:xfrm>
        </p:spPr>
        <p:txBody>
          <a:bodyPr/>
          <a:lstStyle/>
          <a:p>
            <a:r>
              <a:rPr lang="pl-PL" sz="3200" dirty="0" smtClean="0">
                <a:solidFill>
                  <a:srgbClr val="C00000"/>
                </a:solidFill>
              </a:rPr>
              <a:t>S</a:t>
            </a:r>
            <a:r>
              <a:rPr lang="en-GB" sz="3200" dirty="0" err="1" smtClean="0">
                <a:solidFill>
                  <a:srgbClr val="C00000"/>
                </a:solidFill>
              </a:rPr>
              <a:t>tru</a:t>
            </a:r>
            <a:r>
              <a:rPr lang="pl-PL" sz="3200" dirty="0" smtClean="0">
                <a:solidFill>
                  <a:srgbClr val="C00000"/>
                </a:solidFill>
              </a:rPr>
              <a:t>k</a:t>
            </a:r>
            <a:r>
              <a:rPr lang="en-GB" sz="3200" dirty="0" err="1" smtClean="0">
                <a:solidFill>
                  <a:srgbClr val="C00000"/>
                </a:solidFill>
              </a:rPr>
              <a:t>tur</a:t>
            </a:r>
            <a:r>
              <a:rPr lang="pl-PL" sz="3200" dirty="0" smtClean="0">
                <a:solidFill>
                  <a:srgbClr val="C00000"/>
                </a:solidFill>
              </a:rPr>
              <a:t>a </a:t>
            </a:r>
            <a:r>
              <a:rPr lang="en-GB" sz="3200" dirty="0" err="1" smtClean="0">
                <a:solidFill>
                  <a:srgbClr val="C00000"/>
                </a:solidFill>
              </a:rPr>
              <a:t>ERC</a:t>
            </a:r>
            <a:endParaRPr lang="en-GB" sz="3200" b="0" dirty="0" smtClean="0">
              <a:solidFill>
                <a:srgbClr val="FD5C03"/>
              </a:solidFill>
              <a:cs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2690" y="1303817"/>
            <a:ext cx="8344534" cy="21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B5105"/>
              </a:buClr>
              <a:buSzTx/>
              <a:buFontTx/>
              <a:buNone/>
            </a:pPr>
            <a:r>
              <a:rPr lang="pl-PL" sz="2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Rada Naukowa</a:t>
            </a:r>
            <a:r>
              <a:rPr lang="en-GB" sz="2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ERC</a:t>
            </a:r>
            <a:endParaRPr lang="pl-PL" sz="28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defTabSz="914400" eaLnBrk="0" fontAlgn="auto" hangingPunct="0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Wingdings" pitchFamily="2" charset="2"/>
              <a:buChar char="Ø"/>
            </a:pPr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22</a:t>
            </a:r>
            <a:r>
              <a:rPr lang="pl-P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wybitnych naukowców 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wybranych przez</a:t>
            </a:r>
            <a:r>
              <a:rPr lang="en-GB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niezależny komitet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naukowy na </a:t>
            </a:r>
            <a:r>
              <a:rPr lang="en-GB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</a:t>
            </a:r>
            <a:r>
              <a:rPr lang="pl-PL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lata</a:t>
            </a:r>
            <a:r>
              <a:rPr lang="en-GB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pl-PL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 możliwością jednokrotnej reelekcji</a:t>
            </a:r>
            <a:endParaRPr lang="en-GB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defTabSz="914400" eaLnBrk="0" fontAlgn="auto" hangingPunct="0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Wingdings" pitchFamily="2" charset="2"/>
              <a:buChar char="Ø"/>
            </a:pP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RN opracowuje </a:t>
            </a:r>
            <a:r>
              <a:rPr lang="en-GB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strateg</a:t>
            </a:r>
            <a:r>
              <a:rPr lang="pl-PL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ię</a:t>
            </a:r>
            <a:r>
              <a:rPr lang="pl-P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naukową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r>
              <a:rPr lang="pl-PL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roczne </a:t>
            </a:r>
            <a:r>
              <a:rPr lang="en-GB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  <a:r>
              <a:rPr lang="pl-PL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 pracy, </a:t>
            </a:r>
            <a:r>
              <a:rPr lang="pl-P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kryteria i zasady oceny </a:t>
            </a:r>
            <a:r>
              <a:rPr lang="pl-PL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pl-PL" b="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peer</a:t>
            </a:r>
            <a:r>
              <a:rPr lang="pl-PL" b="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b="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review</a:t>
            </a:r>
            <a:r>
              <a:rPr lang="pl-PL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pl-PL" b="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pl-PL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dobiera</a:t>
            </a:r>
            <a:r>
              <a:rPr lang="en-GB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</a:t>
            </a:r>
            <a:r>
              <a:rPr lang="pl-PL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ks</a:t>
            </a:r>
            <a:r>
              <a:rPr lang="en-GB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pert</a:t>
            </a:r>
            <a:r>
              <a:rPr lang="pl-PL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ów</a:t>
            </a:r>
            <a:endParaRPr lang="en-GB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defTabSz="914400" eaLnBrk="0" fontAlgn="auto" hangingPunct="0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Wingdings" pitchFamily="2" charset="2"/>
              <a:buChar char="Ø"/>
            </a:pP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Sprawuje </a:t>
            </a:r>
            <a:r>
              <a:rPr lang="pl-P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kontrolę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nad całością Programu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defTabSz="914400" eaLnBrk="0" fontAlgn="auto" hangingPunct="0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Wingdings" pitchFamily="2" charset="2"/>
              <a:buChar char="Ø"/>
            </a:pP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Zapewnia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kontakt z środowiskiem naukowym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9" descr="photo_ScC_riga2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115" y="4182439"/>
            <a:ext cx="3019463" cy="20135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032658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5925" y="0"/>
            <a:ext cx="7458075" cy="904875"/>
          </a:xfrm>
        </p:spPr>
        <p:txBody>
          <a:bodyPr/>
          <a:lstStyle/>
          <a:p>
            <a:r>
              <a:rPr lang="pl-PL" sz="3200" dirty="0" smtClean="0">
                <a:solidFill>
                  <a:srgbClr val="C00000"/>
                </a:solidFill>
              </a:rPr>
              <a:t>S</a:t>
            </a:r>
            <a:r>
              <a:rPr lang="en-GB" sz="3200" dirty="0" err="1" smtClean="0">
                <a:solidFill>
                  <a:srgbClr val="C00000"/>
                </a:solidFill>
              </a:rPr>
              <a:t>tru</a:t>
            </a:r>
            <a:r>
              <a:rPr lang="pl-PL" sz="3200" dirty="0" smtClean="0">
                <a:solidFill>
                  <a:srgbClr val="C00000"/>
                </a:solidFill>
              </a:rPr>
              <a:t>k</a:t>
            </a:r>
            <a:r>
              <a:rPr lang="en-GB" sz="3200" dirty="0" err="1" smtClean="0">
                <a:solidFill>
                  <a:srgbClr val="C00000"/>
                </a:solidFill>
              </a:rPr>
              <a:t>tur</a:t>
            </a:r>
            <a:r>
              <a:rPr lang="pl-PL" sz="3200" dirty="0" smtClean="0">
                <a:solidFill>
                  <a:srgbClr val="C00000"/>
                </a:solidFill>
              </a:rPr>
              <a:t>a </a:t>
            </a:r>
            <a:r>
              <a:rPr lang="en-GB" sz="3200" dirty="0" err="1" smtClean="0">
                <a:solidFill>
                  <a:srgbClr val="C00000"/>
                </a:solidFill>
              </a:rPr>
              <a:t>ERC</a:t>
            </a:r>
            <a:endParaRPr lang="en-GB" sz="3200" b="0" dirty="0" smtClean="0">
              <a:solidFill>
                <a:srgbClr val="FD5C03"/>
              </a:solidFill>
              <a:cs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13532" y="2792837"/>
            <a:ext cx="7112000" cy="307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B5105"/>
              </a:buClr>
              <a:buSzTx/>
              <a:buFontTx/>
              <a:buNone/>
            </a:pPr>
            <a:r>
              <a:rPr lang="en-GB" sz="28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Agenc</a:t>
            </a:r>
            <a:r>
              <a:rPr lang="pl-PL" sz="2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 Wykonawcza</a:t>
            </a:r>
            <a:r>
              <a:rPr lang="en-GB" sz="2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ERC</a:t>
            </a:r>
            <a:endParaRPr lang="en-GB" sz="28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defTabSz="9144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Wingdings" pitchFamily="2" charset="2"/>
              <a:buChar char="Ø"/>
            </a:pP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Realizuje roczne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program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 pracy</a:t>
            </a:r>
            <a:endParaRPr lang="en-GB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defTabSz="9144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Wingdings" pitchFamily="2" charset="2"/>
              <a:buChar char="Ø"/>
            </a:pPr>
            <a:r>
              <a:rPr lang="pl-P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Organizuje konkursy 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granty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udziela konsultacji wnioskodawcom</a:t>
            </a:r>
            <a:endParaRPr lang="en-GB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defTabSz="9144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Wingdings" pitchFamily="2" charset="2"/>
              <a:buChar char="Ø"/>
            </a:pPr>
            <a:r>
              <a:rPr lang="en-GB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Organi</a:t>
            </a:r>
            <a:r>
              <a:rPr lang="pl-PL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zuje</a:t>
            </a:r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ocenę wniosków 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przez ekspertów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defTabSz="9144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Wingdings" pitchFamily="2" charset="2"/>
              <a:buChar char="Ø"/>
            </a:pPr>
            <a:r>
              <a:rPr lang="pl-P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Zarządza umowami </a:t>
            </a: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granty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defTabSz="9144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Wingdings" pitchFamily="2" charset="2"/>
              <a:buChar char="Ø"/>
            </a:pP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Prowadzi działalność informacyjną i promocyjną</a:t>
            </a:r>
            <a:endParaRPr lang="en-GB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894" y="1055140"/>
            <a:ext cx="2448272" cy="1632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 cmpd="sng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32658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3200" dirty="0" smtClean="0">
                <a:solidFill>
                  <a:srgbClr val="C00000"/>
                </a:solidFill>
              </a:rPr>
              <a:t>Budżet </a:t>
            </a:r>
            <a:r>
              <a:rPr lang="pl-PL" sz="3200" dirty="0" err="1" smtClean="0">
                <a:solidFill>
                  <a:srgbClr val="C00000"/>
                </a:solidFill>
              </a:rPr>
              <a:t>ERC</a:t>
            </a:r>
            <a:endParaRPr lang="pl-PL" sz="32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48641" y="1049601"/>
          <a:ext cx="7718476" cy="4802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2020-Wzorzec_Prezentacji_KPK_PL-2010(C)">
  <a:themeElements>
    <a:clrScheme name="KPK_Prezentacja_p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PK_Prezentacja_p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KPK_Prezentacja_p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H2020-Wzorzec_Prezentacji_KPK_PL-2010(C)</Template>
  <TotalTime>2133</TotalTime>
  <Words>990</Words>
  <Application>Microsoft Office PowerPoint</Application>
  <PresentationFormat>Pokaz na ekranie (4:3)</PresentationFormat>
  <Paragraphs>265</Paragraphs>
  <Slides>21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23" baseType="lpstr">
      <vt:lpstr>H2020-Wzorzec_Prezentacji_KPK_PL-2010(C)</vt:lpstr>
      <vt:lpstr>Projekt niestandardowy</vt:lpstr>
      <vt:lpstr>Slajd 1</vt:lpstr>
      <vt:lpstr>Slajd 2</vt:lpstr>
      <vt:lpstr>Priority 1.  Excellent science</vt:lpstr>
      <vt:lpstr>Budżet(w mld €, 2014-2020)</vt:lpstr>
      <vt:lpstr>Struktura ERC</vt:lpstr>
      <vt:lpstr>Struktura ERC</vt:lpstr>
      <vt:lpstr>Struktura ERC</vt:lpstr>
      <vt:lpstr>Struktura ERC</vt:lpstr>
      <vt:lpstr>Budżet ERC</vt:lpstr>
      <vt:lpstr>ERC – czy może być lepszy grant?</vt:lpstr>
      <vt:lpstr>Granty ERC</vt:lpstr>
      <vt:lpstr>Starting Grants -StG</vt:lpstr>
      <vt:lpstr>Consolidator Grants - CoG</vt:lpstr>
      <vt:lpstr>Advanced Grants - AdG</vt:lpstr>
      <vt:lpstr>http://ec.europa.eu/research/participants/portal</vt:lpstr>
      <vt:lpstr>1 kryterium oceny – EXCELLENCE  (1)</vt:lpstr>
      <vt:lpstr>1 kryterium oceny – EXCELLENCE (2)</vt:lpstr>
      <vt:lpstr>Granty ERC w Polsce</vt:lpstr>
      <vt:lpstr>Granty ERC w polskich instytucjach</vt:lpstr>
      <vt:lpstr>Granty ERC w Polsce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WStudencki</dc:creator>
  <cp:lastModifiedBy>BHryniszyn</cp:lastModifiedBy>
  <cp:revision>184</cp:revision>
  <dcterms:created xsi:type="dcterms:W3CDTF">2013-10-01T10:12:56Z</dcterms:created>
  <dcterms:modified xsi:type="dcterms:W3CDTF">2014-01-30T10:50:32Z</dcterms:modified>
</cp:coreProperties>
</file>