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</p:sldMasterIdLst>
  <p:notesMasterIdLst>
    <p:notesMasterId r:id="rId26"/>
  </p:notesMasterIdLst>
  <p:handoutMasterIdLst>
    <p:handoutMasterId r:id="rId27"/>
  </p:handoutMasterIdLst>
  <p:sldIdLst>
    <p:sldId id="256" r:id="rId2"/>
    <p:sldId id="376" r:id="rId3"/>
    <p:sldId id="334" r:id="rId4"/>
    <p:sldId id="337" r:id="rId5"/>
    <p:sldId id="364" r:id="rId6"/>
    <p:sldId id="350" r:id="rId7"/>
    <p:sldId id="341" r:id="rId8"/>
    <p:sldId id="338" r:id="rId9"/>
    <p:sldId id="339" r:id="rId10"/>
    <p:sldId id="377" r:id="rId11"/>
    <p:sldId id="382" r:id="rId12"/>
    <p:sldId id="378" r:id="rId13"/>
    <p:sldId id="343" r:id="rId14"/>
    <p:sldId id="380" r:id="rId15"/>
    <p:sldId id="371" r:id="rId16"/>
    <p:sldId id="344" r:id="rId17"/>
    <p:sldId id="381" r:id="rId18"/>
    <p:sldId id="359" r:id="rId19"/>
    <p:sldId id="345" r:id="rId20"/>
    <p:sldId id="360" r:id="rId21"/>
    <p:sldId id="346" r:id="rId22"/>
    <p:sldId id="362" r:id="rId23"/>
    <p:sldId id="361" r:id="rId24"/>
    <p:sldId id="329" r:id="rId25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DB7"/>
    <a:srgbClr val="759CCB"/>
    <a:srgbClr val="45A988"/>
    <a:srgbClr val="000099"/>
    <a:srgbClr val="FF6699"/>
    <a:srgbClr val="0066FF"/>
    <a:srgbClr val="EF410B"/>
    <a:srgbClr val="2D2D8A"/>
    <a:srgbClr val="B9C7D5"/>
    <a:srgbClr val="9ECF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339" autoAdjust="0"/>
    <p:restoredTop sz="94640" autoAdjust="0"/>
  </p:normalViewPr>
  <p:slideViewPr>
    <p:cSldViewPr snapToGrid="0">
      <p:cViewPr varScale="1">
        <p:scale>
          <a:sx n="69" d="100"/>
          <a:sy n="69" d="100"/>
        </p:scale>
        <p:origin x="-1098" y="-108"/>
      </p:cViewPr>
      <p:guideLst>
        <p:guide orient="horz" pos="263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70" d="100"/>
          <a:sy n="70" d="100"/>
        </p:scale>
        <p:origin x="-2508" y="70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wisn\AppData\Local\Microsoft\Windows\Temporary%20Internet%20Files\Content.Outlook\KHWK2N8B\20131002_OverviewCallsBudgets20142015_J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pieChart>
        <c:varyColors val="1"/>
        <c:ser>
          <c:idx val="0"/>
          <c:order val="0"/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spPr>
              <a:solidFill>
                <a:srgbClr val="45A988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spPr>
              <a:solidFill>
                <a:srgbClr val="F8FDB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cat>
            <c:strRef>
              <c:f>'Budget 2014'!$A$1:$A$6</c:f>
              <c:strCache>
                <c:ptCount val="6"/>
                <c:pt idx="0">
                  <c:v>ITN</c:v>
                </c:pt>
                <c:pt idx="1">
                  <c:v>IF</c:v>
                </c:pt>
                <c:pt idx="2">
                  <c:v>RISE</c:v>
                </c:pt>
                <c:pt idx="3">
                  <c:v>COFUND</c:v>
                </c:pt>
                <c:pt idx="4">
                  <c:v>NIGHT</c:v>
                </c:pt>
                <c:pt idx="5">
                  <c:v>NCP</c:v>
                </c:pt>
              </c:strCache>
            </c:strRef>
          </c:cat>
          <c:val>
            <c:numRef>
              <c:f>'Budget 2014'!$B$1:$B$6</c:f>
              <c:numCache>
                <c:formatCode>General</c:formatCode>
                <c:ptCount val="6"/>
                <c:pt idx="0">
                  <c:v>405.18</c:v>
                </c:pt>
                <c:pt idx="1">
                  <c:v>240.5</c:v>
                </c:pt>
                <c:pt idx="2">
                  <c:v>70</c:v>
                </c:pt>
                <c:pt idx="3">
                  <c:v>80</c:v>
                </c:pt>
                <c:pt idx="4">
                  <c:v>8</c:v>
                </c:pt>
                <c:pt idx="5">
                  <c:v>1.5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lang="de-CH" sz="1800" b="1"/>
          </a:pPr>
          <a:endParaRPr lang="pl-PL"/>
        </a:p>
      </c:txPr>
    </c:legend>
    <c:plotVisOnly val="1"/>
    <c:dispBlanksAs val="zero"/>
  </c:chart>
  <c:spPr>
    <a:noFill/>
    <a:ln>
      <a:noFill/>
    </a:ln>
  </c:spPr>
  <c:externalData r:id="rId1"/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94EE5-60F7-49C9-8B3E-D778BB594BC1}" type="doc">
      <dgm:prSet loTypeId="urn:microsoft.com/office/officeart/2005/8/layout/venn1" loCatId="relationship" qsTypeId="urn:microsoft.com/office/officeart/2005/8/quickstyle/3d2" qsCatId="3D" csTypeId="urn:microsoft.com/office/officeart/2005/8/colors/accent2_2" csCatId="accent2" phldr="1"/>
      <dgm:spPr/>
    </dgm:pt>
    <dgm:pt modelId="{01349A9C-1714-4206-8582-C8D68D7DE5A8}">
      <dgm:prSet phldrT="[Tekst]"/>
      <dgm:spPr>
        <a:solidFill>
          <a:srgbClr val="0066CC"/>
        </a:solidFill>
      </dgm:spPr>
      <dgm:t>
        <a:bodyPr/>
        <a:lstStyle/>
        <a:p>
          <a:r>
            <a:rPr lang="pl-PL" b="1" dirty="0" err="1" smtClean="0">
              <a:solidFill>
                <a:schemeClr val="bg1"/>
              </a:solidFill>
            </a:rPr>
            <a:t>Excellent</a:t>
          </a:r>
          <a:r>
            <a:rPr lang="pl-PL" b="1" dirty="0" smtClean="0">
              <a:solidFill>
                <a:schemeClr val="bg1"/>
              </a:solidFill>
            </a:rPr>
            <a:t> Science</a:t>
          </a:r>
          <a:endParaRPr lang="pl-PL" b="1" dirty="0">
            <a:solidFill>
              <a:schemeClr val="bg1"/>
            </a:solidFill>
          </a:endParaRPr>
        </a:p>
      </dgm:t>
    </dgm:pt>
    <dgm:pt modelId="{35A9325B-0DF2-496B-BA30-B6436834A8B5}" type="parTrans" cxnId="{C61D5BD3-9AB8-4E31-8653-CAC3D8E766B7}">
      <dgm:prSet/>
      <dgm:spPr/>
      <dgm:t>
        <a:bodyPr/>
        <a:lstStyle/>
        <a:p>
          <a:endParaRPr lang="pl-PL"/>
        </a:p>
      </dgm:t>
    </dgm:pt>
    <dgm:pt modelId="{126C36AD-9F31-4E88-9A4B-0421D2529159}" type="sibTrans" cxnId="{C61D5BD3-9AB8-4E31-8653-CAC3D8E766B7}">
      <dgm:prSet/>
      <dgm:spPr/>
      <dgm:t>
        <a:bodyPr/>
        <a:lstStyle/>
        <a:p>
          <a:endParaRPr lang="pl-PL"/>
        </a:p>
      </dgm:t>
    </dgm:pt>
    <dgm:pt modelId="{7E79FCAC-EE02-461D-B0DE-C9ACEBE15D34}">
      <dgm:prSet phldrT="[Tekst]"/>
      <dgm:spPr>
        <a:solidFill>
          <a:srgbClr val="0066CC"/>
        </a:solidFill>
      </dgm:spPr>
      <dgm:t>
        <a:bodyPr/>
        <a:lstStyle/>
        <a:p>
          <a:r>
            <a:rPr lang="pl-PL" b="1" dirty="0" err="1" smtClean="0">
              <a:solidFill>
                <a:schemeClr val="bg1"/>
              </a:solidFill>
            </a:rPr>
            <a:t>Societal</a:t>
          </a:r>
          <a:r>
            <a:rPr lang="pl-PL" b="1" dirty="0" smtClean="0">
              <a:solidFill>
                <a:schemeClr val="bg1"/>
              </a:solidFill>
            </a:rPr>
            <a:t> </a:t>
          </a:r>
          <a:r>
            <a:rPr lang="pl-PL" b="1" dirty="0" err="1" smtClean="0">
              <a:solidFill>
                <a:schemeClr val="bg1"/>
              </a:solidFill>
            </a:rPr>
            <a:t>challenges</a:t>
          </a:r>
          <a:endParaRPr lang="pl-PL" b="1" dirty="0">
            <a:solidFill>
              <a:schemeClr val="bg1"/>
            </a:solidFill>
          </a:endParaRPr>
        </a:p>
      </dgm:t>
    </dgm:pt>
    <dgm:pt modelId="{CCAE86DB-FC01-4695-A8FA-FCDB8D41784B}" type="parTrans" cxnId="{21755F7D-01CD-4731-9A31-DEBF4BEB6B53}">
      <dgm:prSet/>
      <dgm:spPr/>
      <dgm:t>
        <a:bodyPr/>
        <a:lstStyle/>
        <a:p>
          <a:endParaRPr lang="pl-PL"/>
        </a:p>
      </dgm:t>
    </dgm:pt>
    <dgm:pt modelId="{43332DE6-17EB-4492-B535-1D3FC6A94B88}" type="sibTrans" cxnId="{21755F7D-01CD-4731-9A31-DEBF4BEB6B53}">
      <dgm:prSet/>
      <dgm:spPr/>
      <dgm:t>
        <a:bodyPr/>
        <a:lstStyle/>
        <a:p>
          <a:endParaRPr lang="pl-PL"/>
        </a:p>
      </dgm:t>
    </dgm:pt>
    <dgm:pt modelId="{B19CFB62-30BB-4A3A-87CA-D5FDA7B45D0A}">
      <dgm:prSet phldrT="[Tekst]"/>
      <dgm:spPr>
        <a:solidFill>
          <a:srgbClr val="0066CC"/>
        </a:solidFill>
      </dgm:spPr>
      <dgm:t>
        <a:bodyPr/>
        <a:lstStyle/>
        <a:p>
          <a:r>
            <a:rPr lang="pl-PL" b="1" dirty="0" smtClean="0">
              <a:solidFill>
                <a:schemeClr val="bg1"/>
              </a:solidFill>
            </a:rPr>
            <a:t>Industrial </a:t>
          </a:r>
          <a:r>
            <a:rPr lang="pl-PL" b="1" dirty="0" err="1" smtClean="0">
              <a:solidFill>
                <a:schemeClr val="bg1"/>
              </a:solidFill>
            </a:rPr>
            <a:t>leadership</a:t>
          </a:r>
          <a:endParaRPr lang="pl-PL" b="1" dirty="0">
            <a:solidFill>
              <a:schemeClr val="bg1"/>
            </a:solidFill>
          </a:endParaRPr>
        </a:p>
      </dgm:t>
    </dgm:pt>
    <dgm:pt modelId="{051FFC79-1220-4E58-B30C-C05D03EF38F8}" type="parTrans" cxnId="{1AE4319B-E950-41D5-9274-296C427FA71F}">
      <dgm:prSet/>
      <dgm:spPr/>
      <dgm:t>
        <a:bodyPr/>
        <a:lstStyle/>
        <a:p>
          <a:endParaRPr lang="pl-PL"/>
        </a:p>
      </dgm:t>
    </dgm:pt>
    <dgm:pt modelId="{FB3845EA-A101-43A9-89D1-9AE84F012CD3}" type="sibTrans" cxnId="{1AE4319B-E950-41D5-9274-296C427FA71F}">
      <dgm:prSet/>
      <dgm:spPr/>
      <dgm:t>
        <a:bodyPr/>
        <a:lstStyle/>
        <a:p>
          <a:endParaRPr lang="pl-PL"/>
        </a:p>
      </dgm:t>
    </dgm:pt>
    <dgm:pt modelId="{48556AE5-0615-4345-9423-EFC1A9A27420}" type="pres">
      <dgm:prSet presAssocID="{77A94EE5-60F7-49C9-8B3E-D778BB594BC1}" presName="compositeShape" presStyleCnt="0">
        <dgm:presLayoutVars>
          <dgm:chMax val="7"/>
          <dgm:dir/>
          <dgm:resizeHandles val="exact"/>
        </dgm:presLayoutVars>
      </dgm:prSet>
      <dgm:spPr/>
    </dgm:pt>
    <dgm:pt modelId="{908EA45E-F012-468A-BD40-2DF4D2725290}" type="pres">
      <dgm:prSet presAssocID="{01349A9C-1714-4206-8582-C8D68D7DE5A8}" presName="circ1" presStyleLbl="vennNode1" presStyleIdx="0" presStyleCnt="3"/>
      <dgm:spPr/>
      <dgm:t>
        <a:bodyPr/>
        <a:lstStyle/>
        <a:p>
          <a:endParaRPr lang="pl-PL"/>
        </a:p>
      </dgm:t>
    </dgm:pt>
    <dgm:pt modelId="{5B8529AD-91D7-4EAF-B472-638DB078FACA}" type="pres">
      <dgm:prSet presAssocID="{01349A9C-1714-4206-8582-C8D68D7DE5A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5A5931-7483-459D-8FB0-D547D7449770}" type="pres">
      <dgm:prSet presAssocID="{7E79FCAC-EE02-461D-B0DE-C9ACEBE15D34}" presName="circ2" presStyleLbl="vennNode1" presStyleIdx="1" presStyleCnt="3"/>
      <dgm:spPr/>
      <dgm:t>
        <a:bodyPr/>
        <a:lstStyle/>
        <a:p>
          <a:endParaRPr lang="pl-PL"/>
        </a:p>
      </dgm:t>
    </dgm:pt>
    <dgm:pt modelId="{81107D9D-9814-4FF5-82AE-D4A1E2EBF761}" type="pres">
      <dgm:prSet presAssocID="{7E79FCAC-EE02-461D-B0DE-C9ACEBE15D3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7FE16D-8C11-499A-A71B-DBDE3B0B3CAC}" type="pres">
      <dgm:prSet presAssocID="{B19CFB62-30BB-4A3A-87CA-D5FDA7B45D0A}" presName="circ3" presStyleLbl="vennNode1" presStyleIdx="2" presStyleCnt="3"/>
      <dgm:spPr/>
      <dgm:t>
        <a:bodyPr/>
        <a:lstStyle/>
        <a:p>
          <a:endParaRPr lang="pl-PL"/>
        </a:p>
      </dgm:t>
    </dgm:pt>
    <dgm:pt modelId="{63BCE78C-AA99-4BEB-BB1E-BDBBD506412F}" type="pres">
      <dgm:prSet presAssocID="{B19CFB62-30BB-4A3A-87CA-D5FDA7B45D0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324331B-DA8B-4F53-8578-B8507AC05149}" type="presOf" srcId="{01349A9C-1714-4206-8582-C8D68D7DE5A8}" destId="{5B8529AD-91D7-4EAF-B472-638DB078FACA}" srcOrd="1" destOrd="0" presId="urn:microsoft.com/office/officeart/2005/8/layout/venn1"/>
    <dgm:cxn modelId="{C961CF1D-C0C5-4F42-9CDE-695F2B57958B}" type="presOf" srcId="{B19CFB62-30BB-4A3A-87CA-D5FDA7B45D0A}" destId="{63BCE78C-AA99-4BEB-BB1E-BDBBD506412F}" srcOrd="1" destOrd="0" presId="urn:microsoft.com/office/officeart/2005/8/layout/venn1"/>
    <dgm:cxn modelId="{3D9DC8A4-25E5-4016-B216-32F908043952}" type="presOf" srcId="{7E79FCAC-EE02-461D-B0DE-C9ACEBE15D34}" destId="{665A5931-7483-459D-8FB0-D547D7449770}" srcOrd="0" destOrd="0" presId="urn:microsoft.com/office/officeart/2005/8/layout/venn1"/>
    <dgm:cxn modelId="{21755F7D-01CD-4731-9A31-DEBF4BEB6B53}" srcId="{77A94EE5-60F7-49C9-8B3E-D778BB594BC1}" destId="{7E79FCAC-EE02-461D-B0DE-C9ACEBE15D34}" srcOrd="1" destOrd="0" parTransId="{CCAE86DB-FC01-4695-A8FA-FCDB8D41784B}" sibTransId="{43332DE6-17EB-4492-B535-1D3FC6A94B88}"/>
    <dgm:cxn modelId="{15616024-51E6-413B-9F78-7EA9D573CC30}" type="presOf" srcId="{01349A9C-1714-4206-8582-C8D68D7DE5A8}" destId="{908EA45E-F012-468A-BD40-2DF4D2725290}" srcOrd="0" destOrd="0" presId="urn:microsoft.com/office/officeart/2005/8/layout/venn1"/>
    <dgm:cxn modelId="{C61D5BD3-9AB8-4E31-8653-CAC3D8E766B7}" srcId="{77A94EE5-60F7-49C9-8B3E-D778BB594BC1}" destId="{01349A9C-1714-4206-8582-C8D68D7DE5A8}" srcOrd="0" destOrd="0" parTransId="{35A9325B-0DF2-496B-BA30-B6436834A8B5}" sibTransId="{126C36AD-9F31-4E88-9A4B-0421D2529159}"/>
    <dgm:cxn modelId="{1AE4319B-E950-41D5-9274-296C427FA71F}" srcId="{77A94EE5-60F7-49C9-8B3E-D778BB594BC1}" destId="{B19CFB62-30BB-4A3A-87CA-D5FDA7B45D0A}" srcOrd="2" destOrd="0" parTransId="{051FFC79-1220-4E58-B30C-C05D03EF38F8}" sibTransId="{FB3845EA-A101-43A9-89D1-9AE84F012CD3}"/>
    <dgm:cxn modelId="{B9A4906D-7530-446D-911F-D55B5E4CAC86}" type="presOf" srcId="{B19CFB62-30BB-4A3A-87CA-D5FDA7B45D0A}" destId="{E37FE16D-8C11-499A-A71B-DBDE3B0B3CAC}" srcOrd="0" destOrd="0" presId="urn:microsoft.com/office/officeart/2005/8/layout/venn1"/>
    <dgm:cxn modelId="{74230889-5DBA-4CDA-A9D3-4D499C8B2362}" type="presOf" srcId="{7E79FCAC-EE02-461D-B0DE-C9ACEBE15D34}" destId="{81107D9D-9814-4FF5-82AE-D4A1E2EBF761}" srcOrd="1" destOrd="0" presId="urn:microsoft.com/office/officeart/2005/8/layout/venn1"/>
    <dgm:cxn modelId="{0F71A56A-5F60-4F1B-8F65-D91E057803E9}" type="presOf" srcId="{77A94EE5-60F7-49C9-8B3E-D778BB594BC1}" destId="{48556AE5-0615-4345-9423-EFC1A9A27420}" srcOrd="0" destOrd="0" presId="urn:microsoft.com/office/officeart/2005/8/layout/venn1"/>
    <dgm:cxn modelId="{F437177A-72D7-4692-89BF-FD7D48211D53}" type="presParOf" srcId="{48556AE5-0615-4345-9423-EFC1A9A27420}" destId="{908EA45E-F012-468A-BD40-2DF4D2725290}" srcOrd="0" destOrd="0" presId="urn:microsoft.com/office/officeart/2005/8/layout/venn1"/>
    <dgm:cxn modelId="{B4509176-30AE-4A01-B138-7AD9CD1F9130}" type="presParOf" srcId="{48556AE5-0615-4345-9423-EFC1A9A27420}" destId="{5B8529AD-91D7-4EAF-B472-638DB078FACA}" srcOrd="1" destOrd="0" presId="urn:microsoft.com/office/officeart/2005/8/layout/venn1"/>
    <dgm:cxn modelId="{A249DD62-D0B5-4036-8461-7319F0629898}" type="presParOf" srcId="{48556AE5-0615-4345-9423-EFC1A9A27420}" destId="{665A5931-7483-459D-8FB0-D547D7449770}" srcOrd="2" destOrd="0" presId="urn:microsoft.com/office/officeart/2005/8/layout/venn1"/>
    <dgm:cxn modelId="{6E8F992F-CE65-4724-A844-13E861C1BE42}" type="presParOf" srcId="{48556AE5-0615-4345-9423-EFC1A9A27420}" destId="{81107D9D-9814-4FF5-82AE-D4A1E2EBF761}" srcOrd="3" destOrd="0" presId="urn:microsoft.com/office/officeart/2005/8/layout/venn1"/>
    <dgm:cxn modelId="{6D4C7862-AA66-42EF-8E7A-361052F3E67E}" type="presParOf" srcId="{48556AE5-0615-4345-9423-EFC1A9A27420}" destId="{E37FE16D-8C11-499A-A71B-DBDE3B0B3CAC}" srcOrd="4" destOrd="0" presId="urn:microsoft.com/office/officeart/2005/8/layout/venn1"/>
    <dgm:cxn modelId="{C081B6A3-9888-45E6-982D-41C6A19803F9}" type="presParOf" srcId="{48556AE5-0615-4345-9423-EFC1A9A27420}" destId="{63BCE78C-AA99-4BEB-BB1E-BDBBD506412F}" srcOrd="5" destOrd="0" presId="urn:microsoft.com/office/officeart/2005/8/layout/venn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C6F0157-2788-4E1D-840D-676C36DFABE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1EE2258-60DE-4EDE-88F8-236E9CC8F14B}">
      <dgm:prSet phldrT="[Tekst]" custT="1"/>
      <dgm:spPr>
        <a:solidFill>
          <a:srgbClr val="0070C0"/>
        </a:solidFill>
      </dgm:spPr>
      <dgm:t>
        <a:bodyPr/>
        <a:lstStyle/>
        <a:p>
          <a:r>
            <a:rPr lang="pl-PL" sz="1800" b="1" dirty="0" err="1" smtClean="0">
              <a:latin typeface="Arial" pitchFamily="34" charset="0"/>
              <a:cs typeface="Arial" pitchFamily="34" charset="0"/>
            </a:rPr>
            <a:t>Anna.Wisniewska@kpk.gov.pl</a:t>
          </a:r>
          <a:endParaRPr lang="pl-PL" sz="1800" b="1" dirty="0">
            <a:latin typeface="Arial" pitchFamily="34" charset="0"/>
            <a:cs typeface="Arial" pitchFamily="34" charset="0"/>
          </a:endParaRPr>
        </a:p>
      </dgm:t>
    </dgm:pt>
    <dgm:pt modelId="{D9F554C4-7BF1-46BD-9F75-AAF657B3E6E8}" type="parTrans" cxnId="{93C7957D-A754-4B7D-80A8-AEB629FC1CAE}">
      <dgm:prSet/>
      <dgm:spPr/>
      <dgm:t>
        <a:bodyPr/>
        <a:lstStyle/>
        <a:p>
          <a:endParaRPr lang="pl-PL"/>
        </a:p>
      </dgm:t>
    </dgm:pt>
    <dgm:pt modelId="{F17A3C5F-6DB4-4CD5-9E07-B0142BA4A394}" type="sibTrans" cxnId="{93C7957D-A754-4B7D-80A8-AEB629FC1CAE}">
      <dgm:prSet/>
      <dgm:spPr/>
      <dgm:t>
        <a:bodyPr/>
        <a:lstStyle/>
        <a:p>
          <a:endParaRPr lang="pl-PL"/>
        </a:p>
      </dgm:t>
    </dgm:pt>
    <dgm:pt modelId="{3FB82B6C-0E2D-4FFB-A60D-B3B7D77A05D7}">
      <dgm:prSet phldrT="[Tekst]" custT="1"/>
      <dgm:spPr>
        <a:solidFill>
          <a:srgbClr val="0070C0"/>
        </a:solidFill>
      </dgm:spPr>
      <dgm:t>
        <a:bodyPr/>
        <a:lstStyle/>
        <a:p>
          <a:r>
            <a:rPr lang="pl-PL" sz="1800" b="1" dirty="0" err="1" smtClean="0">
              <a:latin typeface="Arial" pitchFamily="34" charset="0"/>
              <a:cs typeface="Arial" pitchFamily="34" charset="0"/>
            </a:rPr>
            <a:t>Bogna.Hryniszyn@kpk.gov.pl</a:t>
          </a:r>
          <a:endParaRPr lang="pl-PL" sz="1800" b="1" dirty="0">
            <a:latin typeface="Arial" pitchFamily="34" charset="0"/>
            <a:cs typeface="Arial" pitchFamily="34" charset="0"/>
          </a:endParaRPr>
        </a:p>
      </dgm:t>
    </dgm:pt>
    <dgm:pt modelId="{5AEBDE66-9269-4F04-97C5-1A56250B1040}" type="parTrans" cxnId="{06284695-3917-49E6-B3F5-2A17E7FB0E1A}">
      <dgm:prSet/>
      <dgm:spPr/>
      <dgm:t>
        <a:bodyPr/>
        <a:lstStyle/>
        <a:p>
          <a:endParaRPr lang="pl-PL"/>
        </a:p>
      </dgm:t>
    </dgm:pt>
    <dgm:pt modelId="{CA8E7EA1-4953-4870-A71D-0169D962A86F}" type="sibTrans" cxnId="{06284695-3917-49E6-B3F5-2A17E7FB0E1A}">
      <dgm:prSet/>
      <dgm:spPr/>
      <dgm:t>
        <a:bodyPr/>
        <a:lstStyle/>
        <a:p>
          <a:endParaRPr lang="pl-PL"/>
        </a:p>
      </dgm:t>
    </dgm:pt>
    <dgm:pt modelId="{FE87A337-6539-4CFD-B6DF-C387397FCDE5}">
      <dgm:prSet phldrT="[Tekst]" custT="1"/>
      <dgm:spPr>
        <a:solidFill>
          <a:srgbClr val="0070C0"/>
        </a:solidFill>
      </dgm:spPr>
      <dgm:t>
        <a:bodyPr/>
        <a:lstStyle/>
        <a:p>
          <a:r>
            <a:rPr lang="pl-PL" sz="1800" b="1" dirty="0" err="1" smtClean="0">
              <a:latin typeface="Arial" pitchFamily="34" charset="0"/>
              <a:cs typeface="Arial" pitchFamily="34" charset="0"/>
            </a:rPr>
            <a:t>Adam.Gluszuk@kpk.gov.pl</a:t>
          </a:r>
          <a:endParaRPr lang="pl-PL" sz="1800" b="1" dirty="0">
            <a:latin typeface="Arial" pitchFamily="34" charset="0"/>
            <a:cs typeface="Arial" pitchFamily="34" charset="0"/>
          </a:endParaRPr>
        </a:p>
      </dgm:t>
    </dgm:pt>
    <dgm:pt modelId="{9A900B72-7CDC-4873-B391-D1925DBDF9D5}" type="parTrans" cxnId="{3E2E2C3F-5FC1-4B6B-AA71-A5AFBF092FE5}">
      <dgm:prSet/>
      <dgm:spPr/>
      <dgm:t>
        <a:bodyPr/>
        <a:lstStyle/>
        <a:p>
          <a:endParaRPr lang="pl-PL"/>
        </a:p>
      </dgm:t>
    </dgm:pt>
    <dgm:pt modelId="{6CC88075-3B3B-4581-A824-B1090A7A3E42}" type="sibTrans" cxnId="{3E2E2C3F-5FC1-4B6B-AA71-A5AFBF092FE5}">
      <dgm:prSet/>
      <dgm:spPr/>
      <dgm:t>
        <a:bodyPr/>
        <a:lstStyle/>
        <a:p>
          <a:endParaRPr lang="pl-PL"/>
        </a:p>
      </dgm:t>
    </dgm:pt>
    <dgm:pt modelId="{48C0C7C5-E2C1-4788-A119-C97EA094EDF6}" type="pres">
      <dgm:prSet presAssocID="{6C6F0157-2788-4E1D-840D-676C36DFABE7}" presName="linearFlow" presStyleCnt="0">
        <dgm:presLayoutVars>
          <dgm:dir/>
          <dgm:resizeHandles val="exact"/>
        </dgm:presLayoutVars>
      </dgm:prSet>
      <dgm:spPr/>
    </dgm:pt>
    <dgm:pt modelId="{1514971E-32D6-484C-A3B7-396E4BDC6865}" type="pres">
      <dgm:prSet presAssocID="{F1EE2258-60DE-4EDE-88F8-236E9CC8F14B}" presName="composite" presStyleCnt="0"/>
      <dgm:spPr/>
    </dgm:pt>
    <dgm:pt modelId="{87ACCF58-7D15-4BCB-A850-9611C2F3A78A}" type="pres">
      <dgm:prSet presAssocID="{F1EE2258-60DE-4EDE-88F8-236E9CC8F14B}" presName="imgShp" presStyleLbl="fgImgPlace1" presStyleIdx="0" presStyleCnt="3" custScaleY="13470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13149C-CB2E-49D9-85A8-82191EFB96AC}" type="pres">
      <dgm:prSet presAssocID="{F1EE2258-60DE-4EDE-88F8-236E9CC8F14B}" presName="txShp" presStyleLbl="node1" presStyleIdx="0" presStyleCnt="3" custScaleX="10789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411B2F-8422-4A1A-9425-95D1A6EF28EF}" type="pres">
      <dgm:prSet presAssocID="{F17A3C5F-6DB4-4CD5-9E07-B0142BA4A394}" presName="spacing" presStyleCnt="0"/>
      <dgm:spPr/>
    </dgm:pt>
    <dgm:pt modelId="{69FAB6F9-7381-413B-83EC-4F634B143FC6}" type="pres">
      <dgm:prSet presAssocID="{3FB82B6C-0E2D-4FFB-A60D-B3B7D77A05D7}" presName="composite" presStyleCnt="0"/>
      <dgm:spPr/>
    </dgm:pt>
    <dgm:pt modelId="{261F5091-0467-4E06-A585-8D8C1E28AD31}" type="pres">
      <dgm:prSet presAssocID="{3FB82B6C-0E2D-4FFB-A60D-B3B7D77A05D7}" presName="imgShp" presStyleLbl="fgImgPlace1" presStyleIdx="1" presStyleCnt="3" custScaleY="12473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AA5372F-BBBB-41B1-93ED-89D6DFFBF02D}" type="pres">
      <dgm:prSet presAssocID="{3FB82B6C-0E2D-4FFB-A60D-B3B7D77A05D7}" presName="txShp" presStyleLbl="node1" presStyleIdx="1" presStyleCnt="3" custScaleX="1046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877BB4-13A4-4986-A73E-7F6AAB5F8DE3}" type="pres">
      <dgm:prSet presAssocID="{CA8E7EA1-4953-4870-A71D-0169D962A86F}" presName="spacing" presStyleCnt="0"/>
      <dgm:spPr/>
    </dgm:pt>
    <dgm:pt modelId="{44E85087-0303-45EB-B10B-DFCEEE87E0A7}" type="pres">
      <dgm:prSet presAssocID="{FE87A337-6539-4CFD-B6DF-C387397FCDE5}" presName="composite" presStyleCnt="0"/>
      <dgm:spPr/>
    </dgm:pt>
    <dgm:pt modelId="{FA6C39B4-F90F-47A0-92B0-33E3C7608BE3}" type="pres">
      <dgm:prSet presAssocID="{FE87A337-6539-4CFD-B6DF-C387397FCDE5}" presName="imgShp" presStyleLbl="fgImgPlace1" presStyleIdx="2" presStyleCnt="3" custScaleX="123285" custScaleY="134204" custLinFactNeighborX="2550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4BFF002-A1D6-46C6-8209-50C7A0BEC140}" type="pres">
      <dgm:prSet presAssocID="{FE87A337-6539-4CFD-B6DF-C387397FCDE5}" presName="txShp" presStyleLbl="node1" presStyleIdx="2" presStyleCnt="3" custScaleX="93319" custLinFactNeighborX="1777" custLinFactNeighborY="-13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DABA793-753E-4B7F-9F84-0970B2B493E2}" type="presOf" srcId="{3FB82B6C-0E2D-4FFB-A60D-B3B7D77A05D7}" destId="{4AA5372F-BBBB-41B1-93ED-89D6DFFBF02D}" srcOrd="0" destOrd="0" presId="urn:microsoft.com/office/officeart/2005/8/layout/vList3"/>
    <dgm:cxn modelId="{3E2E2C3F-5FC1-4B6B-AA71-A5AFBF092FE5}" srcId="{6C6F0157-2788-4E1D-840D-676C36DFABE7}" destId="{FE87A337-6539-4CFD-B6DF-C387397FCDE5}" srcOrd="2" destOrd="0" parTransId="{9A900B72-7CDC-4873-B391-D1925DBDF9D5}" sibTransId="{6CC88075-3B3B-4581-A824-B1090A7A3E42}"/>
    <dgm:cxn modelId="{5D391F40-3284-44CD-AC79-55368B023D37}" type="presOf" srcId="{F1EE2258-60DE-4EDE-88F8-236E9CC8F14B}" destId="{7A13149C-CB2E-49D9-85A8-82191EFB96AC}" srcOrd="0" destOrd="0" presId="urn:microsoft.com/office/officeart/2005/8/layout/vList3"/>
    <dgm:cxn modelId="{93C7957D-A754-4B7D-80A8-AEB629FC1CAE}" srcId="{6C6F0157-2788-4E1D-840D-676C36DFABE7}" destId="{F1EE2258-60DE-4EDE-88F8-236E9CC8F14B}" srcOrd="0" destOrd="0" parTransId="{D9F554C4-7BF1-46BD-9F75-AAF657B3E6E8}" sibTransId="{F17A3C5F-6DB4-4CD5-9E07-B0142BA4A394}"/>
    <dgm:cxn modelId="{06284695-3917-49E6-B3F5-2A17E7FB0E1A}" srcId="{6C6F0157-2788-4E1D-840D-676C36DFABE7}" destId="{3FB82B6C-0E2D-4FFB-A60D-B3B7D77A05D7}" srcOrd="1" destOrd="0" parTransId="{5AEBDE66-9269-4F04-97C5-1A56250B1040}" sibTransId="{CA8E7EA1-4953-4870-A71D-0169D962A86F}"/>
    <dgm:cxn modelId="{C8074F28-D23B-4A23-83B5-174CD9FFD43F}" type="presOf" srcId="{FE87A337-6539-4CFD-B6DF-C387397FCDE5}" destId="{F4BFF002-A1D6-46C6-8209-50C7A0BEC140}" srcOrd="0" destOrd="0" presId="urn:microsoft.com/office/officeart/2005/8/layout/vList3"/>
    <dgm:cxn modelId="{28CB28FE-83FF-466B-9AED-E0BA2FED88CD}" type="presOf" srcId="{6C6F0157-2788-4E1D-840D-676C36DFABE7}" destId="{48C0C7C5-E2C1-4788-A119-C97EA094EDF6}" srcOrd="0" destOrd="0" presId="urn:microsoft.com/office/officeart/2005/8/layout/vList3"/>
    <dgm:cxn modelId="{E9C431AA-32A9-44A7-9836-A31379B55FAC}" type="presParOf" srcId="{48C0C7C5-E2C1-4788-A119-C97EA094EDF6}" destId="{1514971E-32D6-484C-A3B7-396E4BDC6865}" srcOrd="0" destOrd="0" presId="urn:microsoft.com/office/officeart/2005/8/layout/vList3"/>
    <dgm:cxn modelId="{C9B6E6F8-6C22-4AAF-8A79-E560492EC856}" type="presParOf" srcId="{1514971E-32D6-484C-A3B7-396E4BDC6865}" destId="{87ACCF58-7D15-4BCB-A850-9611C2F3A78A}" srcOrd="0" destOrd="0" presId="urn:microsoft.com/office/officeart/2005/8/layout/vList3"/>
    <dgm:cxn modelId="{FFE1FFF9-0233-409C-B9CD-7B40525E93A9}" type="presParOf" srcId="{1514971E-32D6-484C-A3B7-396E4BDC6865}" destId="{7A13149C-CB2E-49D9-85A8-82191EFB96AC}" srcOrd="1" destOrd="0" presId="urn:microsoft.com/office/officeart/2005/8/layout/vList3"/>
    <dgm:cxn modelId="{D317B1BD-CE89-4AA6-953E-1E72217B5EBE}" type="presParOf" srcId="{48C0C7C5-E2C1-4788-A119-C97EA094EDF6}" destId="{B3411B2F-8422-4A1A-9425-95D1A6EF28EF}" srcOrd="1" destOrd="0" presId="urn:microsoft.com/office/officeart/2005/8/layout/vList3"/>
    <dgm:cxn modelId="{1D9BA77E-78D2-454C-B0B5-D9A8B89E7D16}" type="presParOf" srcId="{48C0C7C5-E2C1-4788-A119-C97EA094EDF6}" destId="{69FAB6F9-7381-413B-83EC-4F634B143FC6}" srcOrd="2" destOrd="0" presId="urn:microsoft.com/office/officeart/2005/8/layout/vList3"/>
    <dgm:cxn modelId="{5147E12C-2B16-4594-B865-18D6D1944ADF}" type="presParOf" srcId="{69FAB6F9-7381-413B-83EC-4F634B143FC6}" destId="{261F5091-0467-4E06-A585-8D8C1E28AD31}" srcOrd="0" destOrd="0" presId="urn:microsoft.com/office/officeart/2005/8/layout/vList3"/>
    <dgm:cxn modelId="{1E49EDD0-2053-4B70-9C4A-17448D677E14}" type="presParOf" srcId="{69FAB6F9-7381-413B-83EC-4F634B143FC6}" destId="{4AA5372F-BBBB-41B1-93ED-89D6DFFBF02D}" srcOrd="1" destOrd="0" presId="urn:microsoft.com/office/officeart/2005/8/layout/vList3"/>
    <dgm:cxn modelId="{994AFD1C-D932-43ED-91C0-329611CC2093}" type="presParOf" srcId="{48C0C7C5-E2C1-4788-A119-C97EA094EDF6}" destId="{B6877BB4-13A4-4986-A73E-7F6AAB5F8DE3}" srcOrd="3" destOrd="0" presId="urn:microsoft.com/office/officeart/2005/8/layout/vList3"/>
    <dgm:cxn modelId="{1D5D8E04-470E-4354-9227-880745C7237C}" type="presParOf" srcId="{48C0C7C5-E2C1-4788-A119-C97EA094EDF6}" destId="{44E85087-0303-45EB-B10B-DFCEEE87E0A7}" srcOrd="4" destOrd="0" presId="urn:microsoft.com/office/officeart/2005/8/layout/vList3"/>
    <dgm:cxn modelId="{578CCF4E-EF7B-4A2C-AF7A-0F984CC36044}" type="presParOf" srcId="{44E85087-0303-45EB-B10B-DFCEEE87E0A7}" destId="{FA6C39B4-F90F-47A0-92B0-33E3C7608BE3}" srcOrd="0" destOrd="0" presId="urn:microsoft.com/office/officeart/2005/8/layout/vList3"/>
    <dgm:cxn modelId="{F8CD85A3-D749-4B10-979C-5203C41A2F3F}" type="presParOf" srcId="{44E85087-0303-45EB-B10B-DFCEEE87E0A7}" destId="{F4BFF002-A1D6-46C6-8209-50C7A0BEC140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8A5753-5C9C-4E5C-9525-73B35CAC2A5C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38212507-CE74-462C-8519-FDBA73CA7C17}">
      <dgm:prSet phldrT="[Tekst]"/>
      <dgm:spPr>
        <a:solidFill>
          <a:schemeClr val="accent1">
            <a:lumMod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b="1" dirty="0" smtClean="0">
              <a:solidFill>
                <a:srgbClr val="000099"/>
              </a:solidFill>
              <a:effectLst/>
            </a:rPr>
            <a:t>Tworzenie optymalnych warunków do rozwoju i korzystania z kapitału intelektualnego Europy celem kreowania umiejętności, wiedzy i innowacji.</a:t>
          </a:r>
          <a:endParaRPr lang="pl-PL" b="1" dirty="0">
            <a:solidFill>
              <a:srgbClr val="000099"/>
            </a:solidFill>
          </a:endParaRPr>
        </a:p>
      </dgm:t>
    </dgm:pt>
    <dgm:pt modelId="{CB755E2B-FF80-4B22-B488-6DEFC2981714}" type="parTrans" cxnId="{204210CA-B260-4072-AC47-14B5A16300E8}">
      <dgm:prSet/>
      <dgm:spPr/>
      <dgm:t>
        <a:bodyPr/>
        <a:lstStyle/>
        <a:p>
          <a:endParaRPr lang="pl-PL"/>
        </a:p>
      </dgm:t>
    </dgm:pt>
    <dgm:pt modelId="{4F72BC70-F075-4212-9799-A3620CD39A95}" type="sibTrans" cxnId="{204210CA-B260-4072-AC47-14B5A16300E8}">
      <dgm:prSet/>
      <dgm:spPr/>
      <dgm:t>
        <a:bodyPr/>
        <a:lstStyle/>
        <a:p>
          <a:endParaRPr lang="pl-PL"/>
        </a:p>
      </dgm:t>
    </dgm:pt>
    <dgm:pt modelId="{063F194C-7E24-4EEB-B64A-5B97C1ABC22D}">
      <dgm:prSet phldrT="[Tekst]"/>
      <dgm:spPr>
        <a:solidFill>
          <a:srgbClr val="759CCB"/>
        </a:solidFill>
      </dgm:spPr>
      <dgm:t>
        <a:bodyPr/>
        <a:lstStyle/>
        <a:p>
          <a:r>
            <a:rPr lang="pl-PL" b="1" dirty="0" smtClean="0">
              <a:solidFill>
                <a:schemeClr val="bg1"/>
              </a:solidFill>
            </a:rPr>
            <a:t>promowanie atrakcyjnych warunków pracy i zatrudnienia </a:t>
          </a:r>
          <a:endParaRPr lang="pl-PL" b="1" dirty="0">
            <a:solidFill>
              <a:schemeClr val="bg1"/>
            </a:solidFill>
          </a:endParaRPr>
        </a:p>
      </dgm:t>
    </dgm:pt>
    <dgm:pt modelId="{B34EFD7D-EFEF-4DDC-B4FE-395057F1EB89}" type="parTrans" cxnId="{0B44D7E7-2775-48C2-B913-9C519C81106B}">
      <dgm:prSet/>
      <dgm:spPr/>
      <dgm:t>
        <a:bodyPr/>
        <a:lstStyle/>
        <a:p>
          <a:endParaRPr lang="pl-PL"/>
        </a:p>
      </dgm:t>
    </dgm:pt>
    <dgm:pt modelId="{84E02F5A-D96E-43A6-8935-77DBF5A9D685}" type="sibTrans" cxnId="{0B44D7E7-2775-48C2-B913-9C519C81106B}">
      <dgm:prSet/>
      <dgm:spPr/>
      <dgm:t>
        <a:bodyPr/>
        <a:lstStyle/>
        <a:p>
          <a:endParaRPr lang="pl-PL"/>
        </a:p>
      </dgm:t>
    </dgm:pt>
    <dgm:pt modelId="{620B4AD3-6A1D-4398-A8E2-4E5241B3567A}">
      <dgm:prSet phldrT="[Tekst]"/>
      <dgm:spPr>
        <a:solidFill>
          <a:srgbClr val="759CCB"/>
        </a:solidFill>
      </dgm:spPr>
      <dgm:t>
        <a:bodyPr/>
        <a:lstStyle/>
        <a:p>
          <a:r>
            <a:rPr lang="pl-PL" b="1" dirty="0" smtClean="0">
              <a:solidFill>
                <a:schemeClr val="bg1"/>
              </a:solidFill>
            </a:rPr>
            <a:t>tworzenie innowacyjnych programów szkoleniowych </a:t>
          </a:r>
          <a:endParaRPr lang="pl-PL" b="1" dirty="0">
            <a:solidFill>
              <a:schemeClr val="bg1"/>
            </a:solidFill>
          </a:endParaRPr>
        </a:p>
      </dgm:t>
    </dgm:pt>
    <dgm:pt modelId="{7419AE5C-5005-4B44-8117-F57B1A36A8CA}" type="parTrans" cxnId="{A7808145-9F7A-4EB8-90DC-8EBD35282DA6}">
      <dgm:prSet/>
      <dgm:spPr/>
      <dgm:t>
        <a:bodyPr/>
        <a:lstStyle/>
        <a:p>
          <a:endParaRPr lang="pl-PL"/>
        </a:p>
      </dgm:t>
    </dgm:pt>
    <dgm:pt modelId="{76EB6EA3-5C28-4641-8233-937540ABA080}" type="sibTrans" cxnId="{A7808145-9F7A-4EB8-90DC-8EBD35282DA6}">
      <dgm:prSet/>
      <dgm:spPr/>
      <dgm:t>
        <a:bodyPr/>
        <a:lstStyle/>
        <a:p>
          <a:endParaRPr lang="pl-PL"/>
        </a:p>
      </dgm:t>
    </dgm:pt>
    <dgm:pt modelId="{EB5A492F-A8B5-4249-A09A-90D1AC8F1559}">
      <dgm:prSet phldrT="[Tekst]"/>
      <dgm:spPr>
        <a:solidFill>
          <a:srgbClr val="759CCB"/>
        </a:solidFill>
      </dgm:spPr>
      <dgm:t>
        <a:bodyPr/>
        <a:lstStyle/>
        <a:p>
          <a:r>
            <a:rPr lang="pl-PL" b="1" dirty="0" smtClean="0"/>
            <a:t>współpraca sektorów:  akademickiego pozaakademickiego </a:t>
          </a:r>
        </a:p>
      </dgm:t>
    </dgm:pt>
    <dgm:pt modelId="{1A3ED947-4114-473C-A2AB-4B42207BDCB6}" type="parTrans" cxnId="{A88D1807-B256-477E-BC20-A34533728BBC}">
      <dgm:prSet/>
      <dgm:spPr/>
      <dgm:t>
        <a:bodyPr/>
        <a:lstStyle/>
        <a:p>
          <a:endParaRPr lang="pl-PL"/>
        </a:p>
      </dgm:t>
    </dgm:pt>
    <dgm:pt modelId="{21272046-7652-4F66-BD8C-7F86CEC25291}" type="sibTrans" cxnId="{A88D1807-B256-477E-BC20-A34533728BBC}">
      <dgm:prSet/>
      <dgm:spPr/>
      <dgm:t>
        <a:bodyPr/>
        <a:lstStyle/>
        <a:p>
          <a:endParaRPr lang="pl-PL"/>
        </a:p>
      </dgm:t>
    </dgm:pt>
    <dgm:pt modelId="{68625F49-DAEA-4241-8B52-8EF1C88C30FC}">
      <dgm:prSet/>
      <dgm:spPr/>
      <dgm:t>
        <a:bodyPr/>
        <a:lstStyle/>
        <a:p>
          <a:endParaRPr lang="pl-PL"/>
        </a:p>
      </dgm:t>
    </dgm:pt>
    <dgm:pt modelId="{682444E5-26A3-4056-9BBD-9BDDA91B6A21}" type="parTrans" cxnId="{E7A1FE56-1D49-457E-A65C-9EA5526C77F9}">
      <dgm:prSet/>
      <dgm:spPr/>
      <dgm:t>
        <a:bodyPr/>
        <a:lstStyle/>
        <a:p>
          <a:endParaRPr lang="pl-PL"/>
        </a:p>
      </dgm:t>
    </dgm:pt>
    <dgm:pt modelId="{F4D072C0-4685-44CA-8B82-F30E56F7078A}" type="sibTrans" cxnId="{E7A1FE56-1D49-457E-A65C-9EA5526C77F9}">
      <dgm:prSet/>
      <dgm:spPr/>
      <dgm:t>
        <a:bodyPr/>
        <a:lstStyle/>
        <a:p>
          <a:endParaRPr lang="pl-PL"/>
        </a:p>
      </dgm:t>
    </dgm:pt>
    <dgm:pt modelId="{92CDFA44-CD1F-4FBD-9425-00811CA018B0}">
      <dgm:prSet/>
      <dgm:spPr/>
      <dgm:t>
        <a:bodyPr/>
        <a:lstStyle/>
        <a:p>
          <a:endParaRPr lang="en-US"/>
        </a:p>
      </dgm:t>
    </dgm:pt>
    <dgm:pt modelId="{7F80933F-CA29-4810-B022-6A02330B1BAF}" type="parTrans" cxnId="{4C108F25-E702-4434-8450-25F26A4583F9}">
      <dgm:prSet/>
      <dgm:spPr/>
      <dgm:t>
        <a:bodyPr/>
        <a:lstStyle/>
        <a:p>
          <a:endParaRPr lang="en-US"/>
        </a:p>
      </dgm:t>
    </dgm:pt>
    <dgm:pt modelId="{BA0A630D-F3C4-4E52-8BA5-EE99C2430A85}" type="sibTrans" cxnId="{4C108F25-E702-4434-8450-25F26A4583F9}">
      <dgm:prSet/>
      <dgm:spPr/>
      <dgm:t>
        <a:bodyPr/>
        <a:lstStyle/>
        <a:p>
          <a:endParaRPr lang="en-US"/>
        </a:p>
      </dgm:t>
    </dgm:pt>
    <dgm:pt modelId="{794E698C-3A5C-4964-9F55-FFD20705A6F6}">
      <dgm:prSet/>
      <dgm:spPr/>
      <dgm:t>
        <a:bodyPr/>
        <a:lstStyle/>
        <a:p>
          <a:endParaRPr lang="en-US"/>
        </a:p>
      </dgm:t>
    </dgm:pt>
    <dgm:pt modelId="{46AE9D85-B67B-4896-B364-A53A9AB0D09C}" type="parTrans" cxnId="{36C22D3E-984A-4F84-9FFE-CB0FDFAB5A4A}">
      <dgm:prSet/>
      <dgm:spPr/>
      <dgm:t>
        <a:bodyPr/>
        <a:lstStyle/>
        <a:p>
          <a:endParaRPr lang="en-US"/>
        </a:p>
      </dgm:t>
    </dgm:pt>
    <dgm:pt modelId="{9B74B45C-B3B1-4F21-8F10-E694601D9999}" type="sibTrans" cxnId="{36C22D3E-984A-4F84-9FFE-CB0FDFAB5A4A}">
      <dgm:prSet/>
      <dgm:spPr/>
      <dgm:t>
        <a:bodyPr/>
        <a:lstStyle/>
        <a:p>
          <a:endParaRPr lang="en-US"/>
        </a:p>
      </dgm:t>
    </dgm:pt>
    <dgm:pt modelId="{D5312BDC-5E7F-43D7-8B64-3834D93C5F7D}">
      <dgm:prSet phldrT="[Tekst]" custScaleY="79617" custLinFactNeighborY="-12038"/>
      <dgm:spPr>
        <a:solidFill>
          <a:srgbClr val="759CCB"/>
        </a:solidFill>
      </dgm:spPr>
      <dgm:t>
        <a:bodyPr/>
        <a:lstStyle/>
        <a:p>
          <a:endParaRPr lang="en-US"/>
        </a:p>
      </dgm:t>
    </dgm:pt>
    <dgm:pt modelId="{13F1887F-BA98-49A3-A81D-6178DFF5F726}" type="parTrans" cxnId="{88A4C880-E77B-483A-8D75-FAE2E70EFEFB}">
      <dgm:prSet/>
      <dgm:spPr/>
      <dgm:t>
        <a:bodyPr/>
        <a:lstStyle/>
        <a:p>
          <a:endParaRPr lang="en-US"/>
        </a:p>
      </dgm:t>
    </dgm:pt>
    <dgm:pt modelId="{20BD5BDB-4234-47C0-A826-14ECC629D2A7}" type="sibTrans" cxnId="{88A4C880-E77B-483A-8D75-FAE2E70EFEFB}">
      <dgm:prSet/>
      <dgm:spPr/>
      <dgm:t>
        <a:bodyPr/>
        <a:lstStyle/>
        <a:p>
          <a:endParaRPr lang="en-US"/>
        </a:p>
      </dgm:t>
    </dgm:pt>
    <dgm:pt modelId="{BB8E3F85-6B41-429C-9CDE-AEEE633807E9}" type="pres">
      <dgm:prSet presAssocID="{1A8A5753-5C9C-4E5C-9525-73B35CAC2A5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F6537AF-242B-48A8-B643-590CFE90960F}" type="pres">
      <dgm:prSet presAssocID="{38212507-CE74-462C-8519-FDBA73CA7C17}" presName="roof" presStyleLbl="dkBgShp" presStyleIdx="0" presStyleCnt="2" custScaleY="82697"/>
      <dgm:spPr/>
      <dgm:t>
        <a:bodyPr/>
        <a:lstStyle/>
        <a:p>
          <a:endParaRPr lang="pl-PL"/>
        </a:p>
      </dgm:t>
    </dgm:pt>
    <dgm:pt modelId="{7A526048-3937-4642-9126-E9DD2473C23E}" type="pres">
      <dgm:prSet presAssocID="{38212507-CE74-462C-8519-FDBA73CA7C17}" presName="pillars" presStyleCnt="0"/>
      <dgm:spPr/>
      <dgm:t>
        <a:bodyPr/>
        <a:lstStyle/>
        <a:p>
          <a:endParaRPr lang="en-US"/>
        </a:p>
      </dgm:t>
    </dgm:pt>
    <dgm:pt modelId="{23C7C687-703D-45EE-B5F4-5EBAE33330C3}" type="pres">
      <dgm:prSet presAssocID="{38212507-CE74-462C-8519-FDBA73CA7C17}" presName="pillar1" presStyleLbl="node1" presStyleIdx="0" presStyleCnt="3" custScaleY="83573" custLinFactNeighborY="-1203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A152E9-E0C0-48A2-8C32-E8F5F8D88816}" type="pres">
      <dgm:prSet presAssocID="{620B4AD3-6A1D-4398-A8E2-4E5241B3567A}" presName="pillarX" presStyleLbl="node1" presStyleIdx="1" presStyleCnt="3" custScaleY="83798" custLinFactNeighborX="49" custLinFactNeighborY="-119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5F3CAF-279D-4893-8F29-8ACB7DCF4E8C}" type="pres">
      <dgm:prSet presAssocID="{EB5A492F-A8B5-4249-A09A-90D1AC8F1559}" presName="pillarX" presStyleLbl="node1" presStyleIdx="2" presStyleCnt="3" custScaleY="83577" custLinFactNeighborX="-58" custLinFactNeighborY="-1220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5D0B68-D717-4CA7-8445-899E1ECD9CCB}" type="pres">
      <dgm:prSet presAssocID="{38212507-CE74-462C-8519-FDBA73CA7C17}" presName="base" presStyleLbl="dkBgShp" presStyleIdx="1" presStyleCnt="2" custScaleY="245104" custLinFactNeighborX="546" custLinFactNeighborY="-44141"/>
      <dgm:spPr>
        <a:solidFill>
          <a:srgbClr val="F8FDB7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</dgm:ptLst>
  <dgm:cxnLst>
    <dgm:cxn modelId="{E7A1FE56-1D49-457E-A65C-9EA5526C77F9}" srcId="{1A8A5753-5C9C-4E5C-9525-73B35CAC2A5C}" destId="{68625F49-DAEA-4241-8B52-8EF1C88C30FC}" srcOrd="1" destOrd="0" parTransId="{682444E5-26A3-4056-9BBD-9BDDA91B6A21}" sibTransId="{F4D072C0-4685-44CA-8B82-F30E56F7078A}"/>
    <dgm:cxn modelId="{2D66AFF3-72E0-454A-B57D-EB5A13A0FDF6}" type="presOf" srcId="{1A8A5753-5C9C-4E5C-9525-73B35CAC2A5C}" destId="{BB8E3F85-6B41-429C-9CDE-AEEE633807E9}" srcOrd="0" destOrd="0" presId="urn:microsoft.com/office/officeart/2005/8/layout/hList3"/>
    <dgm:cxn modelId="{204210CA-B260-4072-AC47-14B5A16300E8}" srcId="{1A8A5753-5C9C-4E5C-9525-73B35CAC2A5C}" destId="{38212507-CE74-462C-8519-FDBA73CA7C17}" srcOrd="0" destOrd="0" parTransId="{CB755E2B-FF80-4B22-B488-6DEFC2981714}" sibTransId="{4F72BC70-F075-4212-9799-A3620CD39A95}"/>
    <dgm:cxn modelId="{88A4C880-E77B-483A-8D75-FAE2E70EFEFB}" srcId="{1A8A5753-5C9C-4E5C-9525-73B35CAC2A5C}" destId="{D5312BDC-5E7F-43D7-8B64-3834D93C5F7D}" srcOrd="4" destOrd="0" parTransId="{13F1887F-BA98-49A3-A81D-6178DFF5F726}" sibTransId="{20BD5BDB-4234-47C0-A826-14ECC629D2A7}"/>
    <dgm:cxn modelId="{BB261DA9-3171-480A-8E82-DB251C457F76}" type="presOf" srcId="{EB5A492F-A8B5-4249-A09A-90D1AC8F1559}" destId="{A95F3CAF-279D-4893-8F29-8ACB7DCF4E8C}" srcOrd="0" destOrd="0" presId="urn:microsoft.com/office/officeart/2005/8/layout/hList3"/>
    <dgm:cxn modelId="{0B44D7E7-2775-48C2-B913-9C519C81106B}" srcId="{38212507-CE74-462C-8519-FDBA73CA7C17}" destId="{063F194C-7E24-4EEB-B64A-5B97C1ABC22D}" srcOrd="0" destOrd="0" parTransId="{B34EFD7D-EFEF-4DDC-B4FE-395057F1EB89}" sibTransId="{84E02F5A-D96E-43A6-8935-77DBF5A9D685}"/>
    <dgm:cxn modelId="{9B213A7A-430D-4BC3-8959-CFAB4A5BA3FE}" type="presOf" srcId="{620B4AD3-6A1D-4398-A8E2-4E5241B3567A}" destId="{06A152E9-E0C0-48A2-8C32-E8F5F8D88816}" srcOrd="0" destOrd="0" presId="urn:microsoft.com/office/officeart/2005/8/layout/hList3"/>
    <dgm:cxn modelId="{4C108F25-E702-4434-8450-25F26A4583F9}" srcId="{1A8A5753-5C9C-4E5C-9525-73B35CAC2A5C}" destId="{92CDFA44-CD1F-4FBD-9425-00811CA018B0}" srcOrd="2" destOrd="0" parTransId="{7F80933F-CA29-4810-B022-6A02330B1BAF}" sibTransId="{BA0A630D-F3C4-4E52-8BA5-EE99C2430A85}"/>
    <dgm:cxn modelId="{A88D1807-B256-477E-BC20-A34533728BBC}" srcId="{38212507-CE74-462C-8519-FDBA73CA7C17}" destId="{EB5A492F-A8B5-4249-A09A-90D1AC8F1559}" srcOrd="2" destOrd="0" parTransId="{1A3ED947-4114-473C-A2AB-4B42207BDCB6}" sibTransId="{21272046-7652-4F66-BD8C-7F86CEC25291}"/>
    <dgm:cxn modelId="{D44DA4AC-7875-4470-825D-D21388BD786C}" type="presOf" srcId="{38212507-CE74-462C-8519-FDBA73CA7C17}" destId="{BF6537AF-242B-48A8-B643-590CFE90960F}" srcOrd="0" destOrd="0" presId="urn:microsoft.com/office/officeart/2005/8/layout/hList3"/>
    <dgm:cxn modelId="{36C22D3E-984A-4F84-9FFE-CB0FDFAB5A4A}" srcId="{1A8A5753-5C9C-4E5C-9525-73B35CAC2A5C}" destId="{794E698C-3A5C-4964-9F55-FFD20705A6F6}" srcOrd="3" destOrd="0" parTransId="{46AE9D85-B67B-4896-B364-A53A9AB0D09C}" sibTransId="{9B74B45C-B3B1-4F21-8F10-E694601D9999}"/>
    <dgm:cxn modelId="{566B8459-AC78-4D4E-A20C-ED88AADDFAFB}" type="presOf" srcId="{063F194C-7E24-4EEB-B64A-5B97C1ABC22D}" destId="{23C7C687-703D-45EE-B5F4-5EBAE33330C3}" srcOrd="0" destOrd="0" presId="urn:microsoft.com/office/officeart/2005/8/layout/hList3"/>
    <dgm:cxn modelId="{A7808145-9F7A-4EB8-90DC-8EBD35282DA6}" srcId="{38212507-CE74-462C-8519-FDBA73CA7C17}" destId="{620B4AD3-6A1D-4398-A8E2-4E5241B3567A}" srcOrd="1" destOrd="0" parTransId="{7419AE5C-5005-4B44-8117-F57B1A36A8CA}" sibTransId="{76EB6EA3-5C28-4641-8233-937540ABA080}"/>
    <dgm:cxn modelId="{D1DD4799-4603-4E31-8EAE-E1E02C5D4D9A}" type="presParOf" srcId="{BB8E3F85-6B41-429C-9CDE-AEEE633807E9}" destId="{BF6537AF-242B-48A8-B643-590CFE90960F}" srcOrd="0" destOrd="0" presId="urn:microsoft.com/office/officeart/2005/8/layout/hList3"/>
    <dgm:cxn modelId="{10C4120A-2FDA-4FF4-A88C-91F6C3ECA3BD}" type="presParOf" srcId="{BB8E3F85-6B41-429C-9CDE-AEEE633807E9}" destId="{7A526048-3937-4642-9126-E9DD2473C23E}" srcOrd="1" destOrd="0" presId="urn:microsoft.com/office/officeart/2005/8/layout/hList3"/>
    <dgm:cxn modelId="{C649C762-3FA4-459A-8DC2-3B317BA078F3}" type="presParOf" srcId="{7A526048-3937-4642-9126-E9DD2473C23E}" destId="{23C7C687-703D-45EE-B5F4-5EBAE33330C3}" srcOrd="0" destOrd="0" presId="urn:microsoft.com/office/officeart/2005/8/layout/hList3"/>
    <dgm:cxn modelId="{472CF888-0D86-40AD-B653-9A367BC320E0}" type="presParOf" srcId="{7A526048-3937-4642-9126-E9DD2473C23E}" destId="{06A152E9-E0C0-48A2-8C32-E8F5F8D88816}" srcOrd="1" destOrd="0" presId="urn:microsoft.com/office/officeart/2005/8/layout/hList3"/>
    <dgm:cxn modelId="{A0D713E9-8FDE-4B9F-986A-132C19C76471}" type="presParOf" srcId="{7A526048-3937-4642-9126-E9DD2473C23E}" destId="{A95F3CAF-279D-4893-8F29-8ACB7DCF4E8C}" srcOrd="2" destOrd="0" presId="urn:microsoft.com/office/officeart/2005/8/layout/hList3"/>
    <dgm:cxn modelId="{129BA343-4F34-4ADE-A0E8-51317BEEE350}" type="presParOf" srcId="{BB8E3F85-6B41-429C-9CDE-AEEE633807E9}" destId="{665D0B68-D717-4CA7-8445-899E1ECD9CCB}" srcOrd="2" destOrd="0" presId="urn:microsoft.com/office/officeart/2005/8/layout/hList3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455AAC-63B0-4279-AE26-CF9A9F22E3D0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84F4D03F-171B-41A1-81C9-CFA67F3CDD3F}">
      <dgm:prSet phldrT="[Tekst]"/>
      <dgm:spPr>
        <a:solidFill>
          <a:srgbClr val="6AB6BE"/>
        </a:solidFill>
      </dgm:spPr>
      <dgm:t>
        <a:bodyPr/>
        <a:lstStyle/>
        <a:p>
          <a:r>
            <a:rPr lang="pl-PL" b="1" dirty="0" smtClean="0"/>
            <a:t>Dziedzina</a:t>
          </a:r>
          <a:endParaRPr lang="pl-PL" b="1" dirty="0"/>
        </a:p>
      </dgm:t>
    </dgm:pt>
    <dgm:pt modelId="{7FD128E2-968A-4853-919D-E2A4891CD7C4}" type="parTrans" cxnId="{94C5E7DA-3906-40D7-ACCB-87734A11CD0D}">
      <dgm:prSet/>
      <dgm:spPr/>
      <dgm:t>
        <a:bodyPr/>
        <a:lstStyle/>
        <a:p>
          <a:endParaRPr lang="pl-PL"/>
        </a:p>
      </dgm:t>
    </dgm:pt>
    <dgm:pt modelId="{0B35C9CC-CC29-4E9C-8126-D4972C0B123C}" type="sibTrans" cxnId="{94C5E7DA-3906-40D7-ACCB-87734A11CD0D}">
      <dgm:prSet/>
      <dgm:spPr/>
      <dgm:t>
        <a:bodyPr/>
        <a:lstStyle/>
        <a:p>
          <a:endParaRPr lang="pl-PL"/>
        </a:p>
      </dgm:t>
    </dgm:pt>
    <dgm:pt modelId="{54758E7E-8B8D-40A8-B2B6-FFD43570C086}">
      <dgm:prSet phldrT="[Tekst]" custT="1"/>
      <dgm:spPr>
        <a:solidFill>
          <a:srgbClr val="BCDDE2">
            <a:alpha val="89804"/>
          </a:srgbClr>
        </a:solidFill>
      </dgm:spPr>
      <dgm:t>
        <a:bodyPr/>
        <a:lstStyle/>
        <a:p>
          <a:r>
            <a:rPr lang="pl-PL" sz="1800" dirty="0" smtClean="0"/>
            <a:t>wszystkie typy badań i innowacji: od badań podstawowych do zastosowań rynkowych</a:t>
          </a:r>
          <a:endParaRPr lang="pl-PL" sz="1800" dirty="0"/>
        </a:p>
      </dgm:t>
    </dgm:pt>
    <dgm:pt modelId="{55314FBA-E869-45A4-A533-75A4E37A2A49}" type="parTrans" cxnId="{AD74F4DA-0DB3-48BF-A937-D38F89FCEB4E}">
      <dgm:prSet/>
      <dgm:spPr/>
      <dgm:t>
        <a:bodyPr/>
        <a:lstStyle/>
        <a:p>
          <a:endParaRPr lang="pl-PL"/>
        </a:p>
      </dgm:t>
    </dgm:pt>
    <dgm:pt modelId="{E97451D2-77CD-4251-BE96-D2FC23587307}" type="sibTrans" cxnId="{AD74F4DA-0DB3-48BF-A937-D38F89FCEB4E}">
      <dgm:prSet/>
      <dgm:spPr/>
      <dgm:t>
        <a:bodyPr/>
        <a:lstStyle/>
        <a:p>
          <a:endParaRPr lang="pl-PL"/>
        </a:p>
      </dgm:t>
    </dgm:pt>
    <dgm:pt modelId="{327D5CE3-D266-44C2-AAD1-E1BA504EF736}">
      <dgm:prSet phldrT="[Tekst]" custT="1"/>
      <dgm:spPr>
        <a:solidFill>
          <a:srgbClr val="BCDDE2">
            <a:alpha val="89804"/>
          </a:srgbClr>
        </a:solidFill>
      </dgm:spPr>
      <dgm:t>
        <a:bodyPr/>
        <a:lstStyle/>
        <a:p>
          <a:r>
            <a:rPr lang="pl-PL" sz="1800" dirty="0" smtClean="0"/>
            <a:t>wszystkie dyscypliny naukowe ‘</a:t>
          </a:r>
          <a:r>
            <a:rPr lang="pl-PL" sz="1800" dirty="0" err="1" smtClean="0"/>
            <a:t>bottom-up</a:t>
          </a:r>
          <a:r>
            <a:rPr lang="pl-PL" sz="1800" dirty="0" smtClean="0"/>
            <a:t>’</a:t>
          </a:r>
          <a:endParaRPr lang="pl-PL" sz="1800" dirty="0"/>
        </a:p>
      </dgm:t>
    </dgm:pt>
    <dgm:pt modelId="{CAEC3ACD-5F80-40D4-9528-F06E85787559}" type="parTrans" cxnId="{81912D46-C5AA-4A5D-9FB9-942977341D54}">
      <dgm:prSet/>
      <dgm:spPr/>
      <dgm:t>
        <a:bodyPr/>
        <a:lstStyle/>
        <a:p>
          <a:endParaRPr lang="pl-PL"/>
        </a:p>
      </dgm:t>
    </dgm:pt>
    <dgm:pt modelId="{5412773F-B828-4596-96ED-1DAAB10FBD91}" type="sibTrans" cxnId="{81912D46-C5AA-4A5D-9FB9-942977341D54}">
      <dgm:prSet/>
      <dgm:spPr/>
      <dgm:t>
        <a:bodyPr/>
        <a:lstStyle/>
        <a:p>
          <a:endParaRPr lang="pl-PL"/>
        </a:p>
      </dgm:t>
    </dgm:pt>
    <dgm:pt modelId="{5343FB44-D9DD-489E-901F-D9B8E84A8F13}">
      <dgm:prSet phldrT="[Tekst]"/>
      <dgm:spPr/>
      <dgm:t>
        <a:bodyPr/>
        <a:lstStyle/>
        <a:p>
          <a:r>
            <a:rPr lang="pl-PL" b="1" dirty="0" smtClean="0"/>
            <a:t>Lokalizacja</a:t>
          </a:r>
          <a:endParaRPr lang="pl-PL" b="1" dirty="0"/>
        </a:p>
      </dgm:t>
    </dgm:pt>
    <dgm:pt modelId="{E3738432-E654-44EF-BE58-61ADEF9F334E}" type="parTrans" cxnId="{9128258F-91F6-4D68-9611-E6AF08FD4565}">
      <dgm:prSet/>
      <dgm:spPr/>
      <dgm:t>
        <a:bodyPr/>
        <a:lstStyle/>
        <a:p>
          <a:endParaRPr lang="pl-PL"/>
        </a:p>
      </dgm:t>
    </dgm:pt>
    <dgm:pt modelId="{376E2416-686E-4408-91CB-29E6D59FD1AF}" type="sibTrans" cxnId="{9128258F-91F6-4D68-9611-E6AF08FD4565}">
      <dgm:prSet/>
      <dgm:spPr/>
      <dgm:t>
        <a:bodyPr/>
        <a:lstStyle/>
        <a:p>
          <a:endParaRPr lang="pl-PL"/>
        </a:p>
      </dgm:t>
    </dgm:pt>
    <dgm:pt modelId="{F092EB36-2E6D-4D07-9ADC-C610F8ECD3D1}">
      <dgm:prSet phldrT="[Tekst]" custT="1"/>
      <dgm:spPr>
        <a:solidFill>
          <a:srgbClr val="B9C7D5">
            <a:alpha val="89804"/>
          </a:srgbClr>
        </a:solidFill>
      </dgm:spPr>
      <dgm:t>
        <a:bodyPr/>
        <a:lstStyle/>
        <a:p>
          <a:r>
            <a:rPr lang="pl-PL" sz="1800" dirty="0" smtClean="0"/>
            <a:t>wszystkie typy instytucji: uczelnia, instytut, przedsiębiorstwo, szpital,…     </a:t>
          </a:r>
          <a:endParaRPr lang="pl-PL" sz="1800" dirty="0"/>
        </a:p>
      </dgm:t>
    </dgm:pt>
    <dgm:pt modelId="{4A8853C7-2516-4EF1-AEB4-BFF3504A55D5}" type="parTrans" cxnId="{13F55000-480A-48A6-B8D5-AF055FBF1E72}">
      <dgm:prSet/>
      <dgm:spPr/>
      <dgm:t>
        <a:bodyPr/>
        <a:lstStyle/>
        <a:p>
          <a:endParaRPr lang="pl-PL"/>
        </a:p>
      </dgm:t>
    </dgm:pt>
    <dgm:pt modelId="{0BD5F83A-5CF6-4851-9334-62F1E3325393}" type="sibTrans" cxnId="{13F55000-480A-48A6-B8D5-AF055FBF1E72}">
      <dgm:prSet/>
      <dgm:spPr/>
      <dgm:t>
        <a:bodyPr/>
        <a:lstStyle/>
        <a:p>
          <a:endParaRPr lang="pl-PL"/>
        </a:p>
      </dgm:t>
    </dgm:pt>
    <dgm:pt modelId="{58B2B8B5-4A60-4081-878A-BF8E80A663D2}">
      <dgm:prSet phldrT="[Tekst]" custT="1"/>
      <dgm:spPr>
        <a:solidFill>
          <a:srgbClr val="B9C7D5">
            <a:alpha val="89804"/>
          </a:srgbClr>
        </a:solidFill>
      </dgm:spPr>
      <dgm:t>
        <a:bodyPr/>
        <a:lstStyle/>
        <a:p>
          <a:r>
            <a:rPr lang="pl-PL" sz="1800" dirty="0" smtClean="0"/>
            <a:t>kraje: UE, stowarzyszone, kraje trzecie </a:t>
          </a:r>
          <a:endParaRPr lang="pl-PL" sz="1800" dirty="0"/>
        </a:p>
      </dgm:t>
    </dgm:pt>
    <dgm:pt modelId="{C74F0E8F-682B-4E57-8CAB-1B373ED14DA4}" type="parTrans" cxnId="{7B9BA0D3-94ED-4BF2-A148-4A0BA309BE9C}">
      <dgm:prSet/>
      <dgm:spPr/>
      <dgm:t>
        <a:bodyPr/>
        <a:lstStyle/>
        <a:p>
          <a:endParaRPr lang="pl-PL"/>
        </a:p>
      </dgm:t>
    </dgm:pt>
    <dgm:pt modelId="{BF8A9E76-B409-4AD1-AE35-530764456C41}" type="sibTrans" cxnId="{7B9BA0D3-94ED-4BF2-A148-4A0BA309BE9C}">
      <dgm:prSet/>
      <dgm:spPr/>
      <dgm:t>
        <a:bodyPr/>
        <a:lstStyle/>
        <a:p>
          <a:endParaRPr lang="pl-PL"/>
        </a:p>
      </dgm:t>
    </dgm:pt>
    <dgm:pt modelId="{8684371E-65CF-49AD-B3E8-BB5A9D869E17}">
      <dgm:prSet phldrT="[Tekst]"/>
      <dgm:spPr>
        <a:solidFill>
          <a:srgbClr val="2D2D8A"/>
        </a:solidFill>
      </dgm:spPr>
      <dgm:t>
        <a:bodyPr/>
        <a:lstStyle/>
        <a:p>
          <a:r>
            <a:rPr lang="pl-PL" b="1" dirty="0" smtClean="0"/>
            <a:t>Adresat</a:t>
          </a:r>
          <a:endParaRPr lang="pl-PL" b="1" dirty="0"/>
        </a:p>
      </dgm:t>
    </dgm:pt>
    <dgm:pt modelId="{BFDE3A58-99C4-43BF-BCE3-6034DC7EF34E}" type="parTrans" cxnId="{188ED0DE-8641-44CE-B3B0-554A176BD098}">
      <dgm:prSet/>
      <dgm:spPr/>
      <dgm:t>
        <a:bodyPr/>
        <a:lstStyle/>
        <a:p>
          <a:endParaRPr lang="pl-PL"/>
        </a:p>
      </dgm:t>
    </dgm:pt>
    <dgm:pt modelId="{99DAC427-0F24-4475-8060-C84D9F726E12}" type="sibTrans" cxnId="{188ED0DE-8641-44CE-B3B0-554A176BD098}">
      <dgm:prSet/>
      <dgm:spPr/>
      <dgm:t>
        <a:bodyPr/>
        <a:lstStyle/>
        <a:p>
          <a:endParaRPr lang="pl-PL"/>
        </a:p>
      </dgm:t>
    </dgm:pt>
    <dgm:pt modelId="{AA5354C2-74D1-440E-A692-2B7D50423D35}">
      <dgm:prSet phldrT="[Tekst]" custT="1"/>
      <dgm:spPr/>
      <dgm:t>
        <a:bodyPr/>
        <a:lstStyle/>
        <a:p>
          <a:r>
            <a:rPr lang="pl-PL" sz="1800" dirty="0" smtClean="0"/>
            <a:t>naukowcy każdej narodowości </a:t>
          </a:r>
          <a:endParaRPr lang="pl-PL" sz="1800" dirty="0"/>
        </a:p>
      </dgm:t>
    </dgm:pt>
    <dgm:pt modelId="{7DBE0DDA-F781-4C39-A334-EFA0CB9F8D06}" type="parTrans" cxnId="{5E630B29-E7E6-49C3-A990-00729ADB74C7}">
      <dgm:prSet/>
      <dgm:spPr/>
      <dgm:t>
        <a:bodyPr/>
        <a:lstStyle/>
        <a:p>
          <a:endParaRPr lang="pl-PL"/>
        </a:p>
      </dgm:t>
    </dgm:pt>
    <dgm:pt modelId="{A761570F-7126-4CD9-A877-004EE5E9E2E1}" type="sibTrans" cxnId="{5E630B29-E7E6-49C3-A990-00729ADB74C7}">
      <dgm:prSet/>
      <dgm:spPr/>
      <dgm:t>
        <a:bodyPr/>
        <a:lstStyle/>
        <a:p>
          <a:endParaRPr lang="pl-PL"/>
        </a:p>
      </dgm:t>
    </dgm:pt>
    <dgm:pt modelId="{5619B089-E69D-4673-B777-D2492A8BD0B6}">
      <dgm:prSet phldrT="[Tekst]" custT="1"/>
      <dgm:spPr>
        <a:solidFill>
          <a:srgbClr val="B9C7D5">
            <a:alpha val="89804"/>
          </a:srgbClr>
        </a:solidFill>
      </dgm:spPr>
      <dgm:t>
        <a:bodyPr/>
        <a:lstStyle/>
        <a:p>
          <a:r>
            <a:rPr lang="pl-PL" sz="1800" dirty="0" smtClean="0"/>
            <a:t>WYMÓG: mobilność międzynarodowa </a:t>
          </a:r>
          <a:endParaRPr lang="pl-PL" sz="1800" dirty="0"/>
        </a:p>
      </dgm:t>
    </dgm:pt>
    <dgm:pt modelId="{82490B4C-3FAE-49DB-89E4-E1F470088736}" type="parTrans" cxnId="{93DE9DDB-83F0-498A-B61B-A537C6AFAE79}">
      <dgm:prSet/>
      <dgm:spPr/>
      <dgm:t>
        <a:bodyPr/>
        <a:lstStyle/>
        <a:p>
          <a:endParaRPr lang="pl-PL"/>
        </a:p>
      </dgm:t>
    </dgm:pt>
    <dgm:pt modelId="{066D5BA2-699F-4EAE-B783-DDF4E3A48925}" type="sibTrans" cxnId="{93DE9DDB-83F0-498A-B61B-A537C6AFAE79}">
      <dgm:prSet/>
      <dgm:spPr/>
      <dgm:t>
        <a:bodyPr/>
        <a:lstStyle/>
        <a:p>
          <a:endParaRPr lang="pl-PL"/>
        </a:p>
      </dgm:t>
    </dgm:pt>
    <dgm:pt modelId="{6FF0A3A8-9A1E-4FFA-99B9-BD73F364862A}">
      <dgm:prSet phldrT="[Tekst]" custT="1"/>
      <dgm:spPr/>
      <dgm:t>
        <a:bodyPr/>
        <a:lstStyle/>
        <a:p>
          <a:r>
            <a:rPr lang="pl-PL" sz="1800" dirty="0" smtClean="0"/>
            <a:t>pracownicy instytucji</a:t>
          </a:r>
          <a:endParaRPr lang="pl-PL" sz="1800" dirty="0"/>
        </a:p>
      </dgm:t>
    </dgm:pt>
    <dgm:pt modelId="{BB77FB18-17D2-45E0-99BF-153932D11ABE}" type="parTrans" cxnId="{68868DE6-3A71-449A-A376-020700A4B0C1}">
      <dgm:prSet/>
      <dgm:spPr/>
      <dgm:t>
        <a:bodyPr/>
        <a:lstStyle/>
        <a:p>
          <a:endParaRPr lang="pl-PL"/>
        </a:p>
      </dgm:t>
    </dgm:pt>
    <dgm:pt modelId="{E8B217F6-CB60-476A-91E0-E671ACAF5F45}" type="sibTrans" cxnId="{68868DE6-3A71-449A-A376-020700A4B0C1}">
      <dgm:prSet/>
      <dgm:spPr/>
      <dgm:t>
        <a:bodyPr/>
        <a:lstStyle/>
        <a:p>
          <a:endParaRPr lang="pl-PL"/>
        </a:p>
      </dgm:t>
    </dgm:pt>
    <dgm:pt modelId="{FE78B08A-9FC2-4376-BB3C-9D505CAFF6C7}">
      <dgm:prSet phldrT="[Tekst]" custT="1"/>
      <dgm:spPr/>
      <dgm:t>
        <a:bodyPr/>
        <a:lstStyle/>
        <a:p>
          <a:r>
            <a:rPr lang="pl-PL" sz="1800" dirty="0" smtClean="0"/>
            <a:t>wszystkie typy instytucji sektora akademickiego i pozaakademickiego </a:t>
          </a:r>
          <a:endParaRPr lang="pl-PL" sz="1800" dirty="0"/>
        </a:p>
      </dgm:t>
    </dgm:pt>
    <dgm:pt modelId="{B29C8D52-E772-4991-85AB-7E0732CAB5C7}" type="parTrans" cxnId="{E83B1218-5888-4016-A49B-D37DD8C266B2}">
      <dgm:prSet/>
      <dgm:spPr/>
      <dgm:t>
        <a:bodyPr/>
        <a:lstStyle/>
        <a:p>
          <a:endParaRPr lang="pl-PL"/>
        </a:p>
      </dgm:t>
    </dgm:pt>
    <dgm:pt modelId="{BB7C0F54-1D58-4FD8-89AF-C449DD45045A}" type="sibTrans" cxnId="{E83B1218-5888-4016-A49B-D37DD8C266B2}">
      <dgm:prSet/>
      <dgm:spPr/>
      <dgm:t>
        <a:bodyPr/>
        <a:lstStyle/>
        <a:p>
          <a:endParaRPr lang="pl-PL"/>
        </a:p>
      </dgm:t>
    </dgm:pt>
    <dgm:pt modelId="{9EDCF195-51D7-4D68-BDA7-E6637157467A}" type="pres">
      <dgm:prSet presAssocID="{8D455AAC-63B0-4279-AE26-CF9A9F22E3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B2990BB-BA76-465F-9086-5407306BD970}" type="pres">
      <dgm:prSet presAssocID="{84F4D03F-171B-41A1-81C9-CFA67F3CDD3F}" presName="linNode" presStyleCnt="0"/>
      <dgm:spPr/>
    </dgm:pt>
    <dgm:pt modelId="{924A53D1-D66F-49F2-9938-FFC52FDCEDDC}" type="pres">
      <dgm:prSet presAssocID="{84F4D03F-171B-41A1-81C9-CFA67F3CDD3F}" presName="parentText" presStyleLbl="node1" presStyleIdx="0" presStyleCnt="3" custScaleX="12360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ABE108-A85F-4D9A-99E5-4DFDF96A0D53}" type="pres">
      <dgm:prSet presAssocID="{84F4D03F-171B-41A1-81C9-CFA67F3CDD3F}" presName="descendantText" presStyleLbl="alignAccFollowNode1" presStyleIdx="0" presStyleCnt="3" custScaleX="21954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E8B064-77A2-4FFC-9FB2-549854203C67}" type="pres">
      <dgm:prSet presAssocID="{0B35C9CC-CC29-4E9C-8126-D4972C0B123C}" presName="sp" presStyleCnt="0"/>
      <dgm:spPr/>
    </dgm:pt>
    <dgm:pt modelId="{91287BEC-7906-4BA3-8A42-9BA553EDD9CB}" type="pres">
      <dgm:prSet presAssocID="{5343FB44-D9DD-489E-901F-D9B8E84A8F13}" presName="linNode" presStyleCnt="0"/>
      <dgm:spPr/>
    </dgm:pt>
    <dgm:pt modelId="{54E7FD60-86AC-4FF8-9F1E-2BD9F2FE2C0D}" type="pres">
      <dgm:prSet presAssocID="{5343FB44-D9DD-489E-901F-D9B8E84A8F13}" presName="parentText" presStyleLbl="node1" presStyleIdx="1" presStyleCnt="3" custScaleX="13120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5C418F-9541-4570-AAC7-CA4FB17ABC75}" type="pres">
      <dgm:prSet presAssocID="{5343FB44-D9DD-489E-901F-D9B8E84A8F13}" presName="descendantText" presStyleLbl="alignAccFollowNode1" presStyleIdx="1" presStyleCnt="3" custScaleX="2330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20FE11-30CB-4106-A5A1-AD74DA563386}" type="pres">
      <dgm:prSet presAssocID="{376E2416-686E-4408-91CB-29E6D59FD1AF}" presName="sp" presStyleCnt="0"/>
      <dgm:spPr/>
    </dgm:pt>
    <dgm:pt modelId="{F95F4E69-AD80-4650-8E4F-346E8269D66C}" type="pres">
      <dgm:prSet presAssocID="{8684371E-65CF-49AD-B3E8-BB5A9D869E17}" presName="linNode" presStyleCnt="0"/>
      <dgm:spPr/>
    </dgm:pt>
    <dgm:pt modelId="{AC74E656-07B6-4057-8C77-605D02EEDA63}" type="pres">
      <dgm:prSet presAssocID="{8684371E-65CF-49AD-B3E8-BB5A9D869E17}" presName="parentText" presStyleLbl="node1" presStyleIdx="2" presStyleCnt="3" custScaleX="9211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59B896-1AD6-4BB5-948F-EE3C4D265662}" type="pres">
      <dgm:prSet presAssocID="{8684371E-65CF-49AD-B3E8-BB5A9D869E17}" presName="descendantText" presStyleLbl="alignAccFollowNode1" presStyleIdx="2" presStyleCnt="3" custScaleX="16596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6EC74F4-C1AA-4948-9523-45DE18B91F52}" type="presOf" srcId="{58B2B8B5-4A60-4081-878A-BF8E80A663D2}" destId="{675C418F-9541-4570-AAC7-CA4FB17ABC75}" srcOrd="0" destOrd="1" presId="urn:microsoft.com/office/officeart/2005/8/layout/vList5"/>
    <dgm:cxn modelId="{10AE1B79-511D-4A3D-ABA8-588DE6E749C9}" type="presOf" srcId="{FE78B08A-9FC2-4376-BB3C-9D505CAFF6C7}" destId="{1259B896-1AD6-4BB5-948F-EE3C4D265662}" srcOrd="0" destOrd="2" presId="urn:microsoft.com/office/officeart/2005/8/layout/vList5"/>
    <dgm:cxn modelId="{7B9BA0D3-94ED-4BF2-A148-4A0BA309BE9C}" srcId="{5343FB44-D9DD-489E-901F-D9B8E84A8F13}" destId="{58B2B8B5-4A60-4081-878A-BF8E80A663D2}" srcOrd="1" destOrd="0" parTransId="{C74F0E8F-682B-4E57-8CAB-1B373ED14DA4}" sibTransId="{BF8A9E76-B409-4AD1-AE35-530764456C41}"/>
    <dgm:cxn modelId="{88DA043C-736E-4307-AC68-67B4F5C031EA}" type="presOf" srcId="{5343FB44-D9DD-489E-901F-D9B8E84A8F13}" destId="{54E7FD60-86AC-4FF8-9F1E-2BD9F2FE2C0D}" srcOrd="0" destOrd="0" presId="urn:microsoft.com/office/officeart/2005/8/layout/vList5"/>
    <dgm:cxn modelId="{AD74F4DA-0DB3-48BF-A937-D38F89FCEB4E}" srcId="{84F4D03F-171B-41A1-81C9-CFA67F3CDD3F}" destId="{54758E7E-8B8D-40A8-B2B6-FFD43570C086}" srcOrd="0" destOrd="0" parTransId="{55314FBA-E869-45A4-A533-75A4E37A2A49}" sibTransId="{E97451D2-77CD-4251-BE96-D2FC23587307}"/>
    <dgm:cxn modelId="{CF62F852-3EB1-45E3-A0F8-69D1442E426E}" type="presOf" srcId="{5619B089-E69D-4673-B777-D2492A8BD0B6}" destId="{675C418F-9541-4570-AAC7-CA4FB17ABC75}" srcOrd="0" destOrd="2" presId="urn:microsoft.com/office/officeart/2005/8/layout/vList5"/>
    <dgm:cxn modelId="{D8DF6754-4844-41D7-AA51-BD5AE26B318B}" type="presOf" srcId="{84F4D03F-171B-41A1-81C9-CFA67F3CDD3F}" destId="{924A53D1-D66F-49F2-9938-FFC52FDCEDDC}" srcOrd="0" destOrd="0" presId="urn:microsoft.com/office/officeart/2005/8/layout/vList5"/>
    <dgm:cxn modelId="{E83B1218-5888-4016-A49B-D37DD8C266B2}" srcId="{8684371E-65CF-49AD-B3E8-BB5A9D869E17}" destId="{FE78B08A-9FC2-4376-BB3C-9D505CAFF6C7}" srcOrd="2" destOrd="0" parTransId="{B29C8D52-E772-4991-85AB-7E0732CAB5C7}" sibTransId="{BB7C0F54-1D58-4FD8-89AF-C449DD45045A}"/>
    <dgm:cxn modelId="{68868DE6-3A71-449A-A376-020700A4B0C1}" srcId="{8684371E-65CF-49AD-B3E8-BB5A9D869E17}" destId="{6FF0A3A8-9A1E-4FFA-99B9-BD73F364862A}" srcOrd="1" destOrd="0" parTransId="{BB77FB18-17D2-45E0-99BF-153932D11ABE}" sibTransId="{E8B217F6-CB60-476A-91E0-E671ACAF5F45}"/>
    <dgm:cxn modelId="{93DE9DDB-83F0-498A-B61B-A537C6AFAE79}" srcId="{5343FB44-D9DD-489E-901F-D9B8E84A8F13}" destId="{5619B089-E69D-4673-B777-D2492A8BD0B6}" srcOrd="2" destOrd="0" parTransId="{82490B4C-3FAE-49DB-89E4-E1F470088736}" sibTransId="{066D5BA2-699F-4EAE-B783-DDF4E3A48925}"/>
    <dgm:cxn modelId="{D2A75BCD-47B3-4F0B-B774-D459188C10FF}" type="presOf" srcId="{8684371E-65CF-49AD-B3E8-BB5A9D869E17}" destId="{AC74E656-07B6-4057-8C77-605D02EEDA63}" srcOrd="0" destOrd="0" presId="urn:microsoft.com/office/officeart/2005/8/layout/vList5"/>
    <dgm:cxn modelId="{13F55000-480A-48A6-B8D5-AF055FBF1E72}" srcId="{5343FB44-D9DD-489E-901F-D9B8E84A8F13}" destId="{F092EB36-2E6D-4D07-9ADC-C610F8ECD3D1}" srcOrd="0" destOrd="0" parTransId="{4A8853C7-2516-4EF1-AEB4-BFF3504A55D5}" sibTransId="{0BD5F83A-5CF6-4851-9334-62F1E3325393}"/>
    <dgm:cxn modelId="{CB1C6E06-5541-4BEC-A1CF-DACABE49FB23}" type="presOf" srcId="{8D455AAC-63B0-4279-AE26-CF9A9F22E3D0}" destId="{9EDCF195-51D7-4D68-BDA7-E6637157467A}" srcOrd="0" destOrd="0" presId="urn:microsoft.com/office/officeart/2005/8/layout/vList5"/>
    <dgm:cxn modelId="{9128258F-91F6-4D68-9611-E6AF08FD4565}" srcId="{8D455AAC-63B0-4279-AE26-CF9A9F22E3D0}" destId="{5343FB44-D9DD-489E-901F-D9B8E84A8F13}" srcOrd="1" destOrd="0" parTransId="{E3738432-E654-44EF-BE58-61ADEF9F334E}" sibTransId="{376E2416-686E-4408-91CB-29E6D59FD1AF}"/>
    <dgm:cxn modelId="{81912D46-C5AA-4A5D-9FB9-942977341D54}" srcId="{84F4D03F-171B-41A1-81C9-CFA67F3CDD3F}" destId="{327D5CE3-D266-44C2-AAD1-E1BA504EF736}" srcOrd="1" destOrd="0" parTransId="{CAEC3ACD-5F80-40D4-9528-F06E85787559}" sibTransId="{5412773F-B828-4596-96ED-1DAAB10FBD91}"/>
    <dgm:cxn modelId="{5E070427-A476-4343-B7C0-E70E85C005AD}" type="presOf" srcId="{AA5354C2-74D1-440E-A692-2B7D50423D35}" destId="{1259B896-1AD6-4BB5-948F-EE3C4D265662}" srcOrd="0" destOrd="0" presId="urn:microsoft.com/office/officeart/2005/8/layout/vList5"/>
    <dgm:cxn modelId="{D9A8F470-084C-499E-A1E8-8F3D74B78D22}" type="presOf" srcId="{54758E7E-8B8D-40A8-B2B6-FFD43570C086}" destId="{CAABE108-A85F-4D9A-99E5-4DFDF96A0D53}" srcOrd="0" destOrd="0" presId="urn:microsoft.com/office/officeart/2005/8/layout/vList5"/>
    <dgm:cxn modelId="{28B74F91-ACAC-4FBA-A5A2-C31F4031C168}" type="presOf" srcId="{F092EB36-2E6D-4D07-9ADC-C610F8ECD3D1}" destId="{675C418F-9541-4570-AAC7-CA4FB17ABC75}" srcOrd="0" destOrd="0" presId="urn:microsoft.com/office/officeart/2005/8/layout/vList5"/>
    <dgm:cxn modelId="{5E630B29-E7E6-49C3-A990-00729ADB74C7}" srcId="{8684371E-65CF-49AD-B3E8-BB5A9D869E17}" destId="{AA5354C2-74D1-440E-A692-2B7D50423D35}" srcOrd="0" destOrd="0" parTransId="{7DBE0DDA-F781-4C39-A334-EFA0CB9F8D06}" sibTransId="{A761570F-7126-4CD9-A877-004EE5E9E2E1}"/>
    <dgm:cxn modelId="{188ED0DE-8641-44CE-B3B0-554A176BD098}" srcId="{8D455AAC-63B0-4279-AE26-CF9A9F22E3D0}" destId="{8684371E-65CF-49AD-B3E8-BB5A9D869E17}" srcOrd="2" destOrd="0" parTransId="{BFDE3A58-99C4-43BF-BCE3-6034DC7EF34E}" sibTransId="{99DAC427-0F24-4475-8060-C84D9F726E12}"/>
    <dgm:cxn modelId="{C066E091-945D-4953-8523-3F0D42B2EFA3}" type="presOf" srcId="{6FF0A3A8-9A1E-4FFA-99B9-BD73F364862A}" destId="{1259B896-1AD6-4BB5-948F-EE3C4D265662}" srcOrd="0" destOrd="1" presId="urn:microsoft.com/office/officeart/2005/8/layout/vList5"/>
    <dgm:cxn modelId="{94C5E7DA-3906-40D7-ACCB-87734A11CD0D}" srcId="{8D455AAC-63B0-4279-AE26-CF9A9F22E3D0}" destId="{84F4D03F-171B-41A1-81C9-CFA67F3CDD3F}" srcOrd="0" destOrd="0" parTransId="{7FD128E2-968A-4853-919D-E2A4891CD7C4}" sibTransId="{0B35C9CC-CC29-4E9C-8126-D4972C0B123C}"/>
    <dgm:cxn modelId="{3DD44B72-7D8F-43E7-A71B-106C6A21984F}" type="presOf" srcId="{327D5CE3-D266-44C2-AAD1-E1BA504EF736}" destId="{CAABE108-A85F-4D9A-99E5-4DFDF96A0D53}" srcOrd="0" destOrd="1" presId="urn:microsoft.com/office/officeart/2005/8/layout/vList5"/>
    <dgm:cxn modelId="{1BA89259-2B55-4F2A-92DE-8864E3B02F99}" type="presParOf" srcId="{9EDCF195-51D7-4D68-BDA7-E6637157467A}" destId="{5B2990BB-BA76-465F-9086-5407306BD970}" srcOrd="0" destOrd="0" presId="urn:microsoft.com/office/officeart/2005/8/layout/vList5"/>
    <dgm:cxn modelId="{76EE7F48-3A78-401B-A69E-90B06962A31A}" type="presParOf" srcId="{5B2990BB-BA76-465F-9086-5407306BD970}" destId="{924A53D1-D66F-49F2-9938-FFC52FDCEDDC}" srcOrd="0" destOrd="0" presId="urn:microsoft.com/office/officeart/2005/8/layout/vList5"/>
    <dgm:cxn modelId="{13EE8948-EEDD-4B55-88D2-628DC5F2741F}" type="presParOf" srcId="{5B2990BB-BA76-465F-9086-5407306BD970}" destId="{CAABE108-A85F-4D9A-99E5-4DFDF96A0D53}" srcOrd="1" destOrd="0" presId="urn:microsoft.com/office/officeart/2005/8/layout/vList5"/>
    <dgm:cxn modelId="{D1EEC36F-B249-4E81-BDED-F9F65E7C6E2E}" type="presParOf" srcId="{9EDCF195-51D7-4D68-BDA7-E6637157467A}" destId="{E5E8B064-77A2-4FFC-9FB2-549854203C67}" srcOrd="1" destOrd="0" presId="urn:microsoft.com/office/officeart/2005/8/layout/vList5"/>
    <dgm:cxn modelId="{5E1BD2F6-212A-4ECB-8A33-651387232424}" type="presParOf" srcId="{9EDCF195-51D7-4D68-BDA7-E6637157467A}" destId="{91287BEC-7906-4BA3-8A42-9BA553EDD9CB}" srcOrd="2" destOrd="0" presId="urn:microsoft.com/office/officeart/2005/8/layout/vList5"/>
    <dgm:cxn modelId="{FCE12985-2B90-4BAC-8EC5-7C5763C2B616}" type="presParOf" srcId="{91287BEC-7906-4BA3-8A42-9BA553EDD9CB}" destId="{54E7FD60-86AC-4FF8-9F1E-2BD9F2FE2C0D}" srcOrd="0" destOrd="0" presId="urn:microsoft.com/office/officeart/2005/8/layout/vList5"/>
    <dgm:cxn modelId="{1056FBFC-FFA8-42D0-A686-56B2231B2526}" type="presParOf" srcId="{91287BEC-7906-4BA3-8A42-9BA553EDD9CB}" destId="{675C418F-9541-4570-AAC7-CA4FB17ABC75}" srcOrd="1" destOrd="0" presId="urn:microsoft.com/office/officeart/2005/8/layout/vList5"/>
    <dgm:cxn modelId="{DD561109-66EF-4CFE-BE52-FC98FD34E761}" type="presParOf" srcId="{9EDCF195-51D7-4D68-BDA7-E6637157467A}" destId="{5C20FE11-30CB-4106-A5A1-AD74DA563386}" srcOrd="3" destOrd="0" presId="urn:microsoft.com/office/officeart/2005/8/layout/vList5"/>
    <dgm:cxn modelId="{EBC56E1F-2410-416B-B25C-703E196A4B27}" type="presParOf" srcId="{9EDCF195-51D7-4D68-BDA7-E6637157467A}" destId="{F95F4E69-AD80-4650-8E4F-346E8269D66C}" srcOrd="4" destOrd="0" presId="urn:microsoft.com/office/officeart/2005/8/layout/vList5"/>
    <dgm:cxn modelId="{AD553842-39CE-40D9-ACD9-C33B9F54AA9E}" type="presParOf" srcId="{F95F4E69-AD80-4650-8E4F-346E8269D66C}" destId="{AC74E656-07B6-4057-8C77-605D02EEDA63}" srcOrd="0" destOrd="0" presId="urn:microsoft.com/office/officeart/2005/8/layout/vList5"/>
    <dgm:cxn modelId="{684F22D9-D652-40E1-B3EB-B90131A8F3AF}" type="presParOf" srcId="{F95F4E69-AD80-4650-8E4F-346E8269D66C}" destId="{1259B896-1AD6-4BB5-948F-EE3C4D265662}" srcOrd="1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9A2BF4-4C9E-4B72-A00D-45C3B6F883E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892E1B8-0473-48E3-9C9B-F2E9D12EACC8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l-PL" dirty="0" smtClean="0"/>
            <a:t>BENEFICJENCI</a:t>
          </a:r>
          <a:endParaRPr lang="pl-PL" dirty="0"/>
        </a:p>
      </dgm:t>
    </dgm:pt>
    <dgm:pt modelId="{6BF0A8C9-C520-40B0-8FBB-C1B160BF8513}" type="parTrans" cxnId="{A58E69D7-8D73-420F-88C4-50FEE7EA4529}">
      <dgm:prSet/>
      <dgm:spPr/>
      <dgm:t>
        <a:bodyPr/>
        <a:lstStyle/>
        <a:p>
          <a:endParaRPr lang="pl-PL"/>
        </a:p>
      </dgm:t>
    </dgm:pt>
    <dgm:pt modelId="{DD8F6CCC-439F-415E-A160-F410A5AB1D2D}" type="sibTrans" cxnId="{A58E69D7-8D73-420F-88C4-50FEE7EA4529}">
      <dgm:prSet/>
      <dgm:spPr/>
      <dgm:t>
        <a:bodyPr/>
        <a:lstStyle/>
        <a:p>
          <a:endParaRPr lang="pl-PL"/>
        </a:p>
      </dgm:t>
    </dgm:pt>
    <dgm:pt modelId="{5AB21697-646F-49DD-A8A6-2A98241CE5CE}">
      <dgm:prSet phldrT="[Tekst]" custT="1"/>
      <dgm:spPr/>
      <dgm:t>
        <a:bodyPr/>
        <a:lstStyle/>
        <a:p>
          <a:r>
            <a:rPr lang="pl-PL" sz="1600" b="1" dirty="0" smtClean="0">
              <a:solidFill>
                <a:srgbClr val="C00000"/>
              </a:solidFill>
            </a:rPr>
            <a:t>podpisują</a:t>
          </a:r>
          <a:r>
            <a:rPr lang="pl-PL" sz="1600" b="1" dirty="0" smtClean="0"/>
            <a:t> kontrakt z KE  </a:t>
          </a:r>
          <a:endParaRPr lang="pl-PL" sz="1600" b="1" dirty="0"/>
        </a:p>
      </dgm:t>
    </dgm:pt>
    <dgm:pt modelId="{044B27FA-04AE-4CCE-AD28-1F4B9F9CAB57}" type="parTrans" cxnId="{EAE77A52-1178-4CA4-9A94-9B81BACAB59A}">
      <dgm:prSet/>
      <dgm:spPr/>
      <dgm:t>
        <a:bodyPr/>
        <a:lstStyle/>
        <a:p>
          <a:endParaRPr lang="pl-PL"/>
        </a:p>
      </dgm:t>
    </dgm:pt>
    <dgm:pt modelId="{793E69D3-C248-4E79-BD3E-99E4A63E3158}" type="sibTrans" cxnId="{EAE77A52-1178-4CA4-9A94-9B81BACAB59A}">
      <dgm:prSet/>
      <dgm:spPr/>
      <dgm:t>
        <a:bodyPr/>
        <a:lstStyle/>
        <a:p>
          <a:endParaRPr lang="pl-PL"/>
        </a:p>
      </dgm:t>
    </dgm:pt>
    <dgm:pt modelId="{741F87D6-507F-45FA-AC6D-4BDF419833E6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l-PL" dirty="0" smtClean="0"/>
            <a:t>PARTNERZY</a:t>
          </a:r>
          <a:endParaRPr lang="pl-PL" dirty="0"/>
        </a:p>
      </dgm:t>
    </dgm:pt>
    <dgm:pt modelId="{65FE094B-B51D-4009-9537-0F358DA13643}" type="parTrans" cxnId="{9B00544F-15B7-4667-BFA6-6252C29847A5}">
      <dgm:prSet/>
      <dgm:spPr/>
      <dgm:t>
        <a:bodyPr/>
        <a:lstStyle/>
        <a:p>
          <a:endParaRPr lang="pl-PL"/>
        </a:p>
      </dgm:t>
    </dgm:pt>
    <dgm:pt modelId="{65A9ADD6-4B3F-4BEA-9A51-4430AE6EE758}" type="sibTrans" cxnId="{9B00544F-15B7-4667-BFA6-6252C29847A5}">
      <dgm:prSet/>
      <dgm:spPr/>
      <dgm:t>
        <a:bodyPr/>
        <a:lstStyle/>
        <a:p>
          <a:endParaRPr lang="pl-PL"/>
        </a:p>
      </dgm:t>
    </dgm:pt>
    <dgm:pt modelId="{85CC0FD7-6583-4119-843B-32EFF3D614A0}">
      <dgm:prSet phldrT="[Tekst]" custT="1"/>
      <dgm:spPr/>
      <dgm:t>
        <a:bodyPr/>
        <a:lstStyle/>
        <a:p>
          <a:r>
            <a:rPr lang="pl-PL" sz="1600" b="1" dirty="0" smtClean="0">
              <a:solidFill>
                <a:srgbClr val="C00000"/>
              </a:solidFill>
            </a:rPr>
            <a:t>nie podpisują </a:t>
          </a:r>
          <a:r>
            <a:rPr lang="pl-PL" sz="1600" b="1" dirty="0" smtClean="0"/>
            <a:t>kontraktu z KE </a:t>
          </a:r>
          <a:endParaRPr lang="pl-PL" sz="1600" b="1" dirty="0"/>
        </a:p>
      </dgm:t>
    </dgm:pt>
    <dgm:pt modelId="{76F607E0-D81A-4CEB-A2A6-DC8560680940}" type="parTrans" cxnId="{C9D412C1-A0E9-4B86-AE35-07800ABDD0F9}">
      <dgm:prSet/>
      <dgm:spPr/>
      <dgm:t>
        <a:bodyPr/>
        <a:lstStyle/>
        <a:p>
          <a:endParaRPr lang="pl-PL"/>
        </a:p>
      </dgm:t>
    </dgm:pt>
    <dgm:pt modelId="{3159588D-A832-4C33-BCE2-FACFD04A9069}" type="sibTrans" cxnId="{C9D412C1-A0E9-4B86-AE35-07800ABDD0F9}">
      <dgm:prSet/>
      <dgm:spPr/>
      <dgm:t>
        <a:bodyPr/>
        <a:lstStyle/>
        <a:p>
          <a:endParaRPr lang="pl-PL"/>
        </a:p>
      </dgm:t>
    </dgm:pt>
    <dgm:pt modelId="{54C57996-9F19-4CCD-9CB8-2E25E1A667F5}">
      <dgm:prSet phldrT="[Tekst]" custT="1"/>
      <dgm:spPr/>
      <dgm:t>
        <a:bodyPr/>
        <a:lstStyle/>
        <a:p>
          <a:r>
            <a:rPr lang="pl-PL" sz="1600" dirty="0" smtClean="0"/>
            <a:t>szkolą i goszczą naukowców na okresy czasowe</a:t>
          </a:r>
          <a:endParaRPr lang="pl-PL" sz="1600" dirty="0"/>
        </a:p>
      </dgm:t>
    </dgm:pt>
    <dgm:pt modelId="{AB7D5DAB-6330-4FE6-B50B-AC5B32A1B3D8}" type="parTrans" cxnId="{D0989021-644D-4D72-B5A7-5EDD60C28CC0}">
      <dgm:prSet/>
      <dgm:spPr/>
      <dgm:t>
        <a:bodyPr/>
        <a:lstStyle/>
        <a:p>
          <a:endParaRPr lang="pl-PL"/>
        </a:p>
      </dgm:t>
    </dgm:pt>
    <dgm:pt modelId="{2E2ED445-D904-4853-BA92-D9483266C2A7}" type="sibTrans" cxnId="{D0989021-644D-4D72-B5A7-5EDD60C28CC0}">
      <dgm:prSet/>
      <dgm:spPr/>
      <dgm:t>
        <a:bodyPr/>
        <a:lstStyle/>
        <a:p>
          <a:endParaRPr lang="pl-PL"/>
        </a:p>
      </dgm:t>
    </dgm:pt>
    <dgm:pt modelId="{637866D3-80CE-4D70-8F50-C41434E784EF}">
      <dgm:prSet phldrT="[Tekst]" custT="1"/>
      <dgm:spPr/>
      <dgm:t>
        <a:bodyPr/>
        <a:lstStyle/>
        <a:p>
          <a:r>
            <a:rPr lang="pl-PL" sz="1600" dirty="0" smtClean="0"/>
            <a:t>zaangażowani w każdy etap projektu</a:t>
          </a:r>
          <a:endParaRPr lang="pl-PL" sz="1600" dirty="0"/>
        </a:p>
      </dgm:t>
    </dgm:pt>
    <dgm:pt modelId="{DE3CD18D-F9CC-433F-A6FA-EA003119FD5B}" type="parTrans" cxnId="{685ED40F-A4BE-4D3C-806C-82E66C91A1DF}">
      <dgm:prSet/>
      <dgm:spPr/>
      <dgm:t>
        <a:bodyPr/>
        <a:lstStyle/>
        <a:p>
          <a:endParaRPr lang="pl-PL"/>
        </a:p>
      </dgm:t>
    </dgm:pt>
    <dgm:pt modelId="{653997E0-5E5C-49B8-A8E2-54E42F54C85E}" type="sibTrans" cxnId="{685ED40F-A4BE-4D3C-806C-82E66C91A1DF}">
      <dgm:prSet/>
      <dgm:spPr/>
      <dgm:t>
        <a:bodyPr/>
        <a:lstStyle/>
        <a:p>
          <a:endParaRPr lang="pl-PL"/>
        </a:p>
      </dgm:t>
    </dgm:pt>
    <dgm:pt modelId="{58B0CE79-3B5D-4842-8FAE-B24669C0F09B}">
      <dgm:prSet phldrT="[Tekst]" custT="1"/>
      <dgm:spPr/>
      <dgm:t>
        <a:bodyPr/>
        <a:lstStyle/>
        <a:p>
          <a:r>
            <a:rPr lang="pl-PL" sz="1600" dirty="0" smtClean="0"/>
            <a:t>zatrudniają naukowców </a:t>
          </a:r>
          <a:endParaRPr lang="pl-PL" sz="1600" dirty="0"/>
        </a:p>
      </dgm:t>
    </dgm:pt>
    <dgm:pt modelId="{97D649A0-50AD-46C3-BAFC-DAF4054E734A}" type="parTrans" cxnId="{E0C38B12-7ABF-4F95-BAB3-1E324622A9BD}">
      <dgm:prSet/>
      <dgm:spPr/>
      <dgm:t>
        <a:bodyPr/>
        <a:lstStyle/>
        <a:p>
          <a:endParaRPr lang="pl-PL"/>
        </a:p>
      </dgm:t>
    </dgm:pt>
    <dgm:pt modelId="{BAB0AD3C-58A9-4153-A7A3-58264AE767BD}" type="sibTrans" cxnId="{E0C38B12-7ABF-4F95-BAB3-1E324622A9BD}">
      <dgm:prSet/>
      <dgm:spPr/>
      <dgm:t>
        <a:bodyPr/>
        <a:lstStyle/>
        <a:p>
          <a:endParaRPr lang="pl-PL"/>
        </a:p>
      </dgm:t>
    </dgm:pt>
    <dgm:pt modelId="{ACFC2DFF-E266-4256-9036-A8057F0E435E}">
      <dgm:prSet phldrT="[Tekst]"/>
      <dgm:spPr/>
      <dgm:t>
        <a:bodyPr/>
        <a:lstStyle/>
        <a:p>
          <a:endParaRPr lang="pl-PL" sz="1200" dirty="0"/>
        </a:p>
      </dgm:t>
    </dgm:pt>
    <dgm:pt modelId="{186C7F0A-7F73-4E57-8012-2FEEC55DC71D}" type="parTrans" cxnId="{81F53D6B-7299-4505-B9EF-52821380CCC3}">
      <dgm:prSet/>
      <dgm:spPr/>
      <dgm:t>
        <a:bodyPr/>
        <a:lstStyle/>
        <a:p>
          <a:endParaRPr lang="pl-PL"/>
        </a:p>
      </dgm:t>
    </dgm:pt>
    <dgm:pt modelId="{FCAB4C3F-AFE3-4AB1-AED9-01B81BF6F3EA}" type="sibTrans" cxnId="{81F53D6B-7299-4505-B9EF-52821380CCC3}">
      <dgm:prSet/>
      <dgm:spPr/>
      <dgm:t>
        <a:bodyPr/>
        <a:lstStyle/>
        <a:p>
          <a:endParaRPr lang="pl-PL"/>
        </a:p>
      </dgm:t>
    </dgm:pt>
    <dgm:pt modelId="{0525E69B-8953-4EFB-B1D8-D72058628A0F}">
      <dgm:prSet phldrT="[Tekst]" custT="1"/>
      <dgm:spPr/>
      <dgm:t>
        <a:bodyPr/>
        <a:lstStyle/>
        <a:p>
          <a:r>
            <a:rPr lang="pl-PL" sz="1600" dirty="0" smtClean="0"/>
            <a:t>list potwierdzający załączany do wniosku</a:t>
          </a:r>
          <a:endParaRPr lang="pl-PL" sz="1600" dirty="0"/>
        </a:p>
      </dgm:t>
    </dgm:pt>
    <dgm:pt modelId="{B0B8DA75-B54F-4B4F-B42F-BF0DE65625A2}" type="parTrans" cxnId="{92911CC0-7D02-487F-B6BF-C228AC92AF1F}">
      <dgm:prSet/>
      <dgm:spPr/>
      <dgm:t>
        <a:bodyPr/>
        <a:lstStyle/>
        <a:p>
          <a:endParaRPr lang="pl-PL"/>
        </a:p>
      </dgm:t>
    </dgm:pt>
    <dgm:pt modelId="{13E96B3F-B406-4F5E-B61A-7AA9F10D48CC}" type="sibTrans" cxnId="{92911CC0-7D02-487F-B6BF-C228AC92AF1F}">
      <dgm:prSet/>
      <dgm:spPr/>
      <dgm:t>
        <a:bodyPr/>
        <a:lstStyle/>
        <a:p>
          <a:endParaRPr lang="pl-PL"/>
        </a:p>
      </dgm:t>
    </dgm:pt>
    <dgm:pt modelId="{5FDDA4FD-028C-4946-B51E-B2B5F47D4BF7}" type="pres">
      <dgm:prSet presAssocID="{769A2BF4-4C9E-4B72-A00D-45C3B6F883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20A2C8E-3093-4F2D-A745-65B7136F73E3}" type="pres">
      <dgm:prSet presAssocID="{2892E1B8-0473-48E3-9C9B-F2E9D12EACC8}" presName="linNode" presStyleCnt="0"/>
      <dgm:spPr/>
    </dgm:pt>
    <dgm:pt modelId="{EF874340-B28D-460A-AD4A-889551BC749F}" type="pres">
      <dgm:prSet presAssocID="{2892E1B8-0473-48E3-9C9B-F2E9D12EACC8}" presName="parentText" presStyleLbl="node1" presStyleIdx="0" presStyleCnt="2" custScaleX="7740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97CB10-7777-41CE-8C82-9EE87AB37581}" type="pres">
      <dgm:prSet presAssocID="{2892E1B8-0473-48E3-9C9B-F2E9D12EACC8}" presName="descendantText" presStyleLbl="alignAccFollowNode1" presStyleIdx="0" presStyleCnt="2" custScaleX="10720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842666-8AF8-47CF-BD62-0F6CDDCB17AA}" type="pres">
      <dgm:prSet presAssocID="{DD8F6CCC-439F-415E-A160-F410A5AB1D2D}" presName="sp" presStyleCnt="0"/>
      <dgm:spPr/>
    </dgm:pt>
    <dgm:pt modelId="{7D2BC7E0-D02A-4CDF-A3C1-4331FC499149}" type="pres">
      <dgm:prSet presAssocID="{741F87D6-507F-45FA-AC6D-4BDF419833E6}" presName="linNode" presStyleCnt="0"/>
      <dgm:spPr/>
    </dgm:pt>
    <dgm:pt modelId="{33DFD85B-1C60-47E6-AED4-3EDEEF064112}" type="pres">
      <dgm:prSet presAssocID="{741F87D6-507F-45FA-AC6D-4BDF419833E6}" presName="parentText" presStyleLbl="node1" presStyleIdx="1" presStyleCnt="2" custScaleX="7786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60534C-B398-4FE3-B92B-5F0A9DB108EA}" type="pres">
      <dgm:prSet presAssocID="{741F87D6-507F-45FA-AC6D-4BDF419833E6}" presName="descendantText" presStyleLbl="alignAccFollowNode1" presStyleIdx="1" presStyleCnt="2" custScaleX="1068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4AA05C5-553B-4B58-A76D-066845065E74}" type="presOf" srcId="{2892E1B8-0473-48E3-9C9B-F2E9D12EACC8}" destId="{EF874340-B28D-460A-AD4A-889551BC749F}" srcOrd="0" destOrd="0" presId="urn:microsoft.com/office/officeart/2005/8/layout/vList5"/>
    <dgm:cxn modelId="{92911CC0-7D02-487F-B6BF-C228AC92AF1F}" srcId="{741F87D6-507F-45FA-AC6D-4BDF419833E6}" destId="{0525E69B-8953-4EFB-B1D8-D72058628A0F}" srcOrd="2" destOrd="0" parTransId="{B0B8DA75-B54F-4B4F-B42F-BF0DE65625A2}" sibTransId="{13E96B3F-B406-4F5E-B61A-7AA9F10D48CC}"/>
    <dgm:cxn modelId="{685ED40F-A4BE-4D3C-806C-82E66C91A1DF}" srcId="{2892E1B8-0473-48E3-9C9B-F2E9D12EACC8}" destId="{637866D3-80CE-4D70-8F50-C41434E784EF}" srcOrd="1" destOrd="0" parTransId="{DE3CD18D-F9CC-433F-A6FA-EA003119FD5B}" sibTransId="{653997E0-5E5C-49B8-A8E2-54E42F54C85E}"/>
    <dgm:cxn modelId="{E0C38B12-7ABF-4F95-BAB3-1E324622A9BD}" srcId="{2892E1B8-0473-48E3-9C9B-F2E9D12EACC8}" destId="{58B0CE79-3B5D-4842-8FAE-B24669C0F09B}" srcOrd="2" destOrd="0" parTransId="{97D649A0-50AD-46C3-BAFC-DAF4054E734A}" sibTransId="{BAB0AD3C-58A9-4153-A7A3-58264AE767BD}"/>
    <dgm:cxn modelId="{7055EC6B-A909-4B6C-8F58-02C9BB1F2606}" type="presOf" srcId="{58B0CE79-3B5D-4842-8FAE-B24669C0F09B}" destId="{2997CB10-7777-41CE-8C82-9EE87AB37581}" srcOrd="0" destOrd="2" presId="urn:microsoft.com/office/officeart/2005/8/layout/vList5"/>
    <dgm:cxn modelId="{6F8EC2FE-9F59-4811-8E59-F7E8B3179453}" type="presOf" srcId="{0525E69B-8953-4EFB-B1D8-D72058628A0F}" destId="{2760534C-B398-4FE3-B92B-5F0A9DB108EA}" srcOrd="0" destOrd="2" presId="urn:microsoft.com/office/officeart/2005/8/layout/vList5"/>
    <dgm:cxn modelId="{73A0A44C-6093-4BAB-A776-16AE9C50A2DA}" type="presOf" srcId="{741F87D6-507F-45FA-AC6D-4BDF419833E6}" destId="{33DFD85B-1C60-47E6-AED4-3EDEEF064112}" srcOrd="0" destOrd="0" presId="urn:microsoft.com/office/officeart/2005/8/layout/vList5"/>
    <dgm:cxn modelId="{A58E69D7-8D73-420F-88C4-50FEE7EA4529}" srcId="{769A2BF4-4C9E-4B72-A00D-45C3B6F883E3}" destId="{2892E1B8-0473-48E3-9C9B-F2E9D12EACC8}" srcOrd="0" destOrd="0" parTransId="{6BF0A8C9-C520-40B0-8FBB-C1B160BF8513}" sibTransId="{DD8F6CCC-439F-415E-A160-F410A5AB1D2D}"/>
    <dgm:cxn modelId="{9B00544F-15B7-4667-BFA6-6252C29847A5}" srcId="{769A2BF4-4C9E-4B72-A00D-45C3B6F883E3}" destId="{741F87D6-507F-45FA-AC6D-4BDF419833E6}" srcOrd="1" destOrd="0" parTransId="{65FE094B-B51D-4009-9537-0F358DA13643}" sibTransId="{65A9ADD6-4B3F-4BEA-9A51-4430AE6EE758}"/>
    <dgm:cxn modelId="{1682FF3A-5EAD-4714-8803-CB5967F109E5}" type="presOf" srcId="{769A2BF4-4C9E-4B72-A00D-45C3B6F883E3}" destId="{5FDDA4FD-028C-4946-B51E-B2B5F47D4BF7}" srcOrd="0" destOrd="0" presId="urn:microsoft.com/office/officeart/2005/8/layout/vList5"/>
    <dgm:cxn modelId="{D4EF09FB-BF37-4505-A613-CB6A2550832F}" type="presOf" srcId="{ACFC2DFF-E266-4256-9036-A8057F0E435E}" destId="{2760534C-B398-4FE3-B92B-5F0A9DB108EA}" srcOrd="0" destOrd="3" presId="urn:microsoft.com/office/officeart/2005/8/layout/vList5"/>
    <dgm:cxn modelId="{FBBEF342-5789-4CC2-897F-BC3818EF8B1C}" type="presOf" srcId="{54C57996-9F19-4CCD-9CB8-2E25E1A667F5}" destId="{2760534C-B398-4FE3-B92B-5F0A9DB108EA}" srcOrd="0" destOrd="1" presId="urn:microsoft.com/office/officeart/2005/8/layout/vList5"/>
    <dgm:cxn modelId="{EAE77A52-1178-4CA4-9A94-9B81BACAB59A}" srcId="{2892E1B8-0473-48E3-9C9B-F2E9D12EACC8}" destId="{5AB21697-646F-49DD-A8A6-2A98241CE5CE}" srcOrd="0" destOrd="0" parTransId="{044B27FA-04AE-4CCE-AD28-1F4B9F9CAB57}" sibTransId="{793E69D3-C248-4E79-BD3E-99E4A63E3158}"/>
    <dgm:cxn modelId="{C9D412C1-A0E9-4B86-AE35-07800ABDD0F9}" srcId="{741F87D6-507F-45FA-AC6D-4BDF419833E6}" destId="{85CC0FD7-6583-4119-843B-32EFF3D614A0}" srcOrd="0" destOrd="0" parTransId="{76F607E0-D81A-4CEB-A2A6-DC8560680940}" sibTransId="{3159588D-A832-4C33-BCE2-FACFD04A9069}"/>
    <dgm:cxn modelId="{FF1F66CD-CED9-429B-B64C-66F5F9837E8C}" type="presOf" srcId="{5AB21697-646F-49DD-A8A6-2A98241CE5CE}" destId="{2997CB10-7777-41CE-8C82-9EE87AB37581}" srcOrd="0" destOrd="0" presId="urn:microsoft.com/office/officeart/2005/8/layout/vList5"/>
    <dgm:cxn modelId="{6321D589-9F59-4446-8CE7-37E6316E75D8}" type="presOf" srcId="{85CC0FD7-6583-4119-843B-32EFF3D614A0}" destId="{2760534C-B398-4FE3-B92B-5F0A9DB108EA}" srcOrd="0" destOrd="0" presId="urn:microsoft.com/office/officeart/2005/8/layout/vList5"/>
    <dgm:cxn modelId="{D0989021-644D-4D72-B5A7-5EDD60C28CC0}" srcId="{741F87D6-507F-45FA-AC6D-4BDF419833E6}" destId="{54C57996-9F19-4CCD-9CB8-2E25E1A667F5}" srcOrd="1" destOrd="0" parTransId="{AB7D5DAB-6330-4FE6-B50B-AC5B32A1B3D8}" sibTransId="{2E2ED445-D904-4853-BA92-D9483266C2A7}"/>
    <dgm:cxn modelId="{81F53D6B-7299-4505-B9EF-52821380CCC3}" srcId="{741F87D6-507F-45FA-AC6D-4BDF419833E6}" destId="{ACFC2DFF-E266-4256-9036-A8057F0E435E}" srcOrd="3" destOrd="0" parTransId="{186C7F0A-7F73-4E57-8012-2FEEC55DC71D}" sibTransId="{FCAB4C3F-AFE3-4AB1-AED9-01B81BF6F3EA}"/>
    <dgm:cxn modelId="{99EF2D72-BE67-425A-A6DE-FA7016BD86DB}" type="presOf" srcId="{637866D3-80CE-4D70-8F50-C41434E784EF}" destId="{2997CB10-7777-41CE-8C82-9EE87AB37581}" srcOrd="0" destOrd="1" presId="urn:microsoft.com/office/officeart/2005/8/layout/vList5"/>
    <dgm:cxn modelId="{2FEDF715-A5B6-4C44-8228-D18C644B81E9}" type="presParOf" srcId="{5FDDA4FD-028C-4946-B51E-B2B5F47D4BF7}" destId="{220A2C8E-3093-4F2D-A745-65B7136F73E3}" srcOrd="0" destOrd="0" presId="urn:microsoft.com/office/officeart/2005/8/layout/vList5"/>
    <dgm:cxn modelId="{6D895053-3C6A-4F6A-AFD2-D8FB692BFBB6}" type="presParOf" srcId="{220A2C8E-3093-4F2D-A745-65B7136F73E3}" destId="{EF874340-B28D-460A-AD4A-889551BC749F}" srcOrd="0" destOrd="0" presId="urn:microsoft.com/office/officeart/2005/8/layout/vList5"/>
    <dgm:cxn modelId="{39E350BD-CC1B-410E-84DF-4CA7FEC87FE2}" type="presParOf" srcId="{220A2C8E-3093-4F2D-A745-65B7136F73E3}" destId="{2997CB10-7777-41CE-8C82-9EE87AB37581}" srcOrd="1" destOrd="0" presId="urn:microsoft.com/office/officeart/2005/8/layout/vList5"/>
    <dgm:cxn modelId="{6D0AE60D-52BE-40CA-846C-D50916747B4F}" type="presParOf" srcId="{5FDDA4FD-028C-4946-B51E-B2B5F47D4BF7}" destId="{CC842666-8AF8-47CF-BD62-0F6CDDCB17AA}" srcOrd="1" destOrd="0" presId="urn:microsoft.com/office/officeart/2005/8/layout/vList5"/>
    <dgm:cxn modelId="{E87D4EDC-589D-4B38-97F0-216014DAC490}" type="presParOf" srcId="{5FDDA4FD-028C-4946-B51E-B2B5F47D4BF7}" destId="{7D2BC7E0-D02A-4CDF-A3C1-4331FC499149}" srcOrd="2" destOrd="0" presId="urn:microsoft.com/office/officeart/2005/8/layout/vList5"/>
    <dgm:cxn modelId="{8C0F914B-735F-4136-9044-6E97C2D7BC1F}" type="presParOf" srcId="{7D2BC7E0-D02A-4CDF-A3C1-4331FC499149}" destId="{33DFD85B-1C60-47E6-AED4-3EDEEF064112}" srcOrd="0" destOrd="0" presId="urn:microsoft.com/office/officeart/2005/8/layout/vList5"/>
    <dgm:cxn modelId="{2081CF28-5070-4CD0-87B6-8D2A4633BE4F}" type="presParOf" srcId="{7D2BC7E0-D02A-4CDF-A3C1-4331FC499149}" destId="{2760534C-B398-4FE3-B92B-5F0A9DB108EA}" srcOrd="1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DCEC59-C112-424D-8793-DF32D85B46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F9BC67-2A7E-4B75-9EF5-CD257B27080C}">
      <dgm:prSet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pl-PL" b="1" dirty="0" smtClean="0"/>
            <a:t>CEL:</a:t>
          </a:r>
          <a:endParaRPr lang="pl-PL" dirty="0"/>
        </a:p>
      </dgm:t>
    </dgm:pt>
    <dgm:pt modelId="{E3CB5E7C-E19B-494F-AD47-3F5B7062DFFE}" type="parTrans" cxnId="{A183C695-9663-41DC-9704-626D90B31C04}">
      <dgm:prSet/>
      <dgm:spPr/>
      <dgm:t>
        <a:bodyPr/>
        <a:lstStyle/>
        <a:p>
          <a:endParaRPr lang="en-US"/>
        </a:p>
      </dgm:t>
    </dgm:pt>
    <dgm:pt modelId="{AE466DF0-588B-4CA8-A8BD-57CCCF5E1831}" type="sibTrans" cxnId="{A183C695-9663-41DC-9704-626D90B31C04}">
      <dgm:prSet/>
      <dgm:spPr/>
      <dgm:t>
        <a:bodyPr/>
        <a:lstStyle/>
        <a:p>
          <a:endParaRPr lang="en-US"/>
        </a:p>
      </dgm:t>
    </dgm:pt>
    <dgm:pt modelId="{A9FD5EF5-8A22-4AB4-91D8-5C6D8E28E3D9}" type="pres">
      <dgm:prSet presAssocID="{25DCEC59-C112-424D-8793-DF32D85B46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3A2651-15F9-4B05-84FA-3D8E3859C43E}" type="pres">
      <dgm:prSet presAssocID="{80F9BC67-2A7E-4B75-9EF5-CD257B27080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0DCC88-4CC5-48B8-AB5E-BDDD2027C2AD}" type="presOf" srcId="{80F9BC67-2A7E-4B75-9EF5-CD257B27080C}" destId="{D23A2651-15F9-4B05-84FA-3D8E3859C43E}" srcOrd="0" destOrd="0" presId="urn:microsoft.com/office/officeart/2005/8/layout/vList2"/>
    <dgm:cxn modelId="{8DFED60B-AFDF-4254-B61D-1DE31D9D9AA1}" type="presOf" srcId="{25DCEC59-C112-424D-8793-DF32D85B46F7}" destId="{A9FD5EF5-8A22-4AB4-91D8-5C6D8E28E3D9}" srcOrd="0" destOrd="0" presId="urn:microsoft.com/office/officeart/2005/8/layout/vList2"/>
    <dgm:cxn modelId="{A183C695-9663-41DC-9704-626D90B31C04}" srcId="{25DCEC59-C112-424D-8793-DF32D85B46F7}" destId="{80F9BC67-2A7E-4B75-9EF5-CD257B27080C}" srcOrd="0" destOrd="0" parTransId="{E3CB5E7C-E19B-494F-AD47-3F5B7062DFFE}" sibTransId="{AE466DF0-588B-4CA8-A8BD-57CCCF5E1831}"/>
    <dgm:cxn modelId="{ECF85F95-62C8-4666-93C7-FB6BBDE20368}" type="presParOf" srcId="{A9FD5EF5-8A22-4AB4-91D8-5C6D8E28E3D9}" destId="{D23A2651-15F9-4B05-84FA-3D8E3859C43E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A955B5-9DFA-4885-8566-863EA65FDCDA}" type="doc">
      <dgm:prSet loTypeId="urn:microsoft.com/office/officeart/2005/8/layout/vList2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20AE9CD-7242-4BA6-975B-216660EF2C6A}">
      <dgm:prSet custT="1"/>
      <dgm:spPr/>
      <dgm:t>
        <a:bodyPr/>
        <a:lstStyle/>
        <a:p>
          <a:pPr algn="ctr" rtl="0"/>
          <a:r>
            <a:rPr lang="pl-PL" sz="2800" b="1" dirty="0" smtClean="0"/>
            <a:t>3 kryteria oceny:</a:t>
          </a:r>
          <a:endParaRPr lang="pl-PL" sz="2800" dirty="0"/>
        </a:p>
      </dgm:t>
    </dgm:pt>
    <dgm:pt modelId="{B58D606F-BD28-404A-BF20-EB73369998AF}" type="parTrans" cxnId="{5FB05452-F713-45D6-95F2-764B5DE1D1E4}">
      <dgm:prSet/>
      <dgm:spPr/>
      <dgm:t>
        <a:bodyPr/>
        <a:lstStyle/>
        <a:p>
          <a:endParaRPr lang="en-US"/>
        </a:p>
      </dgm:t>
    </dgm:pt>
    <dgm:pt modelId="{A60D4330-71A5-4D19-A868-1C00C65280B1}" type="sibTrans" cxnId="{5FB05452-F713-45D6-95F2-764B5DE1D1E4}">
      <dgm:prSet/>
      <dgm:spPr/>
      <dgm:t>
        <a:bodyPr/>
        <a:lstStyle/>
        <a:p>
          <a:endParaRPr lang="en-US"/>
        </a:p>
      </dgm:t>
    </dgm:pt>
    <dgm:pt modelId="{E30B53B3-FE57-40D5-A69F-6AD2A2D45C50}">
      <dgm:prSet custT="1"/>
      <dgm:spPr/>
      <dgm:t>
        <a:bodyPr/>
        <a:lstStyle/>
        <a:p>
          <a:pPr rtl="0"/>
          <a:r>
            <a:rPr lang="pl-PL" sz="2400" b="1" dirty="0" err="1" smtClean="0"/>
            <a:t>Excellence</a:t>
          </a:r>
        </a:p>
        <a:p>
          <a:pPr rtl="0"/>
          <a:r>
            <a:rPr lang="pl-PL" sz="2400" b="1" dirty="0" smtClean="0"/>
            <a:t>Waga: 50%</a:t>
          </a:r>
          <a:endParaRPr lang="pl-PL" sz="2400" b="1" dirty="0"/>
        </a:p>
      </dgm:t>
    </dgm:pt>
    <dgm:pt modelId="{B1BC8789-56AE-4E98-82DB-549A058313C9}" type="parTrans" cxnId="{72522F26-F853-4F51-A55A-B0E649A81A04}">
      <dgm:prSet/>
      <dgm:spPr/>
      <dgm:t>
        <a:bodyPr/>
        <a:lstStyle/>
        <a:p>
          <a:endParaRPr lang="en-US"/>
        </a:p>
      </dgm:t>
    </dgm:pt>
    <dgm:pt modelId="{084A4FCC-0465-48D4-85B7-BCC1A40BAC91}" type="sibTrans" cxnId="{72522F26-F853-4F51-A55A-B0E649A81A04}">
      <dgm:prSet/>
      <dgm:spPr/>
      <dgm:t>
        <a:bodyPr/>
        <a:lstStyle/>
        <a:p>
          <a:endParaRPr lang="en-US"/>
        </a:p>
      </dgm:t>
    </dgm:pt>
    <dgm:pt modelId="{5FCB16A7-ACCD-4E87-935C-F2EEA2FBD2D3}">
      <dgm:prSet custT="1"/>
      <dgm:spPr/>
      <dgm:t>
        <a:bodyPr/>
        <a:lstStyle/>
        <a:p>
          <a:pPr rtl="0"/>
          <a:r>
            <a:rPr lang="pl-PL" sz="2400" b="1" dirty="0" err="1" smtClean="0"/>
            <a:t>Impact</a:t>
          </a:r>
          <a:endParaRPr lang="pl-PL" sz="2400" b="1" dirty="0" smtClean="0"/>
        </a:p>
        <a:p>
          <a:pPr rtl="0"/>
          <a:r>
            <a:rPr lang="pl-PL" sz="2400" b="1" dirty="0" smtClean="0"/>
            <a:t>Waga: 30%</a:t>
          </a:r>
          <a:endParaRPr lang="pl-PL" sz="2400" b="1" dirty="0"/>
        </a:p>
      </dgm:t>
    </dgm:pt>
    <dgm:pt modelId="{32141254-333D-4E50-9250-F542FB9FE63F}" type="parTrans" cxnId="{AB2AF29B-51C9-4518-ABAB-38A65AE9415E}">
      <dgm:prSet/>
      <dgm:spPr/>
      <dgm:t>
        <a:bodyPr/>
        <a:lstStyle/>
        <a:p>
          <a:endParaRPr lang="en-US"/>
        </a:p>
      </dgm:t>
    </dgm:pt>
    <dgm:pt modelId="{AB5B8268-FBFF-47C3-882C-60873B731784}" type="sibTrans" cxnId="{AB2AF29B-51C9-4518-ABAB-38A65AE9415E}">
      <dgm:prSet/>
      <dgm:spPr/>
      <dgm:t>
        <a:bodyPr/>
        <a:lstStyle/>
        <a:p>
          <a:endParaRPr lang="en-US"/>
        </a:p>
      </dgm:t>
    </dgm:pt>
    <dgm:pt modelId="{656FFFD4-5622-4DE1-B4E1-0A2E95E17CE6}">
      <dgm:prSet custT="1"/>
      <dgm:spPr/>
      <dgm:t>
        <a:bodyPr/>
        <a:lstStyle/>
        <a:p>
          <a:pPr rtl="0"/>
          <a:r>
            <a:rPr lang="pl-PL" sz="2400" b="1" dirty="0" err="1" smtClean="0"/>
            <a:t>Implementation</a:t>
          </a:r>
          <a:endParaRPr lang="pl-PL" sz="2400" b="1" dirty="0" smtClean="0"/>
        </a:p>
        <a:p>
          <a:pPr rtl="0"/>
          <a:r>
            <a:rPr lang="pl-PL" sz="2400" b="1" dirty="0" smtClean="0"/>
            <a:t>Waga: 20%</a:t>
          </a:r>
          <a:endParaRPr lang="en-US" sz="2400" b="1" dirty="0"/>
        </a:p>
      </dgm:t>
    </dgm:pt>
    <dgm:pt modelId="{92527457-97B9-4BBB-9750-5910D9FBB327}" type="parTrans" cxnId="{3FDFEEB5-713D-4FC5-98F1-63F28044729C}">
      <dgm:prSet/>
      <dgm:spPr/>
      <dgm:t>
        <a:bodyPr/>
        <a:lstStyle/>
        <a:p>
          <a:endParaRPr lang="en-US"/>
        </a:p>
      </dgm:t>
    </dgm:pt>
    <dgm:pt modelId="{C521FB40-CCF0-4C81-BB4A-C3AE8923AC9E}" type="sibTrans" cxnId="{3FDFEEB5-713D-4FC5-98F1-63F28044729C}">
      <dgm:prSet/>
      <dgm:spPr/>
      <dgm:t>
        <a:bodyPr/>
        <a:lstStyle/>
        <a:p>
          <a:endParaRPr lang="en-US"/>
        </a:p>
      </dgm:t>
    </dgm:pt>
    <dgm:pt modelId="{6D3D8E7F-AF4B-4C14-AC7A-1FC1140F3C45}" type="pres">
      <dgm:prSet presAssocID="{FCA955B5-9DFA-4885-8566-863EA65FDC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DB8221-15FD-4F05-9F2F-C6B52E957A42}" type="pres">
      <dgm:prSet presAssocID="{020AE9CD-7242-4BA6-975B-216660EF2C6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FEC24-309C-432F-A87B-02259FAA1CD6}" type="pres">
      <dgm:prSet presAssocID="{A60D4330-71A5-4D19-A868-1C00C65280B1}" presName="spacer" presStyleCnt="0"/>
      <dgm:spPr/>
    </dgm:pt>
    <dgm:pt modelId="{743ABB54-9362-455D-95DE-59AD2EF24BAF}" type="pres">
      <dgm:prSet presAssocID="{E30B53B3-FE57-40D5-A69F-6AD2A2D45C5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9DB84-16A9-4C95-8A41-839A7936FA83}" type="pres">
      <dgm:prSet presAssocID="{084A4FCC-0465-48D4-85B7-BCC1A40BAC91}" presName="spacer" presStyleCnt="0"/>
      <dgm:spPr/>
    </dgm:pt>
    <dgm:pt modelId="{3C695304-CF3F-47C7-A3E1-3D7AAAA609A9}" type="pres">
      <dgm:prSet presAssocID="{5FCB16A7-ACCD-4E87-935C-F2EEA2FBD2D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29C00-3200-478B-BA54-228F9CC3CEF7}" type="pres">
      <dgm:prSet presAssocID="{AB5B8268-FBFF-47C3-882C-60873B731784}" presName="spacer" presStyleCnt="0"/>
      <dgm:spPr/>
    </dgm:pt>
    <dgm:pt modelId="{884816DC-B5C2-4CEB-9499-84ADA0436F15}" type="pres">
      <dgm:prSet presAssocID="{656FFFD4-5622-4DE1-B4E1-0A2E95E17CE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EBACB4-1926-4BA2-B72A-BD6554347A38}" type="presOf" srcId="{FCA955B5-9DFA-4885-8566-863EA65FDCDA}" destId="{6D3D8E7F-AF4B-4C14-AC7A-1FC1140F3C45}" srcOrd="0" destOrd="0" presId="urn:microsoft.com/office/officeart/2005/8/layout/vList2"/>
    <dgm:cxn modelId="{C9FBDF2B-5B70-4066-8F9E-ED8C2154F571}" type="presOf" srcId="{E30B53B3-FE57-40D5-A69F-6AD2A2D45C50}" destId="{743ABB54-9362-455D-95DE-59AD2EF24BAF}" srcOrd="0" destOrd="0" presId="urn:microsoft.com/office/officeart/2005/8/layout/vList2"/>
    <dgm:cxn modelId="{3FDFEEB5-713D-4FC5-98F1-63F28044729C}" srcId="{FCA955B5-9DFA-4885-8566-863EA65FDCDA}" destId="{656FFFD4-5622-4DE1-B4E1-0A2E95E17CE6}" srcOrd="3" destOrd="0" parTransId="{92527457-97B9-4BBB-9750-5910D9FBB327}" sibTransId="{C521FB40-CCF0-4C81-BB4A-C3AE8923AC9E}"/>
    <dgm:cxn modelId="{6AE57DCB-FD61-4F49-BA7A-D854C2F471AB}" type="presOf" srcId="{5FCB16A7-ACCD-4E87-935C-F2EEA2FBD2D3}" destId="{3C695304-CF3F-47C7-A3E1-3D7AAAA609A9}" srcOrd="0" destOrd="0" presId="urn:microsoft.com/office/officeart/2005/8/layout/vList2"/>
    <dgm:cxn modelId="{AB2AF29B-51C9-4518-ABAB-38A65AE9415E}" srcId="{FCA955B5-9DFA-4885-8566-863EA65FDCDA}" destId="{5FCB16A7-ACCD-4E87-935C-F2EEA2FBD2D3}" srcOrd="2" destOrd="0" parTransId="{32141254-333D-4E50-9250-F542FB9FE63F}" sibTransId="{AB5B8268-FBFF-47C3-882C-60873B731784}"/>
    <dgm:cxn modelId="{2F64C919-4CE1-4EBA-953B-49EC993A6C33}" type="presOf" srcId="{020AE9CD-7242-4BA6-975B-216660EF2C6A}" destId="{2ADB8221-15FD-4F05-9F2F-C6B52E957A42}" srcOrd="0" destOrd="0" presId="urn:microsoft.com/office/officeart/2005/8/layout/vList2"/>
    <dgm:cxn modelId="{F5AB8979-64D7-466A-898B-891A44320D92}" type="presOf" srcId="{656FFFD4-5622-4DE1-B4E1-0A2E95E17CE6}" destId="{884816DC-B5C2-4CEB-9499-84ADA0436F15}" srcOrd="0" destOrd="0" presId="urn:microsoft.com/office/officeart/2005/8/layout/vList2"/>
    <dgm:cxn modelId="{72522F26-F853-4F51-A55A-B0E649A81A04}" srcId="{FCA955B5-9DFA-4885-8566-863EA65FDCDA}" destId="{E30B53B3-FE57-40D5-A69F-6AD2A2D45C50}" srcOrd="1" destOrd="0" parTransId="{B1BC8789-56AE-4E98-82DB-549A058313C9}" sibTransId="{084A4FCC-0465-48D4-85B7-BCC1A40BAC91}"/>
    <dgm:cxn modelId="{5FB05452-F713-45D6-95F2-764B5DE1D1E4}" srcId="{FCA955B5-9DFA-4885-8566-863EA65FDCDA}" destId="{020AE9CD-7242-4BA6-975B-216660EF2C6A}" srcOrd="0" destOrd="0" parTransId="{B58D606F-BD28-404A-BF20-EB73369998AF}" sibTransId="{A60D4330-71A5-4D19-A868-1C00C65280B1}"/>
    <dgm:cxn modelId="{4B20D0A0-B96A-4611-ABFC-A5CDE7523931}" type="presParOf" srcId="{6D3D8E7F-AF4B-4C14-AC7A-1FC1140F3C45}" destId="{2ADB8221-15FD-4F05-9F2F-C6B52E957A42}" srcOrd="0" destOrd="0" presId="urn:microsoft.com/office/officeart/2005/8/layout/vList2"/>
    <dgm:cxn modelId="{107B81EA-BC87-472A-88BE-5085BF144923}" type="presParOf" srcId="{6D3D8E7F-AF4B-4C14-AC7A-1FC1140F3C45}" destId="{CE6FEC24-309C-432F-A87B-02259FAA1CD6}" srcOrd="1" destOrd="0" presId="urn:microsoft.com/office/officeart/2005/8/layout/vList2"/>
    <dgm:cxn modelId="{422D35F4-7F94-49F2-92CA-EDDF5926D82C}" type="presParOf" srcId="{6D3D8E7F-AF4B-4C14-AC7A-1FC1140F3C45}" destId="{743ABB54-9362-455D-95DE-59AD2EF24BAF}" srcOrd="2" destOrd="0" presId="urn:microsoft.com/office/officeart/2005/8/layout/vList2"/>
    <dgm:cxn modelId="{A760A714-E1AD-414E-ADB9-B123E23F403A}" type="presParOf" srcId="{6D3D8E7F-AF4B-4C14-AC7A-1FC1140F3C45}" destId="{C779DB84-16A9-4C95-8A41-839A7936FA83}" srcOrd="3" destOrd="0" presId="urn:microsoft.com/office/officeart/2005/8/layout/vList2"/>
    <dgm:cxn modelId="{2B44E3D8-31B5-4A72-8E7A-5B51585C2C90}" type="presParOf" srcId="{6D3D8E7F-AF4B-4C14-AC7A-1FC1140F3C45}" destId="{3C695304-CF3F-47C7-A3E1-3D7AAAA609A9}" srcOrd="4" destOrd="0" presId="urn:microsoft.com/office/officeart/2005/8/layout/vList2"/>
    <dgm:cxn modelId="{6E46523D-466F-43C7-AE5B-A5C175F24ACD}" type="presParOf" srcId="{6D3D8E7F-AF4B-4C14-AC7A-1FC1140F3C45}" destId="{71E29C00-3200-478B-BA54-228F9CC3CEF7}" srcOrd="5" destOrd="0" presId="urn:microsoft.com/office/officeart/2005/8/layout/vList2"/>
    <dgm:cxn modelId="{C2D06558-13D4-4596-B5F0-099BACE86EE6}" type="presParOf" srcId="{6D3D8E7F-AF4B-4C14-AC7A-1FC1140F3C45}" destId="{884816DC-B5C2-4CEB-9499-84ADA0436F15}" srcOrd="6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A955B5-9DFA-4885-8566-863EA65FDCDA}" type="doc">
      <dgm:prSet loTypeId="urn:microsoft.com/office/officeart/2005/8/layout/vList2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20AE9CD-7242-4BA6-975B-216660EF2C6A}">
      <dgm:prSet custT="1"/>
      <dgm:spPr/>
      <dgm:t>
        <a:bodyPr/>
        <a:lstStyle/>
        <a:p>
          <a:pPr algn="ctr" rtl="0"/>
          <a:r>
            <a:rPr lang="pl-PL" sz="2800" b="1" dirty="0" smtClean="0"/>
            <a:t>3 kryteria oceny:</a:t>
          </a:r>
          <a:endParaRPr lang="pl-PL" sz="2800" dirty="0"/>
        </a:p>
      </dgm:t>
    </dgm:pt>
    <dgm:pt modelId="{B58D606F-BD28-404A-BF20-EB73369998AF}" type="parTrans" cxnId="{5FB05452-F713-45D6-95F2-764B5DE1D1E4}">
      <dgm:prSet/>
      <dgm:spPr/>
      <dgm:t>
        <a:bodyPr/>
        <a:lstStyle/>
        <a:p>
          <a:endParaRPr lang="en-US"/>
        </a:p>
      </dgm:t>
    </dgm:pt>
    <dgm:pt modelId="{A60D4330-71A5-4D19-A868-1C00C65280B1}" type="sibTrans" cxnId="{5FB05452-F713-45D6-95F2-764B5DE1D1E4}">
      <dgm:prSet/>
      <dgm:spPr/>
      <dgm:t>
        <a:bodyPr/>
        <a:lstStyle/>
        <a:p>
          <a:endParaRPr lang="en-US"/>
        </a:p>
      </dgm:t>
    </dgm:pt>
    <dgm:pt modelId="{E30B53B3-FE57-40D5-A69F-6AD2A2D45C50}">
      <dgm:prSet custT="1"/>
      <dgm:spPr/>
      <dgm:t>
        <a:bodyPr/>
        <a:lstStyle/>
        <a:p>
          <a:pPr rtl="0"/>
          <a:r>
            <a:rPr lang="pl-PL" sz="2400" b="1" dirty="0" err="1" smtClean="0"/>
            <a:t>Excellence</a:t>
          </a:r>
        </a:p>
        <a:p>
          <a:pPr rtl="0"/>
          <a:r>
            <a:rPr lang="pl-PL" sz="2400" b="1" dirty="0" smtClean="0"/>
            <a:t>Waga: 50%</a:t>
          </a:r>
          <a:endParaRPr lang="pl-PL" sz="2400" b="1" dirty="0"/>
        </a:p>
      </dgm:t>
    </dgm:pt>
    <dgm:pt modelId="{B1BC8789-56AE-4E98-82DB-549A058313C9}" type="parTrans" cxnId="{72522F26-F853-4F51-A55A-B0E649A81A04}">
      <dgm:prSet/>
      <dgm:spPr/>
      <dgm:t>
        <a:bodyPr/>
        <a:lstStyle/>
        <a:p>
          <a:endParaRPr lang="en-US"/>
        </a:p>
      </dgm:t>
    </dgm:pt>
    <dgm:pt modelId="{084A4FCC-0465-48D4-85B7-BCC1A40BAC91}" type="sibTrans" cxnId="{72522F26-F853-4F51-A55A-B0E649A81A04}">
      <dgm:prSet/>
      <dgm:spPr/>
      <dgm:t>
        <a:bodyPr/>
        <a:lstStyle/>
        <a:p>
          <a:endParaRPr lang="en-US"/>
        </a:p>
      </dgm:t>
    </dgm:pt>
    <dgm:pt modelId="{5FCB16A7-ACCD-4E87-935C-F2EEA2FBD2D3}">
      <dgm:prSet custT="1"/>
      <dgm:spPr/>
      <dgm:t>
        <a:bodyPr/>
        <a:lstStyle/>
        <a:p>
          <a:pPr rtl="0"/>
          <a:r>
            <a:rPr lang="pl-PL" sz="2400" b="1" dirty="0" err="1" smtClean="0"/>
            <a:t>Impact</a:t>
          </a:r>
          <a:endParaRPr lang="pl-PL" sz="2400" b="1" dirty="0" smtClean="0"/>
        </a:p>
        <a:p>
          <a:pPr rtl="0"/>
          <a:r>
            <a:rPr lang="pl-PL" sz="2400" b="1" dirty="0" smtClean="0"/>
            <a:t>Waga: 30%</a:t>
          </a:r>
          <a:endParaRPr lang="pl-PL" sz="2400" b="1" dirty="0"/>
        </a:p>
      </dgm:t>
    </dgm:pt>
    <dgm:pt modelId="{32141254-333D-4E50-9250-F542FB9FE63F}" type="parTrans" cxnId="{AB2AF29B-51C9-4518-ABAB-38A65AE9415E}">
      <dgm:prSet/>
      <dgm:spPr/>
      <dgm:t>
        <a:bodyPr/>
        <a:lstStyle/>
        <a:p>
          <a:endParaRPr lang="en-US"/>
        </a:p>
      </dgm:t>
    </dgm:pt>
    <dgm:pt modelId="{AB5B8268-FBFF-47C3-882C-60873B731784}" type="sibTrans" cxnId="{AB2AF29B-51C9-4518-ABAB-38A65AE9415E}">
      <dgm:prSet/>
      <dgm:spPr/>
      <dgm:t>
        <a:bodyPr/>
        <a:lstStyle/>
        <a:p>
          <a:endParaRPr lang="en-US"/>
        </a:p>
      </dgm:t>
    </dgm:pt>
    <dgm:pt modelId="{656FFFD4-5622-4DE1-B4E1-0A2E95E17CE6}">
      <dgm:prSet custT="1"/>
      <dgm:spPr/>
      <dgm:t>
        <a:bodyPr/>
        <a:lstStyle/>
        <a:p>
          <a:pPr rtl="0"/>
          <a:r>
            <a:rPr lang="pl-PL" sz="2400" b="1" dirty="0" err="1" smtClean="0"/>
            <a:t>Implementation</a:t>
          </a:r>
          <a:endParaRPr lang="pl-PL" sz="2400" b="1" dirty="0" smtClean="0"/>
        </a:p>
        <a:p>
          <a:pPr rtl="0"/>
          <a:r>
            <a:rPr lang="pl-PL" sz="2400" b="1" dirty="0" smtClean="0"/>
            <a:t>Waga: 20%</a:t>
          </a:r>
          <a:endParaRPr lang="en-US" sz="2400" b="1" dirty="0"/>
        </a:p>
      </dgm:t>
    </dgm:pt>
    <dgm:pt modelId="{92527457-97B9-4BBB-9750-5910D9FBB327}" type="parTrans" cxnId="{3FDFEEB5-713D-4FC5-98F1-63F28044729C}">
      <dgm:prSet/>
      <dgm:spPr/>
      <dgm:t>
        <a:bodyPr/>
        <a:lstStyle/>
        <a:p>
          <a:endParaRPr lang="en-US"/>
        </a:p>
      </dgm:t>
    </dgm:pt>
    <dgm:pt modelId="{C521FB40-CCF0-4C81-BB4A-C3AE8923AC9E}" type="sibTrans" cxnId="{3FDFEEB5-713D-4FC5-98F1-63F28044729C}">
      <dgm:prSet/>
      <dgm:spPr/>
      <dgm:t>
        <a:bodyPr/>
        <a:lstStyle/>
        <a:p>
          <a:endParaRPr lang="en-US"/>
        </a:p>
      </dgm:t>
    </dgm:pt>
    <dgm:pt modelId="{6D3D8E7F-AF4B-4C14-AC7A-1FC1140F3C45}" type="pres">
      <dgm:prSet presAssocID="{FCA955B5-9DFA-4885-8566-863EA65FDC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DB8221-15FD-4F05-9F2F-C6B52E957A42}" type="pres">
      <dgm:prSet presAssocID="{020AE9CD-7242-4BA6-975B-216660EF2C6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FEC24-309C-432F-A87B-02259FAA1CD6}" type="pres">
      <dgm:prSet presAssocID="{A60D4330-71A5-4D19-A868-1C00C65280B1}" presName="spacer" presStyleCnt="0"/>
      <dgm:spPr/>
    </dgm:pt>
    <dgm:pt modelId="{743ABB54-9362-455D-95DE-59AD2EF24BAF}" type="pres">
      <dgm:prSet presAssocID="{E30B53B3-FE57-40D5-A69F-6AD2A2D45C5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9DB84-16A9-4C95-8A41-839A7936FA83}" type="pres">
      <dgm:prSet presAssocID="{084A4FCC-0465-48D4-85B7-BCC1A40BAC91}" presName="spacer" presStyleCnt="0"/>
      <dgm:spPr/>
    </dgm:pt>
    <dgm:pt modelId="{3C695304-CF3F-47C7-A3E1-3D7AAAA609A9}" type="pres">
      <dgm:prSet presAssocID="{5FCB16A7-ACCD-4E87-935C-F2EEA2FBD2D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29C00-3200-478B-BA54-228F9CC3CEF7}" type="pres">
      <dgm:prSet presAssocID="{AB5B8268-FBFF-47C3-882C-60873B731784}" presName="spacer" presStyleCnt="0"/>
      <dgm:spPr/>
    </dgm:pt>
    <dgm:pt modelId="{884816DC-B5C2-4CEB-9499-84ADA0436F15}" type="pres">
      <dgm:prSet presAssocID="{656FFFD4-5622-4DE1-B4E1-0A2E95E17CE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B2C606-781E-4DDB-B8BE-CCE0AD9B48A2}" type="presOf" srcId="{5FCB16A7-ACCD-4E87-935C-F2EEA2FBD2D3}" destId="{3C695304-CF3F-47C7-A3E1-3D7AAAA609A9}" srcOrd="0" destOrd="0" presId="urn:microsoft.com/office/officeart/2005/8/layout/vList2"/>
    <dgm:cxn modelId="{3FDFEEB5-713D-4FC5-98F1-63F28044729C}" srcId="{FCA955B5-9DFA-4885-8566-863EA65FDCDA}" destId="{656FFFD4-5622-4DE1-B4E1-0A2E95E17CE6}" srcOrd="3" destOrd="0" parTransId="{92527457-97B9-4BBB-9750-5910D9FBB327}" sibTransId="{C521FB40-CCF0-4C81-BB4A-C3AE8923AC9E}"/>
    <dgm:cxn modelId="{F81CF7E3-BCBD-48E1-BAB3-70C35D996E79}" type="presOf" srcId="{656FFFD4-5622-4DE1-B4E1-0A2E95E17CE6}" destId="{884816DC-B5C2-4CEB-9499-84ADA0436F15}" srcOrd="0" destOrd="0" presId="urn:microsoft.com/office/officeart/2005/8/layout/vList2"/>
    <dgm:cxn modelId="{AB2AF29B-51C9-4518-ABAB-38A65AE9415E}" srcId="{FCA955B5-9DFA-4885-8566-863EA65FDCDA}" destId="{5FCB16A7-ACCD-4E87-935C-F2EEA2FBD2D3}" srcOrd="2" destOrd="0" parTransId="{32141254-333D-4E50-9250-F542FB9FE63F}" sibTransId="{AB5B8268-FBFF-47C3-882C-60873B731784}"/>
    <dgm:cxn modelId="{72522F26-F853-4F51-A55A-B0E649A81A04}" srcId="{FCA955B5-9DFA-4885-8566-863EA65FDCDA}" destId="{E30B53B3-FE57-40D5-A69F-6AD2A2D45C50}" srcOrd="1" destOrd="0" parTransId="{B1BC8789-56AE-4E98-82DB-549A058313C9}" sibTransId="{084A4FCC-0465-48D4-85B7-BCC1A40BAC91}"/>
    <dgm:cxn modelId="{E0293096-A3DC-48D4-8CCD-498CBC73D374}" type="presOf" srcId="{FCA955B5-9DFA-4885-8566-863EA65FDCDA}" destId="{6D3D8E7F-AF4B-4C14-AC7A-1FC1140F3C45}" srcOrd="0" destOrd="0" presId="urn:microsoft.com/office/officeart/2005/8/layout/vList2"/>
    <dgm:cxn modelId="{2C010759-FA50-4D8B-BB33-1F2E956D6438}" type="presOf" srcId="{020AE9CD-7242-4BA6-975B-216660EF2C6A}" destId="{2ADB8221-15FD-4F05-9F2F-C6B52E957A42}" srcOrd="0" destOrd="0" presId="urn:microsoft.com/office/officeart/2005/8/layout/vList2"/>
    <dgm:cxn modelId="{5FB05452-F713-45D6-95F2-764B5DE1D1E4}" srcId="{FCA955B5-9DFA-4885-8566-863EA65FDCDA}" destId="{020AE9CD-7242-4BA6-975B-216660EF2C6A}" srcOrd="0" destOrd="0" parTransId="{B58D606F-BD28-404A-BF20-EB73369998AF}" sibTransId="{A60D4330-71A5-4D19-A868-1C00C65280B1}"/>
    <dgm:cxn modelId="{22ABB848-A3F7-4E38-9C18-781132E17A64}" type="presOf" srcId="{E30B53B3-FE57-40D5-A69F-6AD2A2D45C50}" destId="{743ABB54-9362-455D-95DE-59AD2EF24BAF}" srcOrd="0" destOrd="0" presId="urn:microsoft.com/office/officeart/2005/8/layout/vList2"/>
    <dgm:cxn modelId="{00A2658E-C9BB-49A7-8BF2-8D74D1943387}" type="presParOf" srcId="{6D3D8E7F-AF4B-4C14-AC7A-1FC1140F3C45}" destId="{2ADB8221-15FD-4F05-9F2F-C6B52E957A42}" srcOrd="0" destOrd="0" presId="urn:microsoft.com/office/officeart/2005/8/layout/vList2"/>
    <dgm:cxn modelId="{FB5A7790-A738-4A69-AC0B-B2DA4B3587EB}" type="presParOf" srcId="{6D3D8E7F-AF4B-4C14-AC7A-1FC1140F3C45}" destId="{CE6FEC24-309C-432F-A87B-02259FAA1CD6}" srcOrd="1" destOrd="0" presId="urn:microsoft.com/office/officeart/2005/8/layout/vList2"/>
    <dgm:cxn modelId="{E947C1A8-47A9-42AE-9984-C7789F3577CC}" type="presParOf" srcId="{6D3D8E7F-AF4B-4C14-AC7A-1FC1140F3C45}" destId="{743ABB54-9362-455D-95DE-59AD2EF24BAF}" srcOrd="2" destOrd="0" presId="urn:microsoft.com/office/officeart/2005/8/layout/vList2"/>
    <dgm:cxn modelId="{D593C182-D1DA-49C6-A946-118A1D0D512E}" type="presParOf" srcId="{6D3D8E7F-AF4B-4C14-AC7A-1FC1140F3C45}" destId="{C779DB84-16A9-4C95-8A41-839A7936FA83}" srcOrd="3" destOrd="0" presId="urn:microsoft.com/office/officeart/2005/8/layout/vList2"/>
    <dgm:cxn modelId="{E5671BDE-C9FA-431E-8185-4F3F583C6914}" type="presParOf" srcId="{6D3D8E7F-AF4B-4C14-AC7A-1FC1140F3C45}" destId="{3C695304-CF3F-47C7-A3E1-3D7AAAA609A9}" srcOrd="4" destOrd="0" presId="urn:microsoft.com/office/officeart/2005/8/layout/vList2"/>
    <dgm:cxn modelId="{20CA4C9B-EB52-46C4-9519-2B89BA06D25F}" type="presParOf" srcId="{6D3D8E7F-AF4B-4C14-AC7A-1FC1140F3C45}" destId="{71E29C00-3200-478B-BA54-228F9CC3CEF7}" srcOrd="5" destOrd="0" presId="urn:microsoft.com/office/officeart/2005/8/layout/vList2"/>
    <dgm:cxn modelId="{4D186E6D-67F8-407C-826F-2699E6BAA7AB}" type="presParOf" srcId="{6D3D8E7F-AF4B-4C14-AC7A-1FC1140F3C45}" destId="{884816DC-B5C2-4CEB-9499-84ADA0436F15}" srcOrd="6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A955B5-9DFA-4885-8566-863EA65FDCDA}" type="doc">
      <dgm:prSet loTypeId="urn:microsoft.com/office/officeart/2005/8/layout/vList2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20AE9CD-7242-4BA6-975B-216660EF2C6A}">
      <dgm:prSet custT="1"/>
      <dgm:spPr/>
      <dgm:t>
        <a:bodyPr/>
        <a:lstStyle/>
        <a:p>
          <a:pPr algn="ctr" rtl="0"/>
          <a:r>
            <a:rPr lang="pl-PL" sz="2800" b="1" dirty="0" smtClean="0"/>
            <a:t>3 kryteria oceny:</a:t>
          </a:r>
          <a:endParaRPr lang="pl-PL" sz="2800" dirty="0"/>
        </a:p>
      </dgm:t>
    </dgm:pt>
    <dgm:pt modelId="{B58D606F-BD28-404A-BF20-EB73369998AF}" type="parTrans" cxnId="{5FB05452-F713-45D6-95F2-764B5DE1D1E4}">
      <dgm:prSet/>
      <dgm:spPr/>
      <dgm:t>
        <a:bodyPr/>
        <a:lstStyle/>
        <a:p>
          <a:endParaRPr lang="en-US"/>
        </a:p>
      </dgm:t>
    </dgm:pt>
    <dgm:pt modelId="{A60D4330-71A5-4D19-A868-1C00C65280B1}" type="sibTrans" cxnId="{5FB05452-F713-45D6-95F2-764B5DE1D1E4}">
      <dgm:prSet/>
      <dgm:spPr/>
      <dgm:t>
        <a:bodyPr/>
        <a:lstStyle/>
        <a:p>
          <a:endParaRPr lang="en-US"/>
        </a:p>
      </dgm:t>
    </dgm:pt>
    <dgm:pt modelId="{E30B53B3-FE57-40D5-A69F-6AD2A2D45C50}">
      <dgm:prSet custT="1"/>
      <dgm:spPr/>
      <dgm:t>
        <a:bodyPr/>
        <a:lstStyle/>
        <a:p>
          <a:pPr rtl="0"/>
          <a:r>
            <a:rPr lang="pl-PL" sz="2400" b="1" dirty="0" err="1" smtClean="0"/>
            <a:t>Excellence</a:t>
          </a:r>
        </a:p>
        <a:p>
          <a:pPr rtl="0"/>
          <a:r>
            <a:rPr lang="pl-PL" sz="2400" b="1" dirty="0" smtClean="0"/>
            <a:t>Waga: 50%</a:t>
          </a:r>
          <a:endParaRPr lang="pl-PL" sz="2400" b="1" dirty="0"/>
        </a:p>
      </dgm:t>
    </dgm:pt>
    <dgm:pt modelId="{B1BC8789-56AE-4E98-82DB-549A058313C9}" type="parTrans" cxnId="{72522F26-F853-4F51-A55A-B0E649A81A04}">
      <dgm:prSet/>
      <dgm:spPr/>
      <dgm:t>
        <a:bodyPr/>
        <a:lstStyle/>
        <a:p>
          <a:endParaRPr lang="en-US"/>
        </a:p>
      </dgm:t>
    </dgm:pt>
    <dgm:pt modelId="{084A4FCC-0465-48D4-85B7-BCC1A40BAC91}" type="sibTrans" cxnId="{72522F26-F853-4F51-A55A-B0E649A81A04}">
      <dgm:prSet/>
      <dgm:spPr/>
      <dgm:t>
        <a:bodyPr/>
        <a:lstStyle/>
        <a:p>
          <a:endParaRPr lang="en-US"/>
        </a:p>
      </dgm:t>
    </dgm:pt>
    <dgm:pt modelId="{5FCB16A7-ACCD-4E87-935C-F2EEA2FBD2D3}">
      <dgm:prSet custT="1"/>
      <dgm:spPr/>
      <dgm:t>
        <a:bodyPr/>
        <a:lstStyle/>
        <a:p>
          <a:pPr rtl="0"/>
          <a:r>
            <a:rPr lang="pl-PL" sz="2400" b="1" dirty="0" err="1" smtClean="0"/>
            <a:t>Impact</a:t>
          </a:r>
          <a:endParaRPr lang="pl-PL" sz="2400" b="1" dirty="0" smtClean="0"/>
        </a:p>
        <a:p>
          <a:pPr rtl="0"/>
          <a:r>
            <a:rPr lang="pl-PL" sz="2400" b="1" dirty="0" smtClean="0"/>
            <a:t>Waga: 30%</a:t>
          </a:r>
          <a:endParaRPr lang="pl-PL" sz="2400" b="1" dirty="0"/>
        </a:p>
      </dgm:t>
    </dgm:pt>
    <dgm:pt modelId="{32141254-333D-4E50-9250-F542FB9FE63F}" type="parTrans" cxnId="{AB2AF29B-51C9-4518-ABAB-38A65AE9415E}">
      <dgm:prSet/>
      <dgm:spPr/>
      <dgm:t>
        <a:bodyPr/>
        <a:lstStyle/>
        <a:p>
          <a:endParaRPr lang="en-US"/>
        </a:p>
      </dgm:t>
    </dgm:pt>
    <dgm:pt modelId="{AB5B8268-FBFF-47C3-882C-60873B731784}" type="sibTrans" cxnId="{AB2AF29B-51C9-4518-ABAB-38A65AE9415E}">
      <dgm:prSet/>
      <dgm:spPr/>
      <dgm:t>
        <a:bodyPr/>
        <a:lstStyle/>
        <a:p>
          <a:endParaRPr lang="en-US"/>
        </a:p>
      </dgm:t>
    </dgm:pt>
    <dgm:pt modelId="{656FFFD4-5622-4DE1-B4E1-0A2E95E17CE6}">
      <dgm:prSet custT="1"/>
      <dgm:spPr/>
      <dgm:t>
        <a:bodyPr/>
        <a:lstStyle/>
        <a:p>
          <a:pPr rtl="0"/>
          <a:r>
            <a:rPr lang="pl-PL" sz="2400" b="1" dirty="0" err="1" smtClean="0"/>
            <a:t>Implementation</a:t>
          </a:r>
          <a:endParaRPr lang="pl-PL" sz="2400" b="1" dirty="0" smtClean="0"/>
        </a:p>
        <a:p>
          <a:pPr rtl="0"/>
          <a:r>
            <a:rPr lang="pl-PL" sz="2400" b="1" dirty="0" smtClean="0"/>
            <a:t>Waga: 20%</a:t>
          </a:r>
          <a:endParaRPr lang="en-US" sz="2400" b="1" dirty="0"/>
        </a:p>
      </dgm:t>
    </dgm:pt>
    <dgm:pt modelId="{92527457-97B9-4BBB-9750-5910D9FBB327}" type="parTrans" cxnId="{3FDFEEB5-713D-4FC5-98F1-63F28044729C}">
      <dgm:prSet/>
      <dgm:spPr/>
      <dgm:t>
        <a:bodyPr/>
        <a:lstStyle/>
        <a:p>
          <a:endParaRPr lang="en-US"/>
        </a:p>
      </dgm:t>
    </dgm:pt>
    <dgm:pt modelId="{C521FB40-CCF0-4C81-BB4A-C3AE8923AC9E}" type="sibTrans" cxnId="{3FDFEEB5-713D-4FC5-98F1-63F28044729C}">
      <dgm:prSet/>
      <dgm:spPr/>
      <dgm:t>
        <a:bodyPr/>
        <a:lstStyle/>
        <a:p>
          <a:endParaRPr lang="en-US"/>
        </a:p>
      </dgm:t>
    </dgm:pt>
    <dgm:pt modelId="{6D3D8E7F-AF4B-4C14-AC7A-1FC1140F3C45}" type="pres">
      <dgm:prSet presAssocID="{FCA955B5-9DFA-4885-8566-863EA65FDC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DB8221-15FD-4F05-9F2F-C6B52E957A42}" type="pres">
      <dgm:prSet presAssocID="{020AE9CD-7242-4BA6-975B-216660EF2C6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FEC24-309C-432F-A87B-02259FAA1CD6}" type="pres">
      <dgm:prSet presAssocID="{A60D4330-71A5-4D19-A868-1C00C65280B1}" presName="spacer" presStyleCnt="0"/>
      <dgm:spPr/>
    </dgm:pt>
    <dgm:pt modelId="{743ABB54-9362-455D-95DE-59AD2EF24BAF}" type="pres">
      <dgm:prSet presAssocID="{E30B53B3-FE57-40D5-A69F-6AD2A2D45C5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9DB84-16A9-4C95-8A41-839A7936FA83}" type="pres">
      <dgm:prSet presAssocID="{084A4FCC-0465-48D4-85B7-BCC1A40BAC91}" presName="spacer" presStyleCnt="0"/>
      <dgm:spPr/>
    </dgm:pt>
    <dgm:pt modelId="{3C695304-CF3F-47C7-A3E1-3D7AAAA609A9}" type="pres">
      <dgm:prSet presAssocID="{5FCB16A7-ACCD-4E87-935C-F2EEA2FBD2D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29C00-3200-478B-BA54-228F9CC3CEF7}" type="pres">
      <dgm:prSet presAssocID="{AB5B8268-FBFF-47C3-882C-60873B731784}" presName="spacer" presStyleCnt="0"/>
      <dgm:spPr/>
    </dgm:pt>
    <dgm:pt modelId="{884816DC-B5C2-4CEB-9499-84ADA0436F15}" type="pres">
      <dgm:prSet presAssocID="{656FFFD4-5622-4DE1-B4E1-0A2E95E17CE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DFEEB5-713D-4FC5-98F1-63F28044729C}" srcId="{FCA955B5-9DFA-4885-8566-863EA65FDCDA}" destId="{656FFFD4-5622-4DE1-B4E1-0A2E95E17CE6}" srcOrd="3" destOrd="0" parTransId="{92527457-97B9-4BBB-9750-5910D9FBB327}" sibTransId="{C521FB40-CCF0-4C81-BB4A-C3AE8923AC9E}"/>
    <dgm:cxn modelId="{AB2AF29B-51C9-4518-ABAB-38A65AE9415E}" srcId="{FCA955B5-9DFA-4885-8566-863EA65FDCDA}" destId="{5FCB16A7-ACCD-4E87-935C-F2EEA2FBD2D3}" srcOrd="2" destOrd="0" parTransId="{32141254-333D-4E50-9250-F542FB9FE63F}" sibTransId="{AB5B8268-FBFF-47C3-882C-60873B731784}"/>
    <dgm:cxn modelId="{54B9F5C6-5923-4FDE-AB36-08B75D66E3EB}" type="presOf" srcId="{E30B53B3-FE57-40D5-A69F-6AD2A2D45C50}" destId="{743ABB54-9362-455D-95DE-59AD2EF24BAF}" srcOrd="0" destOrd="0" presId="urn:microsoft.com/office/officeart/2005/8/layout/vList2"/>
    <dgm:cxn modelId="{77B86D6C-A6DD-4273-B098-D1E2926E2C8A}" type="presOf" srcId="{FCA955B5-9DFA-4885-8566-863EA65FDCDA}" destId="{6D3D8E7F-AF4B-4C14-AC7A-1FC1140F3C45}" srcOrd="0" destOrd="0" presId="urn:microsoft.com/office/officeart/2005/8/layout/vList2"/>
    <dgm:cxn modelId="{F258A0A6-ED1A-4AF8-920F-0E140572C0A6}" type="presOf" srcId="{5FCB16A7-ACCD-4E87-935C-F2EEA2FBD2D3}" destId="{3C695304-CF3F-47C7-A3E1-3D7AAAA609A9}" srcOrd="0" destOrd="0" presId="urn:microsoft.com/office/officeart/2005/8/layout/vList2"/>
    <dgm:cxn modelId="{72522F26-F853-4F51-A55A-B0E649A81A04}" srcId="{FCA955B5-9DFA-4885-8566-863EA65FDCDA}" destId="{E30B53B3-FE57-40D5-A69F-6AD2A2D45C50}" srcOrd="1" destOrd="0" parTransId="{B1BC8789-56AE-4E98-82DB-549A058313C9}" sibTransId="{084A4FCC-0465-48D4-85B7-BCC1A40BAC91}"/>
    <dgm:cxn modelId="{347ECCE4-6BFB-4868-AA0F-5AE47B55BB2D}" type="presOf" srcId="{020AE9CD-7242-4BA6-975B-216660EF2C6A}" destId="{2ADB8221-15FD-4F05-9F2F-C6B52E957A42}" srcOrd="0" destOrd="0" presId="urn:microsoft.com/office/officeart/2005/8/layout/vList2"/>
    <dgm:cxn modelId="{5FB05452-F713-45D6-95F2-764B5DE1D1E4}" srcId="{FCA955B5-9DFA-4885-8566-863EA65FDCDA}" destId="{020AE9CD-7242-4BA6-975B-216660EF2C6A}" srcOrd="0" destOrd="0" parTransId="{B58D606F-BD28-404A-BF20-EB73369998AF}" sibTransId="{A60D4330-71A5-4D19-A868-1C00C65280B1}"/>
    <dgm:cxn modelId="{A95C4DDB-6947-43CE-926E-E071E01EFBAE}" type="presOf" srcId="{656FFFD4-5622-4DE1-B4E1-0A2E95E17CE6}" destId="{884816DC-B5C2-4CEB-9499-84ADA0436F15}" srcOrd="0" destOrd="0" presId="urn:microsoft.com/office/officeart/2005/8/layout/vList2"/>
    <dgm:cxn modelId="{727CB702-BDCD-4CFE-AFF0-67F3F75EA969}" type="presParOf" srcId="{6D3D8E7F-AF4B-4C14-AC7A-1FC1140F3C45}" destId="{2ADB8221-15FD-4F05-9F2F-C6B52E957A42}" srcOrd="0" destOrd="0" presId="urn:microsoft.com/office/officeart/2005/8/layout/vList2"/>
    <dgm:cxn modelId="{EA9AC053-AC3F-4534-8387-15E1C036E79D}" type="presParOf" srcId="{6D3D8E7F-AF4B-4C14-AC7A-1FC1140F3C45}" destId="{CE6FEC24-309C-432F-A87B-02259FAA1CD6}" srcOrd="1" destOrd="0" presId="urn:microsoft.com/office/officeart/2005/8/layout/vList2"/>
    <dgm:cxn modelId="{EBD23B02-03B7-49F7-98BB-B0F2F14EDC95}" type="presParOf" srcId="{6D3D8E7F-AF4B-4C14-AC7A-1FC1140F3C45}" destId="{743ABB54-9362-455D-95DE-59AD2EF24BAF}" srcOrd="2" destOrd="0" presId="urn:microsoft.com/office/officeart/2005/8/layout/vList2"/>
    <dgm:cxn modelId="{77E96F2C-F29B-4326-877D-DD291C780B3C}" type="presParOf" srcId="{6D3D8E7F-AF4B-4C14-AC7A-1FC1140F3C45}" destId="{C779DB84-16A9-4C95-8A41-839A7936FA83}" srcOrd="3" destOrd="0" presId="urn:microsoft.com/office/officeart/2005/8/layout/vList2"/>
    <dgm:cxn modelId="{54E4BF51-941B-42AE-80BA-2F242AFCF0F4}" type="presParOf" srcId="{6D3D8E7F-AF4B-4C14-AC7A-1FC1140F3C45}" destId="{3C695304-CF3F-47C7-A3E1-3D7AAAA609A9}" srcOrd="4" destOrd="0" presId="urn:microsoft.com/office/officeart/2005/8/layout/vList2"/>
    <dgm:cxn modelId="{1D157842-7F5B-44F4-8CF0-E432B0E774CA}" type="presParOf" srcId="{6D3D8E7F-AF4B-4C14-AC7A-1FC1140F3C45}" destId="{71E29C00-3200-478B-BA54-228F9CC3CEF7}" srcOrd="5" destOrd="0" presId="urn:microsoft.com/office/officeart/2005/8/layout/vList2"/>
    <dgm:cxn modelId="{268594FB-8801-49C8-8F6A-EA713926B59B}" type="presParOf" srcId="{6D3D8E7F-AF4B-4C14-AC7A-1FC1140F3C45}" destId="{884816DC-B5C2-4CEB-9499-84ADA0436F15}" srcOrd="6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A955B5-9DFA-4885-8566-863EA65FDCDA}" type="doc">
      <dgm:prSet loTypeId="urn:microsoft.com/office/officeart/2005/8/layout/vList2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20AE9CD-7242-4BA6-975B-216660EF2C6A}">
      <dgm:prSet custT="1"/>
      <dgm:spPr/>
      <dgm:t>
        <a:bodyPr/>
        <a:lstStyle/>
        <a:p>
          <a:pPr algn="ctr" rtl="0"/>
          <a:r>
            <a:rPr lang="pl-PL" sz="2800" b="1" dirty="0" smtClean="0"/>
            <a:t>3 kryteria oceny:</a:t>
          </a:r>
          <a:endParaRPr lang="pl-PL" sz="2800" dirty="0"/>
        </a:p>
      </dgm:t>
    </dgm:pt>
    <dgm:pt modelId="{B58D606F-BD28-404A-BF20-EB73369998AF}" type="parTrans" cxnId="{5FB05452-F713-45D6-95F2-764B5DE1D1E4}">
      <dgm:prSet/>
      <dgm:spPr/>
      <dgm:t>
        <a:bodyPr/>
        <a:lstStyle/>
        <a:p>
          <a:endParaRPr lang="en-US"/>
        </a:p>
      </dgm:t>
    </dgm:pt>
    <dgm:pt modelId="{A60D4330-71A5-4D19-A868-1C00C65280B1}" type="sibTrans" cxnId="{5FB05452-F713-45D6-95F2-764B5DE1D1E4}">
      <dgm:prSet/>
      <dgm:spPr/>
      <dgm:t>
        <a:bodyPr/>
        <a:lstStyle/>
        <a:p>
          <a:endParaRPr lang="en-US"/>
        </a:p>
      </dgm:t>
    </dgm:pt>
    <dgm:pt modelId="{E30B53B3-FE57-40D5-A69F-6AD2A2D45C50}">
      <dgm:prSet custT="1"/>
      <dgm:spPr/>
      <dgm:t>
        <a:bodyPr/>
        <a:lstStyle/>
        <a:p>
          <a:pPr rtl="0"/>
          <a:r>
            <a:rPr lang="pl-PL" sz="2400" b="1" dirty="0" err="1" smtClean="0"/>
            <a:t>Excellence</a:t>
          </a:r>
        </a:p>
        <a:p>
          <a:pPr rtl="0"/>
          <a:r>
            <a:rPr lang="pl-PL" sz="2400" b="1" dirty="0" smtClean="0"/>
            <a:t>Waga: 50%</a:t>
          </a:r>
          <a:endParaRPr lang="pl-PL" sz="2400" b="1" dirty="0"/>
        </a:p>
      </dgm:t>
    </dgm:pt>
    <dgm:pt modelId="{B1BC8789-56AE-4E98-82DB-549A058313C9}" type="parTrans" cxnId="{72522F26-F853-4F51-A55A-B0E649A81A04}">
      <dgm:prSet/>
      <dgm:spPr/>
      <dgm:t>
        <a:bodyPr/>
        <a:lstStyle/>
        <a:p>
          <a:endParaRPr lang="en-US"/>
        </a:p>
      </dgm:t>
    </dgm:pt>
    <dgm:pt modelId="{084A4FCC-0465-48D4-85B7-BCC1A40BAC91}" type="sibTrans" cxnId="{72522F26-F853-4F51-A55A-B0E649A81A04}">
      <dgm:prSet/>
      <dgm:spPr/>
      <dgm:t>
        <a:bodyPr/>
        <a:lstStyle/>
        <a:p>
          <a:endParaRPr lang="en-US"/>
        </a:p>
      </dgm:t>
    </dgm:pt>
    <dgm:pt modelId="{5FCB16A7-ACCD-4E87-935C-F2EEA2FBD2D3}">
      <dgm:prSet custT="1"/>
      <dgm:spPr/>
      <dgm:t>
        <a:bodyPr/>
        <a:lstStyle/>
        <a:p>
          <a:pPr rtl="0"/>
          <a:r>
            <a:rPr lang="pl-PL" sz="2400" b="1" dirty="0" err="1" smtClean="0"/>
            <a:t>Impact</a:t>
          </a:r>
          <a:endParaRPr lang="pl-PL" sz="2400" b="1" dirty="0" smtClean="0"/>
        </a:p>
        <a:p>
          <a:pPr rtl="0"/>
          <a:r>
            <a:rPr lang="pl-PL" sz="2400" b="1" dirty="0" smtClean="0"/>
            <a:t>Waga: 30%</a:t>
          </a:r>
          <a:endParaRPr lang="pl-PL" sz="2400" b="1" dirty="0"/>
        </a:p>
      </dgm:t>
    </dgm:pt>
    <dgm:pt modelId="{32141254-333D-4E50-9250-F542FB9FE63F}" type="parTrans" cxnId="{AB2AF29B-51C9-4518-ABAB-38A65AE9415E}">
      <dgm:prSet/>
      <dgm:spPr/>
      <dgm:t>
        <a:bodyPr/>
        <a:lstStyle/>
        <a:p>
          <a:endParaRPr lang="en-US"/>
        </a:p>
      </dgm:t>
    </dgm:pt>
    <dgm:pt modelId="{AB5B8268-FBFF-47C3-882C-60873B731784}" type="sibTrans" cxnId="{AB2AF29B-51C9-4518-ABAB-38A65AE9415E}">
      <dgm:prSet/>
      <dgm:spPr/>
      <dgm:t>
        <a:bodyPr/>
        <a:lstStyle/>
        <a:p>
          <a:endParaRPr lang="en-US"/>
        </a:p>
      </dgm:t>
    </dgm:pt>
    <dgm:pt modelId="{656FFFD4-5622-4DE1-B4E1-0A2E95E17CE6}">
      <dgm:prSet custT="1"/>
      <dgm:spPr/>
      <dgm:t>
        <a:bodyPr/>
        <a:lstStyle/>
        <a:p>
          <a:pPr rtl="0"/>
          <a:r>
            <a:rPr lang="pl-PL" sz="2400" b="1" dirty="0" err="1" smtClean="0"/>
            <a:t>Implementation</a:t>
          </a:r>
          <a:endParaRPr lang="pl-PL" sz="2400" b="1" dirty="0" smtClean="0"/>
        </a:p>
        <a:p>
          <a:pPr rtl="0"/>
          <a:r>
            <a:rPr lang="pl-PL" sz="2400" b="1" dirty="0" smtClean="0"/>
            <a:t>Waga: 20%</a:t>
          </a:r>
          <a:endParaRPr lang="en-US" sz="2400" b="1" dirty="0"/>
        </a:p>
      </dgm:t>
    </dgm:pt>
    <dgm:pt modelId="{92527457-97B9-4BBB-9750-5910D9FBB327}" type="parTrans" cxnId="{3FDFEEB5-713D-4FC5-98F1-63F28044729C}">
      <dgm:prSet/>
      <dgm:spPr/>
      <dgm:t>
        <a:bodyPr/>
        <a:lstStyle/>
        <a:p>
          <a:endParaRPr lang="en-US"/>
        </a:p>
      </dgm:t>
    </dgm:pt>
    <dgm:pt modelId="{C521FB40-CCF0-4C81-BB4A-C3AE8923AC9E}" type="sibTrans" cxnId="{3FDFEEB5-713D-4FC5-98F1-63F28044729C}">
      <dgm:prSet/>
      <dgm:spPr/>
      <dgm:t>
        <a:bodyPr/>
        <a:lstStyle/>
        <a:p>
          <a:endParaRPr lang="en-US"/>
        </a:p>
      </dgm:t>
    </dgm:pt>
    <dgm:pt modelId="{6D3D8E7F-AF4B-4C14-AC7A-1FC1140F3C45}" type="pres">
      <dgm:prSet presAssocID="{FCA955B5-9DFA-4885-8566-863EA65FDC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DB8221-15FD-4F05-9F2F-C6B52E957A42}" type="pres">
      <dgm:prSet presAssocID="{020AE9CD-7242-4BA6-975B-216660EF2C6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FEC24-309C-432F-A87B-02259FAA1CD6}" type="pres">
      <dgm:prSet presAssocID="{A60D4330-71A5-4D19-A868-1C00C65280B1}" presName="spacer" presStyleCnt="0"/>
      <dgm:spPr/>
    </dgm:pt>
    <dgm:pt modelId="{743ABB54-9362-455D-95DE-59AD2EF24BAF}" type="pres">
      <dgm:prSet presAssocID="{E30B53B3-FE57-40D5-A69F-6AD2A2D45C5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9DB84-16A9-4C95-8A41-839A7936FA83}" type="pres">
      <dgm:prSet presAssocID="{084A4FCC-0465-48D4-85B7-BCC1A40BAC91}" presName="spacer" presStyleCnt="0"/>
      <dgm:spPr/>
    </dgm:pt>
    <dgm:pt modelId="{3C695304-CF3F-47C7-A3E1-3D7AAAA609A9}" type="pres">
      <dgm:prSet presAssocID="{5FCB16A7-ACCD-4E87-935C-F2EEA2FBD2D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29C00-3200-478B-BA54-228F9CC3CEF7}" type="pres">
      <dgm:prSet presAssocID="{AB5B8268-FBFF-47C3-882C-60873B731784}" presName="spacer" presStyleCnt="0"/>
      <dgm:spPr/>
    </dgm:pt>
    <dgm:pt modelId="{884816DC-B5C2-4CEB-9499-84ADA0436F15}" type="pres">
      <dgm:prSet presAssocID="{656FFFD4-5622-4DE1-B4E1-0A2E95E17CE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0FED5-0248-48CE-8005-F68598998E75}" type="presOf" srcId="{E30B53B3-FE57-40D5-A69F-6AD2A2D45C50}" destId="{743ABB54-9362-455D-95DE-59AD2EF24BAF}" srcOrd="0" destOrd="0" presId="urn:microsoft.com/office/officeart/2005/8/layout/vList2"/>
    <dgm:cxn modelId="{EDD2B8F6-CDD6-4FBD-AC41-8927A44C9531}" type="presOf" srcId="{5FCB16A7-ACCD-4E87-935C-F2EEA2FBD2D3}" destId="{3C695304-CF3F-47C7-A3E1-3D7AAAA609A9}" srcOrd="0" destOrd="0" presId="urn:microsoft.com/office/officeart/2005/8/layout/vList2"/>
    <dgm:cxn modelId="{3FDFEEB5-713D-4FC5-98F1-63F28044729C}" srcId="{FCA955B5-9DFA-4885-8566-863EA65FDCDA}" destId="{656FFFD4-5622-4DE1-B4E1-0A2E95E17CE6}" srcOrd="3" destOrd="0" parTransId="{92527457-97B9-4BBB-9750-5910D9FBB327}" sibTransId="{C521FB40-CCF0-4C81-BB4A-C3AE8923AC9E}"/>
    <dgm:cxn modelId="{F8DCD633-37E5-4265-A2BB-293CC62F2A3A}" type="presOf" srcId="{656FFFD4-5622-4DE1-B4E1-0A2E95E17CE6}" destId="{884816DC-B5C2-4CEB-9499-84ADA0436F15}" srcOrd="0" destOrd="0" presId="urn:microsoft.com/office/officeart/2005/8/layout/vList2"/>
    <dgm:cxn modelId="{AB2AF29B-51C9-4518-ABAB-38A65AE9415E}" srcId="{FCA955B5-9DFA-4885-8566-863EA65FDCDA}" destId="{5FCB16A7-ACCD-4E87-935C-F2EEA2FBD2D3}" srcOrd="2" destOrd="0" parTransId="{32141254-333D-4E50-9250-F542FB9FE63F}" sibTransId="{AB5B8268-FBFF-47C3-882C-60873B731784}"/>
    <dgm:cxn modelId="{55132ED8-0C82-4182-9715-1C0286B0CA0A}" type="presOf" srcId="{FCA955B5-9DFA-4885-8566-863EA65FDCDA}" destId="{6D3D8E7F-AF4B-4C14-AC7A-1FC1140F3C45}" srcOrd="0" destOrd="0" presId="urn:microsoft.com/office/officeart/2005/8/layout/vList2"/>
    <dgm:cxn modelId="{72522F26-F853-4F51-A55A-B0E649A81A04}" srcId="{FCA955B5-9DFA-4885-8566-863EA65FDCDA}" destId="{E30B53B3-FE57-40D5-A69F-6AD2A2D45C50}" srcOrd="1" destOrd="0" parTransId="{B1BC8789-56AE-4E98-82DB-549A058313C9}" sibTransId="{084A4FCC-0465-48D4-85B7-BCC1A40BAC91}"/>
    <dgm:cxn modelId="{5FB05452-F713-45D6-95F2-764B5DE1D1E4}" srcId="{FCA955B5-9DFA-4885-8566-863EA65FDCDA}" destId="{020AE9CD-7242-4BA6-975B-216660EF2C6A}" srcOrd="0" destOrd="0" parTransId="{B58D606F-BD28-404A-BF20-EB73369998AF}" sibTransId="{A60D4330-71A5-4D19-A868-1C00C65280B1}"/>
    <dgm:cxn modelId="{8D57FC23-7557-463A-B87A-38CD1A73409D}" type="presOf" srcId="{020AE9CD-7242-4BA6-975B-216660EF2C6A}" destId="{2ADB8221-15FD-4F05-9F2F-C6B52E957A42}" srcOrd="0" destOrd="0" presId="urn:microsoft.com/office/officeart/2005/8/layout/vList2"/>
    <dgm:cxn modelId="{E07E77AC-340F-4C1B-A9E5-7136A8AD8DC8}" type="presParOf" srcId="{6D3D8E7F-AF4B-4C14-AC7A-1FC1140F3C45}" destId="{2ADB8221-15FD-4F05-9F2F-C6B52E957A42}" srcOrd="0" destOrd="0" presId="urn:microsoft.com/office/officeart/2005/8/layout/vList2"/>
    <dgm:cxn modelId="{548FD474-BCF0-4F10-9594-C74E90C0CB24}" type="presParOf" srcId="{6D3D8E7F-AF4B-4C14-AC7A-1FC1140F3C45}" destId="{CE6FEC24-309C-432F-A87B-02259FAA1CD6}" srcOrd="1" destOrd="0" presId="urn:microsoft.com/office/officeart/2005/8/layout/vList2"/>
    <dgm:cxn modelId="{1E4D4914-FA98-4B20-8C11-418BFD90DCF1}" type="presParOf" srcId="{6D3D8E7F-AF4B-4C14-AC7A-1FC1140F3C45}" destId="{743ABB54-9362-455D-95DE-59AD2EF24BAF}" srcOrd="2" destOrd="0" presId="urn:microsoft.com/office/officeart/2005/8/layout/vList2"/>
    <dgm:cxn modelId="{44D36AA0-4D09-4388-AAE7-400DB43F3ACA}" type="presParOf" srcId="{6D3D8E7F-AF4B-4C14-AC7A-1FC1140F3C45}" destId="{C779DB84-16A9-4C95-8A41-839A7936FA83}" srcOrd="3" destOrd="0" presId="urn:microsoft.com/office/officeart/2005/8/layout/vList2"/>
    <dgm:cxn modelId="{EFCC6686-AACF-4110-8A32-0B85F6CE0D31}" type="presParOf" srcId="{6D3D8E7F-AF4B-4C14-AC7A-1FC1140F3C45}" destId="{3C695304-CF3F-47C7-A3E1-3D7AAAA609A9}" srcOrd="4" destOrd="0" presId="urn:microsoft.com/office/officeart/2005/8/layout/vList2"/>
    <dgm:cxn modelId="{9FD445A9-A108-4D39-BD9E-9507FCFF4CDB}" type="presParOf" srcId="{6D3D8E7F-AF4B-4C14-AC7A-1FC1140F3C45}" destId="{71E29C00-3200-478B-BA54-228F9CC3CEF7}" srcOrd="5" destOrd="0" presId="urn:microsoft.com/office/officeart/2005/8/layout/vList2"/>
    <dgm:cxn modelId="{87183E27-C8A5-4513-95F3-B12A12D23A20}" type="presParOf" srcId="{6D3D8E7F-AF4B-4C14-AC7A-1FC1140F3C45}" destId="{884816DC-B5C2-4CEB-9499-84ADA0436F15}" srcOrd="6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0" tIns="48386" rIns="96770" bIns="48386" numCol="1" anchor="t" anchorCtr="0" compatLnSpc="1">
            <a:prstTxWarp prst="textNoShape">
              <a:avLst/>
            </a:prstTxWarp>
          </a:bodyPr>
          <a:lstStyle>
            <a:lvl1pPr algn="l" defTabSz="968257">
              <a:defRPr sz="13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294" y="0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0" tIns="48386" rIns="96770" bIns="48386" numCol="1" anchor="t" anchorCtr="0" compatLnSpc="1">
            <a:prstTxWarp prst="textNoShape">
              <a:avLst/>
            </a:prstTxWarp>
          </a:bodyPr>
          <a:lstStyle>
            <a:lvl1pPr algn="r" defTabSz="968257">
              <a:defRPr sz="13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534"/>
            <a:ext cx="3077006" cy="5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0" tIns="48386" rIns="96770" bIns="48386" numCol="1" anchor="b" anchorCtr="0" compatLnSpc="1">
            <a:prstTxWarp prst="textNoShape">
              <a:avLst/>
            </a:prstTxWarp>
          </a:bodyPr>
          <a:lstStyle>
            <a:lvl1pPr algn="l" defTabSz="968257">
              <a:defRPr sz="13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294" y="9722534"/>
            <a:ext cx="3077006" cy="5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0" tIns="48386" rIns="96770" bIns="48386" numCol="1" anchor="b" anchorCtr="0" compatLnSpc="1">
            <a:prstTxWarp prst="textNoShape">
              <a:avLst/>
            </a:prstTxWarp>
          </a:bodyPr>
          <a:lstStyle>
            <a:lvl1pPr algn="r" defTabSz="968257">
              <a:defRPr sz="13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A611AC8-A2D9-48AA-9D28-85488574D6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33306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0" tIns="48386" rIns="96770" bIns="48386" numCol="1" anchor="t" anchorCtr="0" compatLnSpc="1">
            <a:prstTxWarp prst="textNoShape">
              <a:avLst/>
            </a:prstTxWarp>
          </a:bodyPr>
          <a:lstStyle>
            <a:lvl1pPr algn="l" defTabSz="968257">
              <a:defRPr sz="13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687" y="0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0" tIns="48386" rIns="96770" bIns="48386" numCol="1" anchor="t" anchorCtr="0" compatLnSpc="1">
            <a:prstTxWarp prst="textNoShape">
              <a:avLst/>
            </a:prstTxWarp>
          </a:bodyPr>
          <a:lstStyle>
            <a:lvl1pPr algn="r" defTabSz="968257">
              <a:defRPr sz="13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573" y="4860393"/>
            <a:ext cx="5678154" cy="460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0" tIns="48386" rIns="96770" bIns="483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419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0" tIns="48386" rIns="96770" bIns="48386" numCol="1" anchor="b" anchorCtr="0" compatLnSpc="1">
            <a:prstTxWarp prst="textNoShape">
              <a:avLst/>
            </a:prstTxWarp>
          </a:bodyPr>
          <a:lstStyle>
            <a:lvl1pPr algn="l" defTabSz="968257">
              <a:defRPr sz="13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9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0" tIns="48386" rIns="96770" bIns="48386" numCol="1" anchor="b" anchorCtr="0" compatLnSpc="1">
            <a:prstTxWarp prst="textNoShape">
              <a:avLst/>
            </a:prstTxWarp>
          </a:bodyPr>
          <a:lstStyle>
            <a:lvl1pPr algn="r" defTabSz="968257">
              <a:defRPr sz="13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04B6DAD-55E1-4ECA-B2E3-5437AB9F10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3448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41B105-591B-4C78-90CB-BB7A02217FDC}" type="slidenum">
              <a:rPr lang="pl-PL" smtClean="0"/>
              <a:pPr>
                <a:defRPr/>
              </a:pPr>
              <a:t>1</a:t>
            </a:fld>
            <a:endParaRPr lang="pl-PL" dirty="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CEL: większa liczba naukowców pracujących na potrzeby Europy</a:t>
            </a:r>
          </a:p>
          <a:p>
            <a:r>
              <a:rPr lang="pl-PL" dirty="0" smtClean="0"/>
              <a:t>          mających wiedzę i umiejętności pracy w różnych sektorach: nauki, przemysł, administracja publiczna </a:t>
            </a:r>
          </a:p>
          <a:p>
            <a:endParaRPr lang="pl-PL" dirty="0" smtClean="0"/>
          </a:p>
          <a:p>
            <a:r>
              <a:rPr lang="pl-PL" dirty="0" smtClean="0"/>
              <a:t>JAK: </a:t>
            </a:r>
          </a:p>
          <a:p>
            <a:r>
              <a:rPr lang="pl-PL" dirty="0" smtClean="0"/>
              <a:t>1. jasne i przejrzyste warunki zatrudniania – Karta i Kodeks</a:t>
            </a:r>
          </a:p>
          <a:p>
            <a:r>
              <a:rPr lang="pl-PL" dirty="0" smtClean="0"/>
              <a:t>.   Wynagrodzenia, reintegracja powrót do badań po przerwie </a:t>
            </a:r>
          </a:p>
          <a:p>
            <a:r>
              <a:rPr lang="pl-PL" dirty="0" smtClean="0"/>
              <a:t>   </a:t>
            </a:r>
          </a:p>
          <a:p>
            <a:r>
              <a:rPr lang="pl-PL" dirty="0" smtClean="0"/>
              <a:t>2. Programy szkoleniowe spójne z wymogami sektora badań i innowacji, w tym interdyscyplinarne </a:t>
            </a:r>
          </a:p>
          <a:p>
            <a:r>
              <a:rPr lang="pl-PL" dirty="0" smtClean="0"/>
              <a:t> - nowe lub pogłębianie umiejętności  kluczowych dla UE , w tym poza czysto badawczymi </a:t>
            </a:r>
            <a:endParaRPr lang="en-US" dirty="0" smtClean="0"/>
          </a:p>
          <a:p>
            <a:endParaRPr lang="pl-PL" dirty="0" smtClean="0"/>
          </a:p>
          <a:p>
            <a:r>
              <a:rPr lang="pl-PL" dirty="0" smtClean="0"/>
              <a:t>3.  Udział sektora poza badawczego w kształtowaniu karier naukowych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B6DAD-55E1-4ECA-B2E3-5437AB9F10F9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CB804-CCD7-45A0-94DF-FB76682AE08C}" type="slidenum">
              <a:rPr lang="pl-PL" smtClean="0"/>
              <a:pPr>
                <a:defRPr/>
              </a:pPr>
              <a:t>5</a:t>
            </a:fld>
            <a:endParaRPr lang="pl-PL" dirty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CB804-CCD7-45A0-94DF-FB76682AE08C}" type="slidenum">
              <a:rPr lang="pl-PL" smtClean="0"/>
              <a:pPr>
                <a:defRPr/>
              </a:pPr>
              <a:t>7</a:t>
            </a:fld>
            <a:endParaRPr lang="pl-PL" dirty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Difference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a </a:t>
            </a:r>
            <a:r>
              <a:rPr lang="pl-PL" dirty="0" err="1" smtClean="0"/>
              <a:t>training</a:t>
            </a:r>
            <a:r>
              <a:rPr lang="pl-PL" dirty="0" smtClean="0"/>
              <a:t> and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exposure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non-academic</a:t>
            </a:r>
            <a:r>
              <a:rPr lang="pl-PL" dirty="0" smtClean="0"/>
              <a:t> </a:t>
            </a:r>
            <a:r>
              <a:rPr lang="pl-PL" dirty="0" err="1" smtClean="0"/>
              <a:t>sector</a:t>
            </a:r>
            <a:endParaRPr lang="pl-PL" dirty="0" smtClean="0"/>
          </a:p>
          <a:p>
            <a:r>
              <a:rPr lang="pl-PL" dirty="0" smtClean="0"/>
              <a:t>40%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rule</a:t>
            </a:r>
            <a:r>
              <a:rPr lang="pl-PL" baseline="0" dirty="0" smtClean="0"/>
              <a:t> – to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budget</a:t>
            </a:r>
            <a:r>
              <a:rPr lang="pl-PL" baseline="0" dirty="0" smtClean="0"/>
              <a:t>; not to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person-months</a:t>
            </a:r>
            <a:endParaRPr lang="pl-PL" baseline="0" dirty="0" smtClean="0"/>
          </a:p>
          <a:p>
            <a:r>
              <a:rPr lang="pl-PL" baseline="0" dirty="0" err="1" smtClean="0"/>
              <a:t>Except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proposal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Annexec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mentioned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incall</a:t>
            </a:r>
            <a:r>
              <a:rPr lang="pl-PL" baseline="0" dirty="0" smtClean="0"/>
              <a:t> (</a:t>
            </a:r>
            <a:r>
              <a:rPr lang="pl-PL" baseline="0" dirty="0" err="1" smtClean="0"/>
              <a:t>letters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comitment</a:t>
            </a:r>
            <a:r>
              <a:rPr lang="pl-PL" baseline="0" dirty="0" smtClean="0"/>
              <a:t>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8817-8887-4514-BF0E-17030987837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BB90B-4F65-4824-9392-650E8FB4D937}" type="slidenum">
              <a:rPr lang="pl-PL" smtClean="0"/>
              <a:pPr>
                <a:defRPr/>
              </a:pPr>
              <a:t>24</a:t>
            </a:fld>
            <a:endParaRPr lang="pl-PL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2050" name="Picture 2" descr="W:\00_Administration\06_PROMOCJA\LOGA\KPK\A1A-wersja-podstawowa-P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152400"/>
            <a:ext cx="1309997" cy="7972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05" t="25517" r="7586" b="15336"/>
          <a:stretch/>
        </p:blipFill>
        <p:spPr bwMode="auto">
          <a:xfrm>
            <a:off x="109728" y="1053389"/>
            <a:ext cx="8917229" cy="541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3" descr="kpk_prezentaca_4_720"/>
          <p:cNvPicPr>
            <a:picLocks noChangeAspect="1" noChangeArrowheads="1"/>
          </p:cNvPicPr>
          <p:nvPr/>
        </p:nvPicPr>
        <p:blipFill rotWithShape="1">
          <a:blip r:embed="rId7"/>
          <a:srcRect t="50000" r="13995" b="12566"/>
          <a:stretch/>
        </p:blipFill>
        <p:spPr bwMode="auto">
          <a:xfrm>
            <a:off x="0" y="6569075"/>
            <a:ext cx="9134474" cy="28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7736" name="Rectangle 8"/>
          <p:cNvSpPr>
            <a:spLocks noChangeArrowheads="1"/>
          </p:cNvSpPr>
          <p:nvPr/>
        </p:nvSpPr>
        <p:spPr bwMode="auto">
          <a:xfrm>
            <a:off x="900113" y="1844675"/>
            <a:ext cx="78486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24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45773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24050"/>
            <a:ext cx="82296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57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768475" y="188913"/>
            <a:ext cx="7226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457742" name="Line 14"/>
          <p:cNvSpPr>
            <a:spLocks noChangeShapeType="1"/>
          </p:cNvSpPr>
          <p:nvPr/>
        </p:nvSpPr>
        <p:spPr bwMode="auto">
          <a:xfrm>
            <a:off x="1403350" y="836613"/>
            <a:ext cx="7740650" cy="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57743" name="Line 15"/>
          <p:cNvSpPr>
            <a:spLocks noChangeShapeType="1"/>
          </p:cNvSpPr>
          <p:nvPr/>
        </p:nvSpPr>
        <p:spPr bwMode="auto">
          <a:xfrm>
            <a:off x="1403350" y="908050"/>
            <a:ext cx="7740650" cy="0"/>
          </a:xfrm>
          <a:prstGeom prst="line">
            <a:avLst/>
          </a:prstGeom>
          <a:noFill/>
          <a:ln w="38100">
            <a:solidFill>
              <a:srgbClr val="0C4B9E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" name="Symbol zastępczy numeru slajdu 2"/>
          <p:cNvSpPr txBox="1">
            <a:spLocks/>
          </p:cNvSpPr>
          <p:nvPr/>
        </p:nvSpPr>
        <p:spPr>
          <a:xfrm>
            <a:off x="4079875" y="6575425"/>
            <a:ext cx="495300" cy="257369"/>
          </a:xfrm>
          <a:prstGeom prst="rect">
            <a:avLst/>
          </a:prstGeom>
        </p:spPr>
        <p:txBody>
          <a:bodyPr wrap="square" lIns="36000" tIns="36000" rIns="36000" bIns="3600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3AC6974A-654A-410D-B642-D7F33EF36798}" type="slidenum">
              <a:rPr lang="pl-PL" sz="120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 algn="ctr">
                <a:defRPr/>
              </a:pPr>
              <a:t>‹#›</a:t>
            </a:fld>
            <a:endParaRPr lang="pl-PL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605586" y="6562722"/>
            <a:ext cx="25336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Copyright ©  KPK PB UE IPPT PAN</a:t>
            </a:r>
          </a:p>
        </p:txBody>
      </p:sp>
      <p:pic>
        <p:nvPicPr>
          <p:cNvPr id="16" name="Picture 13" descr="kpk_prezentaca_4_720"/>
          <p:cNvPicPr>
            <a:picLocks noChangeAspect="1" noChangeArrowheads="1"/>
          </p:cNvPicPr>
          <p:nvPr/>
        </p:nvPicPr>
        <p:blipFill rotWithShape="1">
          <a:blip r:embed="rId7"/>
          <a:srcRect l="86005" r="1176"/>
          <a:stretch/>
        </p:blipFill>
        <p:spPr bwMode="auto">
          <a:xfrm>
            <a:off x="107276" y="141622"/>
            <a:ext cx="1187285" cy="78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W:\00_Administration\06_PROMOCJA\LOGA\KPK\A1A-wersja-podstawowa-PL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" y="152400"/>
            <a:ext cx="1309997" cy="79727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1600" b="1">
          <a:solidFill>
            <a:srgbClr val="0033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b="1">
          <a:solidFill>
            <a:srgbClr val="0033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rgbClr val="0033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33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3399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783360" y="1282556"/>
            <a:ext cx="78486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pl-PL" sz="4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Działania</a:t>
            </a:r>
          </a:p>
          <a:p>
            <a:pPr algn="ctr">
              <a:defRPr/>
            </a:pPr>
            <a:r>
              <a:rPr lang="pl-PL" sz="4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Marii </a:t>
            </a:r>
            <a:r>
              <a:rPr lang="pl-PL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Skłodowskiej</a:t>
            </a:r>
            <a:r>
              <a:rPr lang="pl-PL" sz="4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-Curie </a:t>
            </a:r>
          </a:p>
          <a:p>
            <a:pPr algn="ctr">
              <a:defRPr/>
            </a:pPr>
            <a:r>
              <a:rPr lang="pl-PL" sz="4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Horyzont 2020</a:t>
            </a:r>
            <a:endParaRPr lang="pl-PL" sz="2800" b="1" i="1" dirty="0">
              <a:solidFill>
                <a:srgbClr val="0C4B9E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23850" y="4600575"/>
            <a:ext cx="5111750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l-PL" sz="2400" b="1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Bogna Hryniszyn</a:t>
            </a:r>
            <a:endParaRPr lang="pl-PL" sz="2400" b="1" dirty="0">
              <a:solidFill>
                <a:schemeClr val="bg2">
                  <a:lumMod val="75000"/>
                </a:schemeClr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pl-PL" b="1" dirty="0">
                <a:solidFill>
                  <a:schemeClr val="tx1"/>
                </a:solidFill>
                <a:cs typeface="+mn-cs"/>
              </a:rPr>
              <a:t>	</a:t>
            </a:r>
            <a:endParaRPr lang="pl-PL" sz="800" b="1" dirty="0">
              <a:solidFill>
                <a:schemeClr val="tx1"/>
              </a:solidFill>
              <a:cs typeface="+mn-cs"/>
            </a:endParaRPr>
          </a:p>
          <a:p>
            <a:pPr>
              <a:defRPr/>
            </a:pPr>
            <a:r>
              <a:rPr lang="pl-PL" b="1" dirty="0">
                <a:solidFill>
                  <a:srgbClr val="0C4B9E"/>
                </a:solidFill>
                <a:cs typeface="+mn-cs"/>
              </a:rPr>
              <a:t>Krajowy Punkt Kontaktowy </a:t>
            </a:r>
          </a:p>
          <a:p>
            <a:pPr>
              <a:defRPr/>
            </a:pPr>
            <a:r>
              <a:rPr lang="pl-PL" b="1" dirty="0">
                <a:solidFill>
                  <a:srgbClr val="0C4B9E"/>
                </a:solidFill>
                <a:cs typeface="+mn-cs"/>
              </a:rPr>
              <a:t>Programów Badawczych UE</a:t>
            </a:r>
          </a:p>
          <a:p>
            <a:pPr>
              <a:defRPr/>
            </a:pPr>
            <a:r>
              <a:rPr lang="pl-PL" sz="1100" b="1" dirty="0">
                <a:solidFill>
                  <a:schemeClr val="tx1"/>
                </a:solidFill>
                <a:cs typeface="+mn-cs"/>
              </a:rPr>
              <a:t>w Instytucie Podstawowych Problemów Techniki </a:t>
            </a:r>
          </a:p>
          <a:p>
            <a:pPr>
              <a:defRPr/>
            </a:pPr>
            <a:r>
              <a:rPr lang="pl-PL" sz="1100" b="1" dirty="0">
                <a:solidFill>
                  <a:schemeClr val="tx1"/>
                </a:solidFill>
                <a:cs typeface="+mn-cs"/>
              </a:rPr>
              <a:t>Polskiej Akademii Nauk</a:t>
            </a:r>
            <a:endParaRPr lang="pl-PL" sz="11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5125" name="pole tekstowe 5"/>
          <p:cNvSpPr txBox="1">
            <a:spLocks noChangeArrowheads="1"/>
          </p:cNvSpPr>
          <p:nvPr/>
        </p:nvSpPr>
        <p:spPr bwMode="auto">
          <a:xfrm>
            <a:off x="5027639" y="6199188"/>
            <a:ext cx="404950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600" dirty="0" smtClean="0"/>
              <a:t>W niniejszej prezentacji </a:t>
            </a:r>
            <a:r>
              <a:rPr lang="pl-PL" sz="600" dirty="0"/>
              <a:t>wykorzystano materiały udostępnione m.in. przez KE </a:t>
            </a:r>
            <a:r>
              <a:rPr lang="pl-PL" sz="600" dirty="0" smtClean="0"/>
              <a:t>i/lub </a:t>
            </a:r>
            <a:r>
              <a:rPr lang="pl-PL" sz="600" dirty="0"/>
              <a:t>Ministerstwa </a:t>
            </a:r>
            <a:r>
              <a:rPr lang="pl-PL" sz="600" dirty="0" smtClean="0"/>
              <a:t>oraz </a:t>
            </a:r>
            <a:r>
              <a:rPr lang="pl-PL" sz="600" dirty="0"/>
              <a:t>Agendy RP</a:t>
            </a:r>
            <a:endParaRPr lang="en-GB" sz="600" dirty="0"/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4196398" y="195580"/>
            <a:ext cx="47513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1400" i="1" dirty="0" smtClean="0">
                <a:solidFill>
                  <a:schemeClr val="tx1"/>
                </a:solidFill>
                <a:latin typeface="Verdana" pitchFamily="34" charset="0"/>
              </a:rPr>
              <a:t>Kielce, 31 stycznia 2013</a:t>
            </a:r>
            <a:endParaRPr lang="pl-PL" sz="1400" i="1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7" name="Obraz 6" descr="H2020_Background_Postcard_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8761" y="3749485"/>
            <a:ext cx="5129712" cy="18477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Innovative</a:t>
            </a:r>
            <a:r>
              <a:rPr lang="pl-PL" dirty="0" smtClean="0"/>
              <a:t> </a:t>
            </a:r>
            <a:r>
              <a:rPr lang="pl-PL" dirty="0" err="1" smtClean="0"/>
              <a:t>Training</a:t>
            </a:r>
            <a:r>
              <a:rPr lang="pl-PL" dirty="0" smtClean="0"/>
              <a:t> Networks - ITN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037359"/>
            <a:ext cx="8351520" cy="5607689"/>
          </a:xfrm>
        </p:spPr>
        <p:txBody>
          <a:bodyPr/>
          <a:lstStyle/>
          <a:p>
            <a:endParaRPr lang="en-US" dirty="0" smtClean="0"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wyszkolenie nowego pokolenia kreatywnych, przedsiębiorczych i innowacyjnych naukowców</a:t>
            </a:r>
          </a:p>
          <a:p>
            <a:pPr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zwiększenie doskonałości i </a:t>
            </a:r>
            <a:r>
              <a:rPr lang="pl-PL" b="0" dirty="0" err="1" smtClean="0">
                <a:effectLst/>
              </a:rPr>
              <a:t>ustrukturyzowanie</a:t>
            </a:r>
            <a:r>
              <a:rPr lang="pl-PL" b="0" dirty="0" smtClean="0">
                <a:effectLst/>
              </a:rPr>
              <a:t> szkoleń doktorantów</a:t>
            </a:r>
          </a:p>
          <a:p>
            <a:endParaRPr lang="en-US" b="0" dirty="0" smtClean="0">
              <a:effectLst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3 typy ITN: </a:t>
            </a:r>
            <a:r>
              <a:rPr lang="en-US" b="0" dirty="0" smtClean="0">
                <a:effectLst/>
              </a:rPr>
              <a:t>European Training Networks (</a:t>
            </a:r>
            <a:r>
              <a:rPr lang="en-US" dirty="0" smtClean="0">
                <a:effectLst/>
              </a:rPr>
              <a:t>ETN</a:t>
            </a:r>
            <a:r>
              <a:rPr lang="en-US" b="0" dirty="0" smtClean="0">
                <a:effectLst/>
              </a:rPr>
              <a:t>), European Industrial Doctorates (</a:t>
            </a:r>
            <a:r>
              <a:rPr lang="en-US" dirty="0" smtClean="0">
                <a:effectLst/>
              </a:rPr>
              <a:t>EID</a:t>
            </a:r>
            <a:r>
              <a:rPr lang="en-US" b="0" dirty="0" smtClean="0">
                <a:effectLst/>
              </a:rPr>
              <a:t>) </a:t>
            </a:r>
            <a:r>
              <a:rPr lang="pl-PL" b="0" dirty="0" smtClean="0">
                <a:effectLst/>
              </a:rPr>
              <a:t>lub </a:t>
            </a:r>
            <a:r>
              <a:rPr lang="en-US" b="0" dirty="0" smtClean="0">
                <a:effectLst/>
              </a:rPr>
              <a:t>European Joint Doctorates (</a:t>
            </a:r>
            <a:r>
              <a:rPr lang="en-US" dirty="0" smtClean="0">
                <a:effectLst/>
              </a:rPr>
              <a:t>EJD</a:t>
            </a:r>
            <a:r>
              <a:rPr lang="en-US" b="0" dirty="0" smtClean="0">
                <a:effectLst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sieć składa się z minimum 3 uczestników </a:t>
            </a:r>
            <a:r>
              <a:rPr lang="en-US" b="0" dirty="0" smtClean="0">
                <a:effectLst/>
              </a:rPr>
              <a:t>(</a:t>
            </a:r>
            <a:r>
              <a:rPr lang="pl-PL" b="0" dirty="0" smtClean="0">
                <a:effectLst/>
              </a:rPr>
              <a:t>wyjątek: EID – tylko 2)</a:t>
            </a:r>
            <a:endParaRPr lang="en-US" b="0" dirty="0" smtClean="0"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4-letni kompleksowy i komplementarny program szkoleń, organizacja warsztatów i konferencji</a:t>
            </a:r>
          </a:p>
          <a:p>
            <a:pPr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mobilność międzynarodowa i międzysektorowa, z naciskiem na  umiejętności innowacyjne; </a:t>
            </a:r>
            <a:endParaRPr lang="en-US" b="0" dirty="0" smtClean="0"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granty dla początkujących naukowców od 3 do 36 miesięcy</a:t>
            </a:r>
            <a:endParaRPr lang="en-US" b="0" dirty="0" smtClean="0">
              <a:effectLst/>
            </a:endParaRPr>
          </a:p>
          <a:p>
            <a:endParaRPr lang="pl-PL" dirty="0" smtClean="0">
              <a:effectLst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zwiększenie możliwości zatrudnienia dla naukowców i poprawa perspektyw rozwoju kariery naukowej</a:t>
            </a:r>
            <a:endParaRPr lang="en-US" b="0" dirty="0" smtClean="0">
              <a:effectLst/>
            </a:endParaRPr>
          </a:p>
          <a:p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411480" y="1082040"/>
            <a:ext cx="7940040" cy="274320"/>
          </a:xfrm>
          <a:prstGeom prst="round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426720" y="1036320"/>
          <a:ext cx="7680960" cy="387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ostokąt zaokrąglony 5"/>
          <p:cNvSpPr/>
          <p:nvPr/>
        </p:nvSpPr>
        <p:spPr>
          <a:xfrm>
            <a:off x="426720" y="2362200"/>
            <a:ext cx="7680960" cy="3871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no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+mn-lt"/>
              </a:rPr>
              <a:t>Charakterystyka: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457200" y="5257800"/>
            <a:ext cx="7680960" cy="387191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no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+mn-lt"/>
              </a:rPr>
              <a:t>Oczekiwane rezultaty: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364415" y="3711849"/>
            <a:ext cx="1975559" cy="1003026"/>
            <a:chOff x="3379" y="3339"/>
            <a:chExt cx="1361" cy="817"/>
          </a:xfrm>
        </p:grpSpPr>
        <p:sp>
          <p:nvSpPr>
            <p:cNvPr id="20570" name="AutoShape 88"/>
            <p:cNvSpPr>
              <a:spLocks noChangeArrowheads="1"/>
            </p:cNvSpPr>
            <p:nvPr/>
          </p:nvSpPr>
          <p:spPr bwMode="auto">
            <a:xfrm>
              <a:off x="3379" y="3339"/>
              <a:ext cx="1361" cy="817"/>
            </a:xfrm>
            <a:prstGeom prst="roundRect">
              <a:avLst>
                <a:gd name="adj" fmla="val 16667"/>
              </a:avLst>
            </a:prstGeom>
            <a:solidFill>
              <a:srgbClr val="0A3CAA"/>
            </a:solidFill>
            <a:ln w="9525" algn="ctr">
              <a:solidFill>
                <a:srgbClr val="0A3CA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1" name="Text Box 89"/>
            <p:cNvSpPr txBox="1">
              <a:spLocks noChangeArrowheads="1"/>
            </p:cNvSpPr>
            <p:nvPr/>
          </p:nvSpPr>
          <p:spPr bwMode="auto">
            <a:xfrm>
              <a:off x="3453" y="3383"/>
              <a:ext cx="1225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993366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99336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European Training Networks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45878" y="3692691"/>
            <a:ext cx="1777411" cy="989123"/>
            <a:chOff x="521" y="2745"/>
            <a:chExt cx="953" cy="413"/>
          </a:xfrm>
        </p:grpSpPr>
        <p:sp>
          <p:nvSpPr>
            <p:cNvPr id="20568" name="AutoShape 7"/>
            <p:cNvSpPr>
              <a:spLocks noChangeArrowheads="1"/>
            </p:cNvSpPr>
            <p:nvPr/>
          </p:nvSpPr>
          <p:spPr bwMode="auto">
            <a:xfrm>
              <a:off x="521" y="2773"/>
              <a:ext cx="953" cy="385"/>
            </a:xfrm>
            <a:prstGeom prst="roundRect">
              <a:avLst>
                <a:gd name="adj" fmla="val 16667"/>
              </a:avLst>
            </a:prstGeom>
            <a:solidFill>
              <a:srgbClr val="8A2E5C"/>
            </a:solidFill>
            <a:ln w="9525" algn="ctr">
              <a:solidFill>
                <a:srgbClr val="8A2E5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9" name="Text Box 8"/>
            <p:cNvSpPr txBox="1">
              <a:spLocks noChangeArrowheads="1"/>
            </p:cNvSpPr>
            <p:nvPr/>
          </p:nvSpPr>
          <p:spPr bwMode="auto">
            <a:xfrm>
              <a:off x="521" y="2745"/>
              <a:ext cx="953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993366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99336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European</a:t>
              </a:r>
            </a:p>
            <a:p>
              <a:r>
                <a:rPr lang="en-US" sz="2000" b="1" dirty="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Joint</a:t>
              </a:r>
            </a:p>
            <a:p>
              <a:r>
                <a:rPr lang="en-US" sz="2000" b="1" dirty="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Doctorates</a:t>
              </a:r>
            </a:p>
          </p:txBody>
        </p:sp>
      </p:grpSp>
      <p:sp>
        <p:nvSpPr>
          <p:cNvPr id="20484" name="Text Box 6"/>
          <p:cNvSpPr txBox="1">
            <a:spLocks noChangeArrowheads="1"/>
          </p:cNvSpPr>
          <p:nvPr/>
        </p:nvSpPr>
        <p:spPr bwMode="black">
          <a:xfrm>
            <a:off x="2193925" y="2736850"/>
            <a:ext cx="11350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000">
                <a:solidFill>
                  <a:schemeClr val="bg1"/>
                </a:solidFill>
                <a:latin typeface="Arial" charset="0"/>
                <a:cs typeface="Arial" charset="0"/>
              </a:rPr>
              <a:t>Academia</a:t>
            </a:r>
          </a:p>
          <a:p>
            <a:pPr>
              <a:lnSpc>
                <a:spcPct val="90000"/>
              </a:lnSpc>
            </a:pPr>
            <a:r>
              <a:rPr lang="en-GB" sz="1000">
                <a:solidFill>
                  <a:schemeClr val="bg1"/>
                </a:solidFill>
                <a:latin typeface="Arial" charset="0"/>
                <a:cs typeface="Arial" charset="0"/>
              </a:rPr>
              <a:t>Non-academia</a:t>
            </a:r>
          </a:p>
          <a:p>
            <a:pPr>
              <a:lnSpc>
                <a:spcPct val="90000"/>
              </a:lnSpc>
            </a:pPr>
            <a:endParaRPr lang="en-GB" sz="1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black">
          <a:xfrm>
            <a:off x="231775" y="2779713"/>
            <a:ext cx="11350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000">
                <a:solidFill>
                  <a:schemeClr val="bg1"/>
                </a:solidFill>
                <a:latin typeface="Arial" charset="0"/>
                <a:cs typeface="Arial" charset="0"/>
              </a:rPr>
              <a:t>Academia</a:t>
            </a:r>
          </a:p>
          <a:p>
            <a:pPr>
              <a:lnSpc>
                <a:spcPct val="90000"/>
              </a:lnSpc>
            </a:pPr>
            <a:r>
              <a:rPr lang="en-GB" sz="1000">
                <a:solidFill>
                  <a:schemeClr val="bg1"/>
                </a:solidFill>
                <a:latin typeface="Arial" charset="0"/>
                <a:cs typeface="Arial" charset="0"/>
              </a:rPr>
              <a:t>Non-academia</a:t>
            </a:r>
          </a:p>
          <a:p>
            <a:pPr>
              <a:lnSpc>
                <a:spcPct val="90000"/>
              </a:lnSpc>
            </a:pPr>
            <a:endParaRPr lang="en-GB" sz="100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370513" y="1244600"/>
            <a:ext cx="3346450" cy="2447925"/>
            <a:chOff x="134" y="901"/>
            <a:chExt cx="2108" cy="1542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156" y="981"/>
              <a:ext cx="1996" cy="1442"/>
              <a:chOff x="134" y="985"/>
              <a:chExt cx="1996" cy="1442"/>
            </a:xfrm>
          </p:grpSpPr>
          <p:cxnSp>
            <p:nvCxnSpPr>
              <p:cNvPr id="20546" name="Straight Arrow Connector 31"/>
              <p:cNvCxnSpPr>
                <a:cxnSpLocks noChangeShapeType="1"/>
              </p:cNvCxnSpPr>
              <p:nvPr/>
            </p:nvCxnSpPr>
            <p:spPr bwMode="auto">
              <a:xfrm>
                <a:off x="1299" y="1598"/>
                <a:ext cx="198" cy="158"/>
              </a:xfrm>
              <a:prstGeom prst="straightConnector1">
                <a:avLst/>
              </a:prstGeom>
              <a:noFill/>
              <a:ln w="9525" algn="ctr">
                <a:solidFill>
                  <a:srgbClr val="33893D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47" name="Straight Arrow Connector 33"/>
              <p:cNvCxnSpPr>
                <a:cxnSpLocks noChangeShapeType="1"/>
              </p:cNvCxnSpPr>
              <p:nvPr/>
            </p:nvCxnSpPr>
            <p:spPr bwMode="auto">
              <a:xfrm rot="10800000">
                <a:off x="1217" y="1634"/>
                <a:ext cx="199" cy="158"/>
              </a:xfrm>
              <a:prstGeom prst="straightConnector1">
                <a:avLst/>
              </a:prstGeom>
              <a:noFill/>
              <a:ln w="9525" algn="ctr">
                <a:solidFill>
                  <a:srgbClr val="8A2E5C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48" name="Straight Arrow Connector 3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78" y="1588"/>
                <a:ext cx="191" cy="199"/>
              </a:xfrm>
              <a:prstGeom prst="straightConnector1">
                <a:avLst/>
              </a:prstGeom>
              <a:noFill/>
              <a:ln w="9525" algn="ctr">
                <a:solidFill>
                  <a:srgbClr val="0A3CAA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49" name="Straight Arrow Connector 38"/>
              <p:cNvCxnSpPr>
                <a:cxnSpLocks noChangeShapeType="1"/>
              </p:cNvCxnSpPr>
              <p:nvPr/>
            </p:nvCxnSpPr>
            <p:spPr bwMode="auto">
              <a:xfrm rot="5400000">
                <a:off x="677" y="1620"/>
                <a:ext cx="192" cy="198"/>
              </a:xfrm>
              <a:prstGeom prst="straightConnector1">
                <a:avLst/>
              </a:prstGeom>
              <a:noFill/>
              <a:ln w="9525" algn="ctr">
                <a:solidFill>
                  <a:srgbClr val="33893D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50" name="Straight Arrow Connector 40"/>
              <p:cNvCxnSpPr>
                <a:cxnSpLocks noChangeShapeType="1"/>
              </p:cNvCxnSpPr>
              <p:nvPr/>
            </p:nvCxnSpPr>
            <p:spPr bwMode="auto">
              <a:xfrm>
                <a:off x="839" y="1995"/>
                <a:ext cx="463" cy="1"/>
              </a:xfrm>
              <a:prstGeom prst="straightConnector1">
                <a:avLst/>
              </a:prstGeom>
              <a:noFill/>
              <a:ln w="9525" algn="ctr">
                <a:solidFill>
                  <a:srgbClr val="0A3CAA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51" name="Straight Arrow Connector 42"/>
              <p:cNvCxnSpPr>
                <a:cxnSpLocks noChangeShapeType="1"/>
              </p:cNvCxnSpPr>
              <p:nvPr/>
            </p:nvCxnSpPr>
            <p:spPr bwMode="auto">
              <a:xfrm rot="10800000">
                <a:off x="839" y="2069"/>
                <a:ext cx="463" cy="1"/>
              </a:xfrm>
              <a:prstGeom prst="straightConnector1">
                <a:avLst/>
              </a:prstGeom>
              <a:noFill/>
              <a:ln w="9525" algn="ctr">
                <a:solidFill>
                  <a:srgbClr val="8A2E5C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" name="Oval 45"/>
              <p:cNvSpPr/>
              <p:nvPr/>
            </p:nvSpPr>
            <p:spPr bwMode="auto">
              <a:xfrm>
                <a:off x="1735" y="1107"/>
                <a:ext cx="395" cy="34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1003">
                <a:schemeClr val="l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555" name="Straight Arrow Connector 51"/>
              <p:cNvCxnSpPr>
                <a:cxnSpLocks noChangeShapeType="1"/>
              </p:cNvCxnSpPr>
              <p:nvPr/>
            </p:nvCxnSpPr>
            <p:spPr bwMode="auto">
              <a:xfrm flipV="1">
                <a:off x="1355" y="1301"/>
                <a:ext cx="337" cy="3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56" name="Straight Arrow Connector 58"/>
              <p:cNvCxnSpPr>
                <a:cxnSpLocks noChangeShapeType="1"/>
              </p:cNvCxnSpPr>
              <p:nvPr/>
            </p:nvCxnSpPr>
            <p:spPr bwMode="auto">
              <a:xfrm flipV="1">
                <a:off x="1788" y="1487"/>
                <a:ext cx="103" cy="25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57" name="TextBox 64"/>
              <p:cNvSpPr txBox="1">
                <a:spLocks noChangeArrowheads="1"/>
              </p:cNvSpPr>
              <p:nvPr/>
            </p:nvSpPr>
            <p:spPr bwMode="auto">
              <a:xfrm>
                <a:off x="742" y="985"/>
                <a:ext cx="66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 b="1">
                    <a:solidFill>
                      <a:srgbClr val="8A2E5C"/>
                    </a:solidFill>
                    <a:cs typeface="Arial" charset="0"/>
                  </a:rPr>
                  <a:t>Country 1</a:t>
                </a:r>
              </a:p>
            </p:txBody>
          </p:sp>
          <p:sp>
            <p:nvSpPr>
              <p:cNvPr id="20558" name="TextBox 65"/>
              <p:cNvSpPr txBox="1">
                <a:spLocks noChangeArrowheads="1"/>
              </p:cNvSpPr>
              <p:nvPr/>
            </p:nvSpPr>
            <p:spPr bwMode="auto">
              <a:xfrm>
                <a:off x="1378" y="2220"/>
                <a:ext cx="66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 b="1">
                    <a:solidFill>
                      <a:srgbClr val="0A3CAA"/>
                    </a:solidFill>
                    <a:cs typeface="Arial" charset="0"/>
                  </a:rPr>
                  <a:t>Country 2</a:t>
                </a:r>
              </a:p>
            </p:txBody>
          </p:sp>
          <p:sp>
            <p:nvSpPr>
              <p:cNvPr id="20559" name="TextBox 66"/>
              <p:cNvSpPr txBox="1">
                <a:spLocks noChangeArrowheads="1"/>
              </p:cNvSpPr>
              <p:nvPr/>
            </p:nvSpPr>
            <p:spPr bwMode="auto">
              <a:xfrm>
                <a:off x="134" y="2235"/>
                <a:ext cx="66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 b="1">
                    <a:solidFill>
                      <a:srgbClr val="33893D"/>
                    </a:solidFill>
                    <a:cs typeface="Arial" charset="0"/>
                  </a:rPr>
                  <a:t>Country 3</a:t>
                </a:r>
              </a:p>
            </p:txBody>
          </p:sp>
          <p:pic>
            <p:nvPicPr>
              <p:cNvPr id="20560" name="Picture 67" descr="icone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3" y="1414"/>
                <a:ext cx="215" cy="208"/>
              </a:xfrm>
              <a:prstGeom prst="rect">
                <a:avLst/>
              </a:prstGeom>
              <a:noFill/>
              <a:ln w="9525">
                <a:solidFill>
                  <a:srgbClr val="33893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61" name="Picture 68" descr="icone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" y="1475"/>
                <a:ext cx="217" cy="207"/>
              </a:xfrm>
              <a:prstGeom prst="rect">
                <a:avLst/>
              </a:prstGeom>
              <a:noFill/>
              <a:ln w="9525">
                <a:solidFill>
                  <a:srgbClr val="0A3CA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62" name="Picture 71" descr="icone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8" y="2109"/>
                <a:ext cx="217" cy="208"/>
              </a:xfrm>
              <a:prstGeom prst="rect">
                <a:avLst/>
              </a:prstGeom>
              <a:noFill/>
              <a:ln w="9525">
                <a:solidFill>
                  <a:srgbClr val="8A2E5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563" name="Oval 27"/>
              <p:cNvSpPr>
                <a:spLocks noChangeArrowheads="1"/>
              </p:cNvSpPr>
              <p:nvPr/>
            </p:nvSpPr>
            <p:spPr bwMode="auto">
              <a:xfrm>
                <a:off x="158" y="1819"/>
                <a:ext cx="570" cy="436"/>
              </a:xfrm>
              <a:prstGeom prst="ellipse">
                <a:avLst/>
              </a:prstGeom>
              <a:solidFill>
                <a:srgbClr val="33893D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4" name="Oval 30"/>
              <p:cNvSpPr>
                <a:spLocks noChangeArrowheads="1"/>
              </p:cNvSpPr>
              <p:nvPr/>
            </p:nvSpPr>
            <p:spPr bwMode="auto">
              <a:xfrm>
                <a:off x="1380" y="1781"/>
                <a:ext cx="570" cy="436"/>
              </a:xfrm>
              <a:prstGeom prst="ellipse">
                <a:avLst/>
              </a:prstGeom>
              <a:solidFill>
                <a:srgbClr val="0A3CAA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713" y="1193"/>
                <a:ext cx="715" cy="436"/>
                <a:chOff x="986" y="1383"/>
                <a:chExt cx="1024" cy="590"/>
              </a:xfrm>
            </p:grpSpPr>
            <p:sp>
              <p:nvSpPr>
                <p:cNvPr id="20566" name="Oval 33"/>
                <p:cNvSpPr>
                  <a:spLocks noChangeArrowheads="1"/>
                </p:cNvSpPr>
                <p:nvPr/>
              </p:nvSpPr>
              <p:spPr bwMode="auto">
                <a:xfrm>
                  <a:off x="1066" y="1383"/>
                  <a:ext cx="816" cy="590"/>
                </a:xfrm>
                <a:prstGeom prst="ellipse">
                  <a:avLst/>
                </a:prstGeom>
                <a:solidFill>
                  <a:srgbClr val="8A2E5C"/>
                </a:solidFill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67" name="Text Box 6"/>
                <p:cNvSpPr txBox="1">
                  <a:spLocks noChangeArrowheads="1"/>
                </p:cNvSpPr>
                <p:nvPr/>
              </p:nvSpPr>
              <p:spPr bwMode="black">
                <a:xfrm>
                  <a:off x="986" y="1555"/>
                  <a:ext cx="1024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rgbClr val="0F5494"/>
                      </a:solidFill>
                      <a:latin typeface="Tahoma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rgbClr val="0F5494"/>
                      </a:solidFill>
                      <a:latin typeface="Tahoma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rgbClr val="0F5494"/>
                      </a:solidFill>
                      <a:latin typeface="Tahoma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rgbClr val="0F5494"/>
                      </a:solidFill>
                      <a:latin typeface="Tahoma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rgbClr val="0F5494"/>
                      </a:solidFill>
                      <a:latin typeface="Tahoma" pitchFamily="34" charset="0"/>
                      <a:ea typeface="ＭＳ Ｐゴシック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F5494"/>
                      </a:solidFill>
                      <a:latin typeface="Tahoma" pitchFamily="34" charset="0"/>
                      <a:ea typeface="ＭＳ Ｐゴシック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F5494"/>
                      </a:solidFill>
                      <a:latin typeface="Tahoma" pitchFamily="34" charset="0"/>
                      <a:ea typeface="ＭＳ Ｐゴシック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F5494"/>
                      </a:solidFill>
                      <a:latin typeface="Tahoma" pitchFamily="34" charset="0"/>
                      <a:ea typeface="ＭＳ Ｐゴシック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F5494"/>
                      </a:solidFill>
                      <a:latin typeface="Tahoma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lnSpc>
                      <a:spcPct val="90000"/>
                    </a:lnSpc>
                  </a:pPr>
                  <a:r>
                    <a:rPr lang="en-GB" sz="10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Academia</a:t>
                  </a:r>
                  <a:endParaRPr lang="en-GB" sz="100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</p:grpSp>
        </p:grpSp>
        <p:sp>
          <p:nvSpPr>
            <p:cNvPr id="20545" name="Rectangle 35"/>
            <p:cNvSpPr>
              <a:spLocks noChangeArrowheads="1"/>
            </p:cNvSpPr>
            <p:nvPr/>
          </p:nvSpPr>
          <p:spPr bwMode="auto">
            <a:xfrm>
              <a:off x="134" y="901"/>
              <a:ext cx="2108" cy="1542"/>
            </a:xfrm>
            <a:prstGeom prst="rect">
              <a:avLst/>
            </a:prstGeom>
            <a:noFill/>
            <a:ln w="19050" algn="ctr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61938" y="1185863"/>
            <a:ext cx="3346450" cy="2447925"/>
            <a:chOff x="134" y="901"/>
            <a:chExt cx="2108" cy="1542"/>
          </a:xfrm>
        </p:grpSpPr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156" y="981"/>
              <a:ext cx="2010" cy="1442"/>
              <a:chOff x="134" y="985"/>
              <a:chExt cx="2010" cy="1442"/>
            </a:xfrm>
          </p:grpSpPr>
          <p:sp>
            <p:nvSpPr>
              <p:cNvPr id="20522" name="Oval 30"/>
              <p:cNvSpPr>
                <a:spLocks noChangeArrowheads="1"/>
              </p:cNvSpPr>
              <p:nvPr/>
            </p:nvSpPr>
            <p:spPr bwMode="auto">
              <a:xfrm>
                <a:off x="1380" y="1781"/>
                <a:ext cx="570" cy="436"/>
              </a:xfrm>
              <a:prstGeom prst="ellipse">
                <a:avLst/>
              </a:prstGeom>
              <a:solidFill>
                <a:srgbClr val="0A3CAA"/>
              </a:solidFill>
              <a:ln w="9525" algn="ctr">
                <a:solidFill>
                  <a:srgbClr val="0A3CAA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0523" name="Straight Arrow Connector 31"/>
              <p:cNvCxnSpPr>
                <a:cxnSpLocks noChangeShapeType="1"/>
              </p:cNvCxnSpPr>
              <p:nvPr/>
            </p:nvCxnSpPr>
            <p:spPr bwMode="auto">
              <a:xfrm>
                <a:off x="1299" y="1598"/>
                <a:ext cx="198" cy="158"/>
              </a:xfrm>
              <a:prstGeom prst="straightConnector1">
                <a:avLst/>
              </a:prstGeom>
              <a:noFill/>
              <a:ln w="9525" algn="ctr">
                <a:solidFill>
                  <a:srgbClr val="33893D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24" name="Straight Arrow Connector 33"/>
              <p:cNvCxnSpPr>
                <a:cxnSpLocks noChangeShapeType="1"/>
              </p:cNvCxnSpPr>
              <p:nvPr/>
            </p:nvCxnSpPr>
            <p:spPr bwMode="auto">
              <a:xfrm rot="10800000">
                <a:off x="1217" y="1634"/>
                <a:ext cx="199" cy="158"/>
              </a:xfrm>
              <a:prstGeom prst="straightConnector1">
                <a:avLst/>
              </a:prstGeom>
              <a:noFill/>
              <a:ln w="9525" algn="ctr">
                <a:solidFill>
                  <a:srgbClr val="8A2E5C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25" name="Straight Arrow Connector 3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78" y="1588"/>
                <a:ext cx="191" cy="199"/>
              </a:xfrm>
              <a:prstGeom prst="straightConnector1">
                <a:avLst/>
              </a:prstGeom>
              <a:noFill/>
              <a:ln w="9525" algn="ctr">
                <a:solidFill>
                  <a:srgbClr val="0A3CAA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26" name="Straight Arrow Connector 38"/>
              <p:cNvCxnSpPr>
                <a:cxnSpLocks noChangeShapeType="1"/>
              </p:cNvCxnSpPr>
              <p:nvPr/>
            </p:nvCxnSpPr>
            <p:spPr bwMode="auto">
              <a:xfrm rot="5400000">
                <a:off x="677" y="1620"/>
                <a:ext cx="192" cy="198"/>
              </a:xfrm>
              <a:prstGeom prst="straightConnector1">
                <a:avLst/>
              </a:prstGeom>
              <a:noFill/>
              <a:ln w="9525" algn="ctr">
                <a:solidFill>
                  <a:srgbClr val="33893D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27" name="Straight Arrow Connector 40"/>
              <p:cNvCxnSpPr>
                <a:cxnSpLocks noChangeShapeType="1"/>
              </p:cNvCxnSpPr>
              <p:nvPr/>
            </p:nvCxnSpPr>
            <p:spPr bwMode="auto">
              <a:xfrm>
                <a:off x="839" y="1995"/>
                <a:ext cx="463" cy="1"/>
              </a:xfrm>
              <a:prstGeom prst="straightConnector1">
                <a:avLst/>
              </a:prstGeom>
              <a:noFill/>
              <a:ln w="9525" algn="ctr">
                <a:solidFill>
                  <a:srgbClr val="0A3CAA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28" name="Straight Arrow Connector 42"/>
              <p:cNvCxnSpPr>
                <a:cxnSpLocks noChangeShapeType="1"/>
              </p:cNvCxnSpPr>
              <p:nvPr/>
            </p:nvCxnSpPr>
            <p:spPr bwMode="auto">
              <a:xfrm rot="10800000">
                <a:off x="839" y="2069"/>
                <a:ext cx="463" cy="1"/>
              </a:xfrm>
              <a:prstGeom prst="straightConnector1">
                <a:avLst/>
              </a:prstGeom>
              <a:noFill/>
              <a:ln w="9525" algn="ctr">
                <a:solidFill>
                  <a:srgbClr val="8A2E5C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29" name="Straight Arrow Connector 51"/>
              <p:cNvCxnSpPr>
                <a:cxnSpLocks noChangeShapeType="1"/>
              </p:cNvCxnSpPr>
              <p:nvPr/>
            </p:nvCxnSpPr>
            <p:spPr bwMode="auto">
              <a:xfrm flipV="1">
                <a:off x="1355" y="1301"/>
                <a:ext cx="337" cy="3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30" name="Straight Arrow Connector 58"/>
              <p:cNvCxnSpPr>
                <a:cxnSpLocks noChangeShapeType="1"/>
              </p:cNvCxnSpPr>
              <p:nvPr/>
            </p:nvCxnSpPr>
            <p:spPr bwMode="auto">
              <a:xfrm flipV="1">
                <a:off x="1788" y="1487"/>
                <a:ext cx="103" cy="25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31" name="TextBox 64"/>
              <p:cNvSpPr txBox="1">
                <a:spLocks noChangeArrowheads="1"/>
              </p:cNvSpPr>
              <p:nvPr/>
            </p:nvSpPr>
            <p:spPr bwMode="auto">
              <a:xfrm>
                <a:off x="742" y="985"/>
                <a:ext cx="66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 b="1">
                    <a:solidFill>
                      <a:srgbClr val="8A2E5C"/>
                    </a:solidFill>
                    <a:cs typeface="Arial" charset="0"/>
                  </a:rPr>
                  <a:t>Country 1</a:t>
                </a:r>
              </a:p>
            </p:txBody>
          </p:sp>
          <p:sp>
            <p:nvSpPr>
              <p:cNvPr id="20532" name="TextBox 65"/>
              <p:cNvSpPr txBox="1">
                <a:spLocks noChangeArrowheads="1"/>
              </p:cNvSpPr>
              <p:nvPr/>
            </p:nvSpPr>
            <p:spPr bwMode="auto">
              <a:xfrm>
                <a:off x="1378" y="2220"/>
                <a:ext cx="66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 b="1">
                    <a:solidFill>
                      <a:srgbClr val="0A3CAA"/>
                    </a:solidFill>
                    <a:cs typeface="Arial" charset="0"/>
                  </a:rPr>
                  <a:t>Country 2</a:t>
                </a:r>
              </a:p>
            </p:txBody>
          </p:sp>
          <p:sp>
            <p:nvSpPr>
              <p:cNvPr id="20533" name="TextBox 66"/>
              <p:cNvSpPr txBox="1">
                <a:spLocks noChangeArrowheads="1"/>
              </p:cNvSpPr>
              <p:nvPr/>
            </p:nvSpPr>
            <p:spPr bwMode="auto">
              <a:xfrm>
                <a:off x="134" y="2235"/>
                <a:ext cx="66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 b="1">
                    <a:solidFill>
                      <a:srgbClr val="33893D"/>
                    </a:solidFill>
                    <a:cs typeface="Arial" charset="0"/>
                  </a:rPr>
                  <a:t>Country 3</a:t>
                </a:r>
              </a:p>
            </p:txBody>
          </p:sp>
          <p:pic>
            <p:nvPicPr>
              <p:cNvPr id="20534" name="Picture 67" descr="icone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3" y="1414"/>
                <a:ext cx="215" cy="208"/>
              </a:xfrm>
              <a:prstGeom prst="rect">
                <a:avLst/>
              </a:prstGeom>
              <a:noFill/>
              <a:ln w="9525">
                <a:solidFill>
                  <a:srgbClr val="33893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35" name="Picture 68" descr="icone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" y="1475"/>
                <a:ext cx="217" cy="207"/>
              </a:xfrm>
              <a:prstGeom prst="rect">
                <a:avLst/>
              </a:prstGeom>
              <a:noFill/>
              <a:ln w="9525">
                <a:solidFill>
                  <a:srgbClr val="0A3CA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36" name="Picture 71" descr="icone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8" y="2109"/>
                <a:ext cx="217" cy="208"/>
              </a:xfrm>
              <a:prstGeom prst="rect">
                <a:avLst/>
              </a:prstGeom>
              <a:noFill/>
              <a:ln w="9525">
                <a:solidFill>
                  <a:srgbClr val="8A2E5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537" name="Oval 27"/>
              <p:cNvSpPr>
                <a:spLocks noChangeArrowheads="1"/>
              </p:cNvSpPr>
              <p:nvPr/>
            </p:nvSpPr>
            <p:spPr bwMode="auto">
              <a:xfrm>
                <a:off x="158" y="1819"/>
                <a:ext cx="570" cy="436"/>
              </a:xfrm>
              <a:prstGeom prst="ellipse">
                <a:avLst/>
              </a:prstGeom>
              <a:solidFill>
                <a:srgbClr val="33893D"/>
              </a:solidFill>
              <a:ln w="9525" algn="ctr">
                <a:solidFill>
                  <a:srgbClr val="41AD4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32"/>
              <p:cNvGrpSpPr>
                <a:grpSpLocks/>
              </p:cNvGrpSpPr>
              <p:nvPr/>
            </p:nvGrpSpPr>
            <p:grpSpPr bwMode="auto">
              <a:xfrm>
                <a:off x="703" y="1193"/>
                <a:ext cx="715" cy="436"/>
                <a:chOff x="971" y="1383"/>
                <a:chExt cx="1024" cy="590"/>
              </a:xfrm>
            </p:grpSpPr>
            <p:sp>
              <p:nvSpPr>
                <p:cNvPr id="20542" name="Oval 33"/>
                <p:cNvSpPr>
                  <a:spLocks noChangeArrowheads="1"/>
                </p:cNvSpPr>
                <p:nvPr/>
              </p:nvSpPr>
              <p:spPr bwMode="auto">
                <a:xfrm>
                  <a:off x="1066" y="1383"/>
                  <a:ext cx="816" cy="590"/>
                </a:xfrm>
                <a:prstGeom prst="ellipse">
                  <a:avLst/>
                </a:prstGeom>
                <a:solidFill>
                  <a:srgbClr val="8A2E5C"/>
                </a:solidFill>
                <a:ln w="9525" algn="ctr">
                  <a:solidFill>
                    <a:srgbClr val="8A2E5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43" name="Text Box 6"/>
                <p:cNvSpPr txBox="1">
                  <a:spLocks noChangeArrowheads="1"/>
                </p:cNvSpPr>
                <p:nvPr/>
              </p:nvSpPr>
              <p:spPr bwMode="black">
                <a:xfrm>
                  <a:off x="971" y="1487"/>
                  <a:ext cx="1024" cy="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rgbClr val="0F5494"/>
                      </a:solidFill>
                      <a:latin typeface="Tahoma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rgbClr val="0F5494"/>
                      </a:solidFill>
                      <a:latin typeface="Tahoma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rgbClr val="0F5494"/>
                      </a:solidFill>
                      <a:latin typeface="Tahoma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rgbClr val="0F5494"/>
                      </a:solidFill>
                      <a:latin typeface="Tahoma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rgbClr val="0F5494"/>
                      </a:solidFill>
                      <a:latin typeface="Tahoma" pitchFamily="34" charset="0"/>
                      <a:ea typeface="ＭＳ Ｐゴシック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F5494"/>
                      </a:solidFill>
                      <a:latin typeface="Tahoma" pitchFamily="34" charset="0"/>
                      <a:ea typeface="ＭＳ Ｐゴシック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F5494"/>
                      </a:solidFill>
                      <a:latin typeface="Tahoma" pitchFamily="34" charset="0"/>
                      <a:ea typeface="ＭＳ Ｐゴシック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F5494"/>
                      </a:solidFill>
                      <a:latin typeface="Tahoma" pitchFamily="34" charset="0"/>
                      <a:ea typeface="ＭＳ Ｐゴシック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F5494"/>
                      </a:solidFill>
                      <a:latin typeface="Tahoma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lnSpc>
                      <a:spcPct val="90000"/>
                    </a:lnSpc>
                  </a:pPr>
                  <a:r>
                    <a:rPr lang="en-GB" sz="1000" dirty="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Academia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GB" sz="1000" dirty="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Non-academia</a:t>
                  </a:r>
                </a:p>
                <a:p>
                  <a:pPr>
                    <a:lnSpc>
                      <a:spcPct val="90000"/>
                    </a:lnSpc>
                  </a:pPr>
                  <a:endParaRPr lang="en-GB" sz="1000" dirty="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56" name="Oval 45"/>
              <p:cNvSpPr/>
              <p:nvPr/>
            </p:nvSpPr>
            <p:spPr bwMode="auto">
              <a:xfrm>
                <a:off x="1749" y="1102"/>
                <a:ext cx="395" cy="34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1003">
                <a:schemeClr val="l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521" name="Rectangle 35"/>
            <p:cNvSpPr>
              <a:spLocks noChangeArrowheads="1"/>
            </p:cNvSpPr>
            <p:nvPr/>
          </p:nvSpPr>
          <p:spPr bwMode="auto">
            <a:xfrm>
              <a:off x="134" y="901"/>
              <a:ext cx="2108" cy="1542"/>
            </a:xfrm>
            <a:prstGeom prst="rect">
              <a:avLst/>
            </a:prstGeom>
            <a:noFill/>
            <a:ln w="19050" algn="ctr">
              <a:solidFill>
                <a:srgbClr val="0A3CA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8" name="Text Box 6"/>
          <p:cNvSpPr txBox="1">
            <a:spLocks noChangeArrowheads="1"/>
          </p:cNvSpPr>
          <p:nvPr/>
        </p:nvSpPr>
        <p:spPr bwMode="black">
          <a:xfrm>
            <a:off x="261938" y="2765425"/>
            <a:ext cx="10890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000">
                <a:solidFill>
                  <a:schemeClr val="bg1"/>
                </a:solidFill>
                <a:latin typeface="Arial" charset="0"/>
                <a:cs typeface="Arial" charset="0"/>
              </a:rPr>
              <a:t>Academia</a:t>
            </a:r>
          </a:p>
          <a:p>
            <a:pPr>
              <a:lnSpc>
                <a:spcPct val="90000"/>
              </a:lnSpc>
            </a:pPr>
            <a:r>
              <a:rPr lang="en-GB" sz="1000">
                <a:solidFill>
                  <a:schemeClr val="bg1"/>
                </a:solidFill>
                <a:latin typeface="Arial" charset="0"/>
                <a:cs typeface="Arial" charset="0"/>
              </a:rPr>
              <a:t>Non-academia</a:t>
            </a:r>
          </a:p>
          <a:p>
            <a:pPr>
              <a:lnSpc>
                <a:spcPct val="90000"/>
              </a:lnSpc>
            </a:pPr>
            <a:endParaRPr lang="en-GB" sz="1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489" name="Text Box 6"/>
          <p:cNvSpPr txBox="1">
            <a:spLocks noChangeArrowheads="1"/>
          </p:cNvSpPr>
          <p:nvPr/>
        </p:nvSpPr>
        <p:spPr bwMode="black">
          <a:xfrm>
            <a:off x="2179638" y="2705100"/>
            <a:ext cx="11350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000">
                <a:solidFill>
                  <a:schemeClr val="bg1"/>
                </a:solidFill>
                <a:latin typeface="Arial" charset="0"/>
                <a:cs typeface="Arial" charset="0"/>
              </a:rPr>
              <a:t>Academia</a:t>
            </a:r>
          </a:p>
          <a:p>
            <a:pPr>
              <a:lnSpc>
                <a:spcPct val="90000"/>
              </a:lnSpc>
            </a:pPr>
            <a:r>
              <a:rPr lang="en-GB" sz="1000">
                <a:solidFill>
                  <a:schemeClr val="bg1"/>
                </a:solidFill>
                <a:latin typeface="Arial" charset="0"/>
                <a:cs typeface="Arial" charset="0"/>
              </a:rPr>
              <a:t>Non-academia</a:t>
            </a:r>
          </a:p>
          <a:p>
            <a:pPr>
              <a:lnSpc>
                <a:spcPct val="90000"/>
              </a:lnSpc>
            </a:pPr>
            <a:endParaRPr lang="en-GB" sz="1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490" name="Text Box 6"/>
          <p:cNvSpPr txBox="1">
            <a:spLocks noChangeArrowheads="1"/>
          </p:cNvSpPr>
          <p:nvPr/>
        </p:nvSpPr>
        <p:spPr bwMode="black">
          <a:xfrm>
            <a:off x="2606675" y="1593850"/>
            <a:ext cx="11350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800" dirty="0">
                <a:solidFill>
                  <a:schemeClr val="tx1"/>
                </a:solidFill>
                <a:latin typeface="Arial" charset="0"/>
                <a:cs typeface="Arial" charset="0"/>
              </a:rPr>
              <a:t>Academia</a:t>
            </a:r>
          </a:p>
          <a:p>
            <a:pPr>
              <a:lnSpc>
                <a:spcPct val="90000"/>
              </a:lnSpc>
            </a:pPr>
            <a:r>
              <a:rPr lang="en-GB" sz="800" dirty="0">
                <a:solidFill>
                  <a:schemeClr val="tx1"/>
                </a:solidFill>
                <a:latin typeface="Arial" charset="0"/>
                <a:cs typeface="Arial" charset="0"/>
              </a:rPr>
              <a:t>Non-academia</a:t>
            </a:r>
          </a:p>
          <a:p>
            <a:pPr>
              <a:lnSpc>
                <a:spcPct val="90000"/>
              </a:lnSpc>
            </a:pPr>
            <a:endParaRPr lang="en-GB" sz="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0491" name="Text Box 6"/>
          <p:cNvSpPr txBox="1">
            <a:spLocks noChangeArrowheads="1"/>
          </p:cNvSpPr>
          <p:nvPr/>
        </p:nvSpPr>
        <p:spPr bwMode="black">
          <a:xfrm>
            <a:off x="5359400" y="2905125"/>
            <a:ext cx="11350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000">
                <a:solidFill>
                  <a:schemeClr val="bg1"/>
                </a:solidFill>
                <a:latin typeface="Arial" charset="0"/>
                <a:cs typeface="Arial" charset="0"/>
              </a:rPr>
              <a:t>Academia</a:t>
            </a:r>
            <a:endParaRPr lang="en-GB" sz="1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492" name="Text Box 6"/>
          <p:cNvSpPr txBox="1">
            <a:spLocks noChangeArrowheads="1"/>
          </p:cNvSpPr>
          <p:nvPr/>
        </p:nvSpPr>
        <p:spPr bwMode="black">
          <a:xfrm>
            <a:off x="7318375" y="2876550"/>
            <a:ext cx="11350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000">
                <a:solidFill>
                  <a:schemeClr val="bg1"/>
                </a:solidFill>
                <a:latin typeface="Arial" charset="0"/>
                <a:cs typeface="Arial" charset="0"/>
              </a:rPr>
              <a:t>Academia</a:t>
            </a:r>
          </a:p>
        </p:txBody>
      </p:sp>
      <p:sp>
        <p:nvSpPr>
          <p:cNvPr id="20493" name="Text Box 6"/>
          <p:cNvSpPr txBox="1">
            <a:spLocks noChangeArrowheads="1"/>
          </p:cNvSpPr>
          <p:nvPr/>
        </p:nvSpPr>
        <p:spPr bwMode="black">
          <a:xfrm>
            <a:off x="7693025" y="1654175"/>
            <a:ext cx="11350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800" dirty="0">
                <a:solidFill>
                  <a:schemeClr val="tx1"/>
                </a:solidFill>
                <a:latin typeface="Arial" charset="0"/>
                <a:cs typeface="Arial" charset="0"/>
              </a:rPr>
              <a:t>Academia</a:t>
            </a:r>
          </a:p>
          <a:p>
            <a:pPr>
              <a:lnSpc>
                <a:spcPct val="90000"/>
              </a:lnSpc>
            </a:pPr>
            <a:r>
              <a:rPr lang="en-GB" sz="800" dirty="0">
                <a:solidFill>
                  <a:schemeClr val="tx1"/>
                </a:solidFill>
                <a:latin typeface="Arial" charset="0"/>
                <a:cs typeface="Arial" charset="0"/>
              </a:rPr>
              <a:t>Non-academia</a:t>
            </a:r>
          </a:p>
          <a:p>
            <a:pPr>
              <a:lnSpc>
                <a:spcPct val="90000"/>
              </a:lnSpc>
            </a:pPr>
            <a:endParaRPr lang="en-GB" sz="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0494" name="Text Box 6"/>
          <p:cNvSpPr txBox="1">
            <a:spLocks noChangeArrowheads="1"/>
          </p:cNvSpPr>
          <p:nvPr/>
        </p:nvSpPr>
        <p:spPr bwMode="black">
          <a:xfrm>
            <a:off x="5303838" y="5440363"/>
            <a:ext cx="944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000">
                <a:solidFill>
                  <a:schemeClr val="bg1"/>
                </a:solidFill>
                <a:latin typeface="Arial" charset="0"/>
                <a:cs typeface="Arial" charset="0"/>
              </a:rPr>
              <a:t>Non-academia</a:t>
            </a:r>
            <a:endParaRPr lang="en-GB" sz="1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495" name="Text Box 6"/>
          <p:cNvSpPr txBox="1">
            <a:spLocks noChangeArrowheads="1"/>
          </p:cNvSpPr>
          <p:nvPr/>
        </p:nvSpPr>
        <p:spPr bwMode="black">
          <a:xfrm>
            <a:off x="3443288" y="5624513"/>
            <a:ext cx="8461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000">
                <a:solidFill>
                  <a:schemeClr val="bg1"/>
                </a:solidFill>
                <a:latin typeface="Arial" charset="0"/>
                <a:cs typeface="Arial" charset="0"/>
              </a:rPr>
              <a:t>Academia</a:t>
            </a:r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881857" y="5402263"/>
            <a:ext cx="2323306" cy="957262"/>
            <a:chOff x="490" y="2773"/>
            <a:chExt cx="984" cy="385"/>
          </a:xfrm>
        </p:grpSpPr>
        <p:sp>
          <p:nvSpPr>
            <p:cNvPr id="20518" name="AutoShape 54"/>
            <p:cNvSpPr>
              <a:spLocks noChangeArrowheads="1"/>
            </p:cNvSpPr>
            <p:nvPr/>
          </p:nvSpPr>
          <p:spPr bwMode="auto">
            <a:xfrm>
              <a:off x="521" y="2773"/>
              <a:ext cx="953" cy="385"/>
            </a:xfrm>
            <a:prstGeom prst="roundRect">
              <a:avLst>
                <a:gd name="adj" fmla="val 16667"/>
              </a:avLst>
            </a:prstGeom>
            <a:solidFill>
              <a:srgbClr val="33893D"/>
            </a:solidFill>
            <a:ln w="9525" algn="ctr">
              <a:solidFill>
                <a:srgbClr val="33893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9" name="Text Box 55"/>
            <p:cNvSpPr txBox="1">
              <a:spLocks noChangeArrowheads="1"/>
            </p:cNvSpPr>
            <p:nvPr/>
          </p:nvSpPr>
          <p:spPr bwMode="auto">
            <a:xfrm>
              <a:off x="490" y="2835"/>
              <a:ext cx="98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993366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99336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European Industrial Doctorates</a:t>
              </a: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3231208" y="4122049"/>
            <a:ext cx="3376551" cy="2369092"/>
            <a:chOff x="1795" y="2591"/>
            <a:chExt cx="1967" cy="1278"/>
          </a:xfrm>
        </p:grpSpPr>
        <p:grpSp>
          <p:nvGrpSpPr>
            <p:cNvPr id="12" name="Group 37"/>
            <p:cNvGrpSpPr>
              <a:grpSpLocks/>
            </p:cNvGrpSpPr>
            <p:nvPr/>
          </p:nvGrpSpPr>
          <p:grpSpPr bwMode="auto">
            <a:xfrm>
              <a:off x="1795" y="2591"/>
              <a:ext cx="1859" cy="1115"/>
              <a:chOff x="3701" y="1116"/>
              <a:chExt cx="1859" cy="1115"/>
            </a:xfrm>
          </p:grpSpPr>
          <p:sp>
            <p:nvSpPr>
              <p:cNvPr id="20505" name="TextBox 44"/>
              <p:cNvSpPr txBox="1">
                <a:spLocks noChangeArrowheads="1"/>
              </p:cNvSpPr>
              <p:nvPr/>
            </p:nvSpPr>
            <p:spPr bwMode="auto">
              <a:xfrm>
                <a:off x="4892" y="2038"/>
                <a:ext cx="66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 b="1">
                    <a:solidFill>
                      <a:srgbClr val="0A3CAA"/>
                    </a:solidFill>
                    <a:cs typeface="Arial" charset="0"/>
                  </a:rPr>
                  <a:t>Country 2</a:t>
                </a:r>
              </a:p>
            </p:txBody>
          </p:sp>
          <p:sp>
            <p:nvSpPr>
              <p:cNvPr id="20506" name="TextBox 64"/>
              <p:cNvSpPr txBox="1">
                <a:spLocks noChangeArrowheads="1"/>
              </p:cNvSpPr>
              <p:nvPr/>
            </p:nvSpPr>
            <p:spPr bwMode="auto">
              <a:xfrm>
                <a:off x="3747" y="2039"/>
                <a:ext cx="66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 b="1">
                    <a:solidFill>
                      <a:srgbClr val="33893D"/>
                    </a:solidFill>
                    <a:cs typeface="Arial" charset="0"/>
                  </a:rPr>
                  <a:t>Country 1</a:t>
                </a:r>
              </a:p>
            </p:txBody>
          </p:sp>
          <p:sp>
            <p:nvSpPr>
              <p:cNvPr id="20507" name="Oval 40"/>
              <p:cNvSpPr>
                <a:spLocks noChangeArrowheads="1"/>
              </p:cNvSpPr>
              <p:nvPr/>
            </p:nvSpPr>
            <p:spPr bwMode="auto">
              <a:xfrm>
                <a:off x="3755" y="1628"/>
                <a:ext cx="562" cy="439"/>
              </a:xfrm>
              <a:prstGeom prst="ellipse">
                <a:avLst/>
              </a:prstGeom>
              <a:solidFill>
                <a:srgbClr val="33893D"/>
              </a:solidFill>
              <a:ln w="9525" algn="ctr">
                <a:solidFill>
                  <a:srgbClr val="33893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8" name="Oval 41"/>
              <p:cNvSpPr>
                <a:spLocks noChangeArrowheads="1"/>
              </p:cNvSpPr>
              <p:nvPr/>
            </p:nvSpPr>
            <p:spPr bwMode="auto">
              <a:xfrm>
                <a:off x="4881" y="1620"/>
                <a:ext cx="562" cy="439"/>
              </a:xfrm>
              <a:prstGeom prst="ellipse">
                <a:avLst/>
              </a:prstGeom>
              <a:solidFill>
                <a:srgbClr val="0A3CAA"/>
              </a:solidFill>
              <a:ln w="9525" algn="ctr">
                <a:solidFill>
                  <a:srgbClr val="0A3CAA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4325" y="1116"/>
                <a:ext cx="564" cy="3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1003">
                <a:schemeClr val="l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12" name="TextBox 54"/>
              <p:cNvSpPr txBox="1">
                <a:spLocks noChangeArrowheads="1"/>
              </p:cNvSpPr>
              <p:nvPr/>
            </p:nvSpPr>
            <p:spPr bwMode="auto">
              <a:xfrm>
                <a:off x="4556" y="1574"/>
                <a:ext cx="37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000" b="1" dirty="0">
                    <a:solidFill>
                      <a:srgbClr val="0A3CAA"/>
                    </a:solidFill>
                    <a:cs typeface="Tahoma" pitchFamily="34" charset="0"/>
                  </a:rPr>
                  <a:t>≥ 50%</a:t>
                </a:r>
              </a:p>
            </p:txBody>
          </p:sp>
          <p:sp>
            <p:nvSpPr>
              <p:cNvPr id="20513" name="Text Box 6"/>
              <p:cNvSpPr txBox="1">
                <a:spLocks noChangeArrowheads="1"/>
              </p:cNvSpPr>
              <p:nvPr/>
            </p:nvSpPr>
            <p:spPr bwMode="black">
              <a:xfrm>
                <a:off x="4829" y="1761"/>
                <a:ext cx="66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GB" sz="110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Non-academia</a:t>
                </a:r>
              </a:p>
            </p:txBody>
          </p:sp>
          <p:cxnSp>
            <p:nvCxnSpPr>
              <p:cNvPr id="20514" name="Straight Arrow Connector 51"/>
              <p:cNvCxnSpPr>
                <a:cxnSpLocks noChangeShapeType="1"/>
              </p:cNvCxnSpPr>
              <p:nvPr/>
            </p:nvCxnSpPr>
            <p:spPr bwMode="auto">
              <a:xfrm flipV="1">
                <a:off x="4176" y="1431"/>
                <a:ext cx="189" cy="18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15" name="Text Box 6"/>
              <p:cNvSpPr txBox="1">
                <a:spLocks noChangeArrowheads="1"/>
              </p:cNvSpPr>
              <p:nvPr/>
            </p:nvSpPr>
            <p:spPr bwMode="black">
              <a:xfrm>
                <a:off x="3701" y="1770"/>
                <a:ext cx="668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FF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F5494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GB" sz="120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Academia</a:t>
                </a:r>
              </a:p>
            </p:txBody>
          </p:sp>
          <p:sp>
            <p:nvSpPr>
              <p:cNvPr id="20516" name="Oval 50"/>
              <p:cNvSpPr>
                <a:spLocks noChangeArrowheads="1"/>
              </p:cNvSpPr>
              <p:nvPr/>
            </p:nvSpPr>
            <p:spPr bwMode="auto">
              <a:xfrm>
                <a:off x="4885" y="1633"/>
                <a:ext cx="531" cy="438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0517" name="Picture 71" descr="icone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4" y="1542"/>
                <a:ext cx="212" cy="204"/>
              </a:xfrm>
              <a:prstGeom prst="rect">
                <a:avLst/>
              </a:prstGeom>
              <a:noFill/>
              <a:ln w="9525">
                <a:solidFill>
                  <a:srgbClr val="8A2E5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504" name="Rectangle 52"/>
            <p:cNvSpPr>
              <a:spLocks noChangeArrowheads="1"/>
            </p:cNvSpPr>
            <p:nvPr/>
          </p:nvSpPr>
          <p:spPr bwMode="auto">
            <a:xfrm>
              <a:off x="1856" y="2599"/>
              <a:ext cx="1906" cy="1270"/>
            </a:xfrm>
            <a:prstGeom prst="rect">
              <a:avLst/>
            </a:prstGeom>
            <a:noFill/>
            <a:ln w="19050" algn="ctr">
              <a:solidFill>
                <a:srgbClr val="33893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98" name="Text Box 6"/>
          <p:cNvSpPr txBox="1">
            <a:spLocks noChangeArrowheads="1"/>
          </p:cNvSpPr>
          <p:nvPr/>
        </p:nvSpPr>
        <p:spPr bwMode="black">
          <a:xfrm>
            <a:off x="4224338" y="4273550"/>
            <a:ext cx="11350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800" dirty="0">
                <a:solidFill>
                  <a:schemeClr val="tx1"/>
                </a:solidFill>
                <a:latin typeface="Arial" charset="0"/>
                <a:cs typeface="Arial" charset="0"/>
              </a:rPr>
              <a:t>Academia</a:t>
            </a:r>
          </a:p>
          <a:p>
            <a:pPr>
              <a:lnSpc>
                <a:spcPct val="90000"/>
              </a:lnSpc>
            </a:pPr>
            <a:r>
              <a:rPr lang="en-GB" sz="800" dirty="0">
                <a:solidFill>
                  <a:schemeClr val="tx1"/>
                </a:solidFill>
                <a:latin typeface="Arial" charset="0"/>
                <a:cs typeface="Arial" charset="0"/>
              </a:rPr>
              <a:t>Non-academia</a:t>
            </a:r>
          </a:p>
          <a:p>
            <a:pPr>
              <a:lnSpc>
                <a:spcPct val="90000"/>
              </a:lnSpc>
            </a:pPr>
            <a:endParaRPr lang="en-GB" sz="800" dirty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20499" name="Straight Arrow Connector 51"/>
          <p:cNvCxnSpPr>
            <a:cxnSpLocks noChangeShapeType="1"/>
          </p:cNvCxnSpPr>
          <p:nvPr/>
        </p:nvCxnSpPr>
        <p:spPr bwMode="auto">
          <a:xfrm flipH="1" flipV="1">
            <a:off x="5256213" y="4699000"/>
            <a:ext cx="323850" cy="3143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500" name="Straight Arrow Connector 40"/>
          <p:cNvCxnSpPr>
            <a:cxnSpLocks noChangeShapeType="1"/>
          </p:cNvCxnSpPr>
          <p:nvPr/>
        </p:nvCxnSpPr>
        <p:spPr bwMode="auto">
          <a:xfrm>
            <a:off x="4419600" y="5438775"/>
            <a:ext cx="735013" cy="1588"/>
          </a:xfrm>
          <a:prstGeom prst="straightConnector1">
            <a:avLst/>
          </a:prstGeom>
          <a:noFill/>
          <a:ln w="9525" algn="ctr">
            <a:solidFill>
              <a:srgbClr val="0A3CAA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501" name="Straight Arrow Connector 42"/>
          <p:cNvCxnSpPr>
            <a:cxnSpLocks noChangeShapeType="1"/>
          </p:cNvCxnSpPr>
          <p:nvPr/>
        </p:nvCxnSpPr>
        <p:spPr bwMode="auto">
          <a:xfrm rot="10800000">
            <a:off x="4419600" y="5556250"/>
            <a:ext cx="735013" cy="1588"/>
          </a:xfrm>
          <a:prstGeom prst="straightConnector1">
            <a:avLst/>
          </a:prstGeom>
          <a:noFill/>
          <a:ln w="9525" algn="ctr">
            <a:solidFill>
              <a:srgbClr val="008A3E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250825" y="260648"/>
            <a:ext cx="30241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GB" dirty="0">
              <a:solidFill>
                <a:srgbClr val="F7C943"/>
              </a:solidFill>
            </a:endParaRPr>
          </a:p>
        </p:txBody>
      </p:sp>
      <p:sp>
        <p:nvSpPr>
          <p:cNvPr id="89" name="Tytuł 8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ITN – typy konsorcjów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362849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/>
      <p:bldP spid="204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MSCA ITN – kryteria oceny</a:t>
            </a:r>
            <a:endParaRPr lang="en-US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43346" y="1244138"/>
          <a:ext cx="8229600" cy="3549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928254" y="5264728"/>
            <a:ext cx="7515199" cy="923330"/>
          </a:xfrm>
          <a:prstGeom prst="rect">
            <a:avLst/>
          </a:prstGeom>
          <a:solidFill>
            <a:srgbClr val="F8FDB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+mn-lt"/>
              </a:rPr>
              <a:t>Każde kryterium będzie oceniane w skali </a:t>
            </a:r>
            <a:r>
              <a:rPr lang="pl-PL" b="1" dirty="0" smtClean="0">
                <a:solidFill>
                  <a:srgbClr val="C00000"/>
                </a:solidFill>
                <a:latin typeface="+mn-lt"/>
              </a:rPr>
              <a:t>0 – 5 </a:t>
            </a:r>
            <a:r>
              <a:rPr lang="pl-PL" b="1" dirty="0" smtClean="0">
                <a:latin typeface="+mn-lt"/>
              </a:rPr>
              <a:t>punktów.</a:t>
            </a:r>
          </a:p>
          <a:p>
            <a:r>
              <a:rPr lang="pl-PL" b="1" dirty="0" smtClean="0">
                <a:latin typeface="+mn-lt"/>
              </a:rPr>
              <a:t>Wnioski, które nie uzyskają co najmniej </a:t>
            </a:r>
            <a:r>
              <a:rPr lang="pl-PL" b="1" dirty="0" smtClean="0">
                <a:solidFill>
                  <a:srgbClr val="C00000"/>
                </a:solidFill>
                <a:latin typeface="+mn-lt"/>
              </a:rPr>
              <a:t>70% </a:t>
            </a:r>
            <a:r>
              <a:rPr lang="pl-PL" b="1" dirty="0" smtClean="0">
                <a:latin typeface="+mn-lt"/>
              </a:rPr>
              <a:t>możliwych</a:t>
            </a:r>
          </a:p>
          <a:p>
            <a:r>
              <a:rPr lang="pl-PL" b="1" dirty="0" smtClean="0">
                <a:latin typeface="+mn-lt"/>
              </a:rPr>
              <a:t>    punktów nie będą rekomendowane do finansowania.  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DB8221-15FD-4F05-9F2F-C6B52E957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ADB8221-15FD-4F05-9F2F-C6B52E957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3ABB54-9362-455D-95DE-59AD2EF24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743ABB54-9362-455D-95DE-59AD2EF24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695304-CF3F-47C7-A3E1-3D7AAAA6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3C695304-CF3F-47C7-A3E1-3D7AAAA6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4816DC-B5C2-4CEB-9499-84ADA0436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884816DC-B5C2-4CEB-9499-84ADA0436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latin typeface="Verdana" pitchFamily="32" charset="0"/>
                <a:ea typeface="MS Gothic" charset="-128"/>
              </a:rPr>
              <a:t>Individual Fellowships</a:t>
            </a:r>
            <a:r>
              <a:rPr lang="pl-PL" dirty="0" smtClean="0">
                <a:solidFill>
                  <a:srgbClr val="C00000"/>
                </a:solidFill>
                <a:latin typeface="Verdana" pitchFamily="32" charset="0"/>
                <a:ea typeface="MS Gothic" charset="-128"/>
              </a:rPr>
              <a:t> – IF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8764" y="948690"/>
            <a:ext cx="8229600" cy="6047809"/>
          </a:xfrm>
        </p:spPr>
        <p:txBody>
          <a:bodyPr/>
          <a:lstStyle/>
          <a:p>
            <a:endParaRPr lang="en-US" dirty="0" smtClean="0">
              <a:effectLst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rozwój kreatywności i innowacyjnego potencjału najlepszych lub najbardziej obiecujących doświadczonych naukowców</a:t>
            </a:r>
            <a:endParaRPr lang="en-US" b="0" dirty="0" smtClean="0"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stworzenie możliwości zdobywania nowej wiedzy, pracy nad projektami badawczymi w/poza Europą, powrót do kariery naukowej, lub powrót do Europy</a:t>
            </a:r>
            <a:endParaRPr lang="en-US" b="0" dirty="0" smtClean="0">
              <a:effectLst/>
            </a:endParaRPr>
          </a:p>
          <a:p>
            <a:endParaRPr lang="pl-PL" b="0" dirty="0" smtClean="0">
              <a:effectLst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n-US" dirty="0" smtClean="0">
                <a:effectLst/>
              </a:rPr>
              <a:t>European Fellowships </a:t>
            </a:r>
            <a:r>
              <a:rPr lang="en-US" b="0" dirty="0" smtClean="0">
                <a:effectLst/>
              </a:rPr>
              <a:t>(12-24 </a:t>
            </a:r>
            <a:r>
              <a:rPr lang="pl-PL" b="0" dirty="0" smtClean="0">
                <a:effectLst/>
              </a:rPr>
              <a:t>miesięcy</a:t>
            </a:r>
            <a:r>
              <a:rPr lang="en-US" b="0" dirty="0" smtClean="0">
                <a:effectLst/>
              </a:rPr>
              <a:t>) </a:t>
            </a:r>
            <a:r>
              <a:rPr lang="pl-PL" b="0" dirty="0" smtClean="0">
                <a:effectLst/>
              </a:rPr>
              <a:t>i</a:t>
            </a:r>
            <a:r>
              <a:rPr lang="en-US" b="0" dirty="0" smtClean="0">
                <a:effectLst/>
              </a:rPr>
              <a:t> </a:t>
            </a:r>
            <a:r>
              <a:rPr lang="en-US" dirty="0" smtClean="0">
                <a:effectLst/>
              </a:rPr>
              <a:t>Global Fellowships </a:t>
            </a:r>
            <a:r>
              <a:rPr lang="en-US" b="0" dirty="0" smtClean="0">
                <a:effectLst/>
              </a:rPr>
              <a:t>(12-24 </a:t>
            </a:r>
            <a:r>
              <a:rPr lang="pl-PL" b="0" dirty="0" smtClean="0">
                <a:effectLst/>
              </a:rPr>
              <a:t>miesięcy</a:t>
            </a:r>
            <a:r>
              <a:rPr lang="en-US" b="0" dirty="0" smtClean="0">
                <a:effectLst/>
              </a:rPr>
              <a:t> </a:t>
            </a:r>
            <a:r>
              <a:rPr lang="pl-PL" b="0" dirty="0" smtClean="0">
                <a:effectLst/>
              </a:rPr>
              <a:t>w KT </a:t>
            </a:r>
            <a:r>
              <a:rPr lang="en-US" b="0" dirty="0" smtClean="0">
                <a:effectLst/>
              </a:rPr>
              <a:t>+ </a:t>
            </a:r>
            <a:r>
              <a:rPr lang="pl-PL" b="0" dirty="0" smtClean="0">
                <a:effectLst/>
              </a:rPr>
              <a:t>12 miesięczna faza powrotna w Europie)</a:t>
            </a:r>
          </a:p>
          <a:p>
            <a:pPr>
              <a:spcBef>
                <a:spcPts val="24"/>
              </a:spcBef>
              <a:buFont typeface="Wingdings" pitchFamily="2" charset="2"/>
              <a:buChar char="ü"/>
            </a:pPr>
            <a:r>
              <a:rPr lang="en-US" b="0" dirty="0" smtClean="0">
                <a:effectLst/>
              </a:rPr>
              <a:t>European Fellowships </a:t>
            </a:r>
            <a:r>
              <a:rPr lang="pl-PL" b="0" dirty="0" smtClean="0">
                <a:effectLst/>
              </a:rPr>
              <a:t>oferują także granty reintegracyjne i związane z powrotem do kariery naukowej</a:t>
            </a:r>
          </a:p>
          <a:p>
            <a:pPr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badania, szkolenia oraz oddelegowania, szczególnie do sektora pozaakademickiego wpisujące się w rozwój kariery</a:t>
            </a:r>
          </a:p>
          <a:p>
            <a:pPr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Granty są przenośne</a:t>
            </a:r>
          </a:p>
          <a:p>
            <a:pPr>
              <a:spcBef>
                <a:spcPts val="1200"/>
              </a:spcBef>
            </a:pPr>
            <a:endParaRPr lang="pl-PL" b="0" dirty="0" smtClean="0">
              <a:effectLst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zwiększenie potencjału najlepszych naukowców i umożliwienie im rozwoju zarówno w sektorze akademickim, jak i pozaakademickim</a:t>
            </a:r>
            <a:endParaRPr lang="en-US" b="0" dirty="0" smtClean="0">
              <a:effectLst/>
            </a:endParaRPr>
          </a:p>
          <a:p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609600" y="1127760"/>
            <a:ext cx="7680960" cy="3871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no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+mn-lt"/>
              </a:rPr>
              <a:t>CEL: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609600" y="2987040"/>
            <a:ext cx="7680960" cy="3871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no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+mn-lt"/>
              </a:rPr>
              <a:t>Charakterystyka: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66651" y="5530733"/>
            <a:ext cx="7680960" cy="387191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no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+mn-lt"/>
              </a:rPr>
              <a:t>Oczekiwane rezultaty</a:t>
            </a:r>
            <a:r>
              <a:rPr lang="pl-PL" b="1" dirty="0" smtClean="0">
                <a:solidFill>
                  <a:srgbClr val="C00000"/>
                </a:solidFill>
                <a:latin typeface="+mn-lt"/>
              </a:rPr>
              <a:t>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IF – </a:t>
            </a:r>
            <a:r>
              <a:rPr lang="pl-PL" dirty="0" err="1" smtClean="0"/>
              <a:t>European</a:t>
            </a:r>
            <a:r>
              <a:rPr lang="pl-PL" dirty="0" smtClean="0"/>
              <a:t> and Global</a:t>
            </a:r>
            <a:endParaRPr lang="pl-PL" dirty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342900"/>
            <a:ext cx="30241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GB" dirty="0">
              <a:solidFill>
                <a:srgbClr val="F7C943"/>
              </a:solidFill>
            </a:endParaRPr>
          </a:p>
        </p:txBody>
      </p:sp>
      <p:pic>
        <p:nvPicPr>
          <p:cNvPr id="17" name="Picture 6" descr="https://ec.europa.eu/digital-agenda/sites/digital-agenda/files/styles/large/public/worl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679" y="4934764"/>
            <a:ext cx="1180517" cy="111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https://ec.europa.eu/digital-agenda/sites/digital-agenda/files/styles/large/public/worl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34" y="3432665"/>
            <a:ext cx="1238331" cy="11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partyka\Desktop\imagesCAZ24H2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8756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artyka\Desktop\imagesCAZ24H2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25" y="2543930"/>
            <a:ext cx="1268338" cy="1268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partyka\Desktop\imagesCAZ24H2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941" y="5042769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6503899" y="2780928"/>
            <a:ext cx="1615297" cy="797271"/>
            <a:chOff x="3379" y="3339"/>
            <a:chExt cx="1361" cy="817"/>
          </a:xfrm>
        </p:grpSpPr>
        <p:sp>
          <p:nvSpPr>
            <p:cNvPr id="23" name="AutoShape 88"/>
            <p:cNvSpPr>
              <a:spLocks noChangeArrowheads="1"/>
            </p:cNvSpPr>
            <p:nvPr/>
          </p:nvSpPr>
          <p:spPr bwMode="auto">
            <a:xfrm>
              <a:off x="3379" y="3339"/>
              <a:ext cx="1361" cy="817"/>
            </a:xfrm>
            <a:prstGeom prst="roundRect">
              <a:avLst>
                <a:gd name="adj" fmla="val 16667"/>
              </a:avLst>
            </a:prstGeom>
            <a:solidFill>
              <a:srgbClr val="0A3CAA"/>
            </a:solidFill>
            <a:ln w="9525" algn="ctr">
              <a:solidFill>
                <a:srgbClr val="0A3CA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3453" y="3383"/>
              <a:ext cx="1225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993366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99336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European </a:t>
              </a:r>
              <a:r>
                <a:rPr lang="en-US" sz="2000" b="1" dirty="0" smtClean="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Fellowships</a:t>
              </a:r>
              <a:endParaRPr lang="en-US" sz="2000" b="1" dirty="0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222673" y="5323355"/>
            <a:ext cx="1801515" cy="698277"/>
            <a:chOff x="491" y="2773"/>
            <a:chExt cx="984" cy="385"/>
          </a:xfrm>
        </p:grpSpPr>
        <p:sp>
          <p:nvSpPr>
            <p:cNvPr id="26" name="AutoShape 54"/>
            <p:cNvSpPr>
              <a:spLocks noChangeArrowheads="1"/>
            </p:cNvSpPr>
            <p:nvPr/>
          </p:nvSpPr>
          <p:spPr bwMode="auto">
            <a:xfrm>
              <a:off x="521" y="2773"/>
              <a:ext cx="953" cy="385"/>
            </a:xfrm>
            <a:prstGeom prst="roundRect">
              <a:avLst>
                <a:gd name="adj" fmla="val 16667"/>
              </a:avLst>
            </a:prstGeom>
            <a:solidFill>
              <a:srgbClr val="33893D"/>
            </a:solidFill>
            <a:ln w="9525" algn="ctr">
              <a:solidFill>
                <a:srgbClr val="33893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55"/>
            <p:cNvSpPr txBox="1">
              <a:spLocks noChangeArrowheads="1"/>
            </p:cNvSpPr>
            <p:nvPr/>
          </p:nvSpPr>
          <p:spPr bwMode="auto">
            <a:xfrm>
              <a:off x="491" y="2773"/>
              <a:ext cx="98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993366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99336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 smtClean="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Global Fellowships</a:t>
              </a:r>
              <a:endParaRPr lang="en-US" sz="2000" b="1" dirty="0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cxnSp>
        <p:nvCxnSpPr>
          <p:cNvPr id="29" name="Straight Arrow Connector 40"/>
          <p:cNvCxnSpPr>
            <a:cxnSpLocks noChangeShapeType="1"/>
          </p:cNvCxnSpPr>
          <p:nvPr/>
        </p:nvCxnSpPr>
        <p:spPr bwMode="auto">
          <a:xfrm>
            <a:off x="1772165" y="2708920"/>
            <a:ext cx="2007747" cy="386758"/>
          </a:xfrm>
          <a:prstGeom prst="straightConnector1">
            <a:avLst/>
          </a:prstGeom>
          <a:noFill/>
          <a:ln w="9525" algn="ctr">
            <a:solidFill>
              <a:srgbClr val="0A3CAA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40"/>
          <p:cNvCxnSpPr>
            <a:cxnSpLocks noChangeShapeType="1"/>
          </p:cNvCxnSpPr>
          <p:nvPr/>
        </p:nvCxnSpPr>
        <p:spPr bwMode="auto">
          <a:xfrm flipV="1">
            <a:off x="1907704" y="3356992"/>
            <a:ext cx="1872208" cy="455277"/>
          </a:xfrm>
          <a:prstGeom prst="straightConnector1">
            <a:avLst/>
          </a:prstGeom>
          <a:noFill/>
          <a:ln w="9525" algn="ctr">
            <a:solidFill>
              <a:srgbClr val="0A3CAA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31"/>
          <p:cNvCxnSpPr>
            <a:cxnSpLocks noChangeShapeType="1"/>
          </p:cNvCxnSpPr>
          <p:nvPr/>
        </p:nvCxnSpPr>
        <p:spPr bwMode="auto">
          <a:xfrm>
            <a:off x="5364088" y="5149077"/>
            <a:ext cx="1574591" cy="0"/>
          </a:xfrm>
          <a:prstGeom prst="straightConnector1">
            <a:avLst/>
          </a:prstGeom>
          <a:noFill/>
          <a:ln w="9525" algn="ctr">
            <a:solidFill>
              <a:srgbClr val="33893D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1"/>
          <p:cNvCxnSpPr>
            <a:cxnSpLocks noChangeShapeType="1"/>
          </p:cNvCxnSpPr>
          <p:nvPr/>
        </p:nvCxnSpPr>
        <p:spPr bwMode="auto">
          <a:xfrm flipH="1">
            <a:off x="5364088" y="5880163"/>
            <a:ext cx="1574591" cy="0"/>
          </a:xfrm>
          <a:prstGeom prst="straightConnector1">
            <a:avLst/>
          </a:prstGeom>
          <a:noFill/>
          <a:ln w="9525" algn="ctr">
            <a:solidFill>
              <a:srgbClr val="33893D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="" xmlns:p14="http://schemas.microsoft.com/office/powerpoint/2010/main" val="2694285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MSCA IF – kryteria oceny</a:t>
            </a:r>
            <a:endParaRPr lang="en-US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43346" y="1244138"/>
          <a:ext cx="8229600" cy="3549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928254" y="5264728"/>
            <a:ext cx="7515199" cy="923330"/>
          </a:xfrm>
          <a:prstGeom prst="rect">
            <a:avLst/>
          </a:prstGeom>
          <a:solidFill>
            <a:srgbClr val="F8FDB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+mn-lt"/>
              </a:rPr>
              <a:t>Każde kryterium będzie oceniane w skali </a:t>
            </a:r>
            <a:r>
              <a:rPr lang="pl-PL" b="1" dirty="0" smtClean="0">
                <a:solidFill>
                  <a:srgbClr val="C00000"/>
                </a:solidFill>
                <a:latin typeface="+mn-lt"/>
              </a:rPr>
              <a:t>0 – 5 </a:t>
            </a:r>
            <a:r>
              <a:rPr lang="pl-PL" b="1" dirty="0" smtClean="0">
                <a:latin typeface="+mn-lt"/>
              </a:rPr>
              <a:t>punktów.</a:t>
            </a:r>
          </a:p>
          <a:p>
            <a:r>
              <a:rPr lang="pl-PL" b="1" dirty="0" smtClean="0">
                <a:latin typeface="+mn-lt"/>
              </a:rPr>
              <a:t>Wnioski, które nie uzyskają co najmniej </a:t>
            </a:r>
            <a:r>
              <a:rPr lang="pl-PL" b="1" dirty="0" smtClean="0">
                <a:solidFill>
                  <a:srgbClr val="C00000"/>
                </a:solidFill>
                <a:latin typeface="+mn-lt"/>
              </a:rPr>
              <a:t>70% </a:t>
            </a:r>
            <a:r>
              <a:rPr lang="pl-PL" b="1" dirty="0" smtClean="0">
                <a:latin typeface="+mn-lt"/>
              </a:rPr>
              <a:t>możliwych</a:t>
            </a:r>
          </a:p>
          <a:p>
            <a:r>
              <a:rPr lang="pl-PL" b="1" dirty="0" smtClean="0">
                <a:latin typeface="+mn-lt"/>
              </a:rPr>
              <a:t>    punktów nie będą rekomendowane do finansowania.  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DB8221-15FD-4F05-9F2F-C6B52E957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ADB8221-15FD-4F05-9F2F-C6B52E957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3ABB54-9362-455D-95DE-59AD2EF24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743ABB54-9362-455D-95DE-59AD2EF24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695304-CF3F-47C7-A3E1-3D7AAAA6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3C695304-CF3F-47C7-A3E1-3D7AAAA6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4816DC-B5C2-4CEB-9499-84ADA0436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884816DC-B5C2-4CEB-9499-84ADA0436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7800" y="188913"/>
            <a:ext cx="7696200" cy="576262"/>
          </a:xfrm>
        </p:spPr>
        <p:txBody>
          <a:bodyPr/>
          <a:lstStyle/>
          <a:p>
            <a:pPr algn="l"/>
            <a:r>
              <a:rPr lang="en-GB" sz="2200" dirty="0" smtClean="0">
                <a:solidFill>
                  <a:srgbClr val="C00000"/>
                </a:solidFill>
                <a:latin typeface="Verdana" pitchFamily="32" charset="0"/>
                <a:ea typeface="MS Gothic" charset="-128"/>
              </a:rPr>
              <a:t>Research </a:t>
            </a:r>
            <a:r>
              <a:rPr lang="pl-PL" sz="2200" dirty="0" smtClean="0">
                <a:solidFill>
                  <a:srgbClr val="C00000"/>
                </a:solidFill>
                <a:latin typeface="Verdana" pitchFamily="32" charset="0"/>
                <a:ea typeface="MS Gothic" charset="-128"/>
              </a:rPr>
              <a:t>&amp;</a:t>
            </a:r>
            <a:r>
              <a:rPr lang="en-GB" sz="2200" dirty="0" smtClean="0">
                <a:solidFill>
                  <a:srgbClr val="C00000"/>
                </a:solidFill>
                <a:latin typeface="Verdana" pitchFamily="32" charset="0"/>
                <a:ea typeface="MS Gothic" charset="-128"/>
              </a:rPr>
              <a:t> Innovation Staff Exchange</a:t>
            </a:r>
            <a:r>
              <a:rPr lang="pl-PL" sz="2200" dirty="0" smtClean="0">
                <a:solidFill>
                  <a:srgbClr val="C00000"/>
                </a:solidFill>
                <a:latin typeface="Verdana" pitchFamily="32" charset="0"/>
                <a:ea typeface="MS Gothic" charset="-128"/>
              </a:rPr>
              <a:t> </a:t>
            </a:r>
            <a:r>
              <a:rPr lang="pl-PL" dirty="0" smtClean="0">
                <a:solidFill>
                  <a:srgbClr val="C00000"/>
                </a:solidFill>
                <a:latin typeface="Verdana" pitchFamily="32" charset="0"/>
                <a:ea typeface="MS Gothic" charset="-128"/>
              </a:rPr>
              <a:t>- RISE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5156" y="1042809"/>
            <a:ext cx="8229600" cy="560768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endParaRPr lang="pl-PL" b="0" dirty="0" smtClean="0">
              <a:effectLst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promowanie międzynarodowej i/lub międzysektorowej (w tym z krajami trzecimi) współpracy poprzez wymianę pracowników naukowych, technicznych i kadry zarządzającej</a:t>
            </a:r>
            <a:endParaRPr lang="en-US" b="0" dirty="0" smtClean="0">
              <a:effectLst/>
            </a:endParaRPr>
          </a:p>
          <a:p>
            <a:pPr>
              <a:buFont typeface="Wingdings" pitchFamily="2" charset="2"/>
              <a:buChar char="ü"/>
            </a:pPr>
            <a:endParaRPr lang="pl-PL" b="0" dirty="0" smtClean="0">
              <a:effectLst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komplementarny projekt badawczy i innowacyjny realizowany przez konsorcjum: 3 instytucje z 3 różnych krajów (min 2 kraje z UE/stowarzyszone)</a:t>
            </a:r>
            <a:endParaRPr lang="en-US" b="0" dirty="0" smtClean="0"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oddelegowanie  pracowników na okres od 1 do 12 miesięcy:</a:t>
            </a:r>
            <a:endParaRPr lang="en-US" b="0" dirty="0" smtClean="0">
              <a:effectLst/>
            </a:endParaRPr>
          </a:p>
          <a:p>
            <a:pPr>
              <a:spcBef>
                <a:spcPts val="0"/>
              </a:spcBef>
            </a:pPr>
            <a:r>
              <a:rPr lang="pl-PL" b="0" dirty="0" smtClean="0">
                <a:effectLst/>
              </a:rPr>
              <a:t>    w Europie: KE finansuje tylko wymianę międzysektorową (ale nie  w obrębie tego samego kraju) oraz wymianę pracowników pomiędzy Europą i krajami trzecimi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działania innowacyjne, szkoleniowe, konferencje 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pl-PL" b="0" dirty="0" smtClean="0">
              <a:effectLst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b="0" dirty="0" smtClean="0"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wzmocnienie współpracy pomiędzy instytucjami z różnych sektorów oraz pomiędzy UE a krajami trzecimi</a:t>
            </a:r>
            <a:endParaRPr lang="en-US" b="0" dirty="0" smtClean="0">
              <a:effectLst/>
            </a:endParaRPr>
          </a:p>
          <a:p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487680" y="1112520"/>
            <a:ext cx="7680960" cy="3871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no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+mn-lt"/>
              </a:rPr>
              <a:t>CEL: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72440" y="2392680"/>
            <a:ext cx="7680960" cy="3871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no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+mn-lt"/>
              </a:rPr>
              <a:t>Charakterystyka: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457200" y="5212080"/>
            <a:ext cx="7680960" cy="387191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no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+mn-lt"/>
              </a:rPr>
              <a:t>Oczekiwane rezultaty: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RISE – Wymiana pracowników</a:t>
            </a:r>
            <a:endParaRPr lang="pl-PL" dirty="0"/>
          </a:p>
        </p:txBody>
      </p:sp>
      <p:sp>
        <p:nvSpPr>
          <p:cNvPr id="7" name="Oval 33"/>
          <p:cNvSpPr>
            <a:spLocks noChangeArrowheads="1"/>
          </p:cNvSpPr>
          <p:nvPr/>
        </p:nvSpPr>
        <p:spPr bwMode="auto">
          <a:xfrm>
            <a:off x="527816" y="4725144"/>
            <a:ext cx="1982788" cy="8286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rgbClr val="8A2E5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3563888" y="4725143"/>
            <a:ext cx="1982788" cy="828675"/>
          </a:xfrm>
          <a:prstGeom prst="ellipse">
            <a:avLst/>
          </a:prstGeom>
          <a:solidFill>
            <a:srgbClr val="92D050"/>
          </a:solidFill>
          <a:ln w="9525" algn="ctr">
            <a:solidFill>
              <a:srgbClr val="41AD4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3596041" y="2554137"/>
            <a:ext cx="1982788" cy="828675"/>
          </a:xfrm>
          <a:prstGeom prst="ellipse">
            <a:avLst/>
          </a:prstGeom>
          <a:solidFill>
            <a:srgbClr val="92D050"/>
          </a:solidFill>
          <a:ln w="9525" algn="ctr">
            <a:solidFill>
              <a:srgbClr val="41AD4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30"/>
          <p:cNvSpPr>
            <a:spLocks noChangeArrowheads="1"/>
          </p:cNvSpPr>
          <p:nvPr/>
        </p:nvSpPr>
        <p:spPr bwMode="auto">
          <a:xfrm>
            <a:off x="6588224" y="4725142"/>
            <a:ext cx="1982788" cy="8286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0A3CA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6710194" y="2554136"/>
            <a:ext cx="1982788" cy="8286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0A3CA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13" name="Oval 33"/>
          <p:cNvSpPr>
            <a:spLocks noChangeArrowheads="1"/>
          </p:cNvSpPr>
          <p:nvPr/>
        </p:nvSpPr>
        <p:spPr bwMode="auto">
          <a:xfrm>
            <a:off x="527816" y="2573287"/>
            <a:ext cx="1982788" cy="8286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rgbClr val="8A2E5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black">
          <a:xfrm>
            <a:off x="581791" y="4771181"/>
            <a:ext cx="1874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sz="20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Non-academia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black">
          <a:xfrm>
            <a:off x="3671838" y="4773512"/>
            <a:ext cx="1874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sz="20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Non-academia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black">
          <a:xfrm>
            <a:off x="6660232" y="4778175"/>
            <a:ext cx="1874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sz="20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Non-academia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black">
          <a:xfrm>
            <a:off x="549198" y="2797075"/>
            <a:ext cx="1874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A</a:t>
            </a:r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c</a:t>
            </a:r>
            <a:r>
              <a:rPr lang="en-GB" sz="2000" dirty="0" err="1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ademia</a:t>
            </a:r>
            <a:endParaRPr lang="en-GB" sz="2000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black">
          <a:xfrm>
            <a:off x="3650016" y="2784325"/>
            <a:ext cx="1874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Academia</a:t>
            </a:r>
            <a:endParaRPr lang="en-GB" sz="2000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black">
          <a:xfrm>
            <a:off x="6808735" y="2755700"/>
            <a:ext cx="1874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Academia</a:t>
            </a:r>
            <a:endParaRPr lang="en-GB" sz="2000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0" name="TextBox 64"/>
          <p:cNvSpPr txBox="1">
            <a:spLocks noChangeArrowheads="1"/>
          </p:cNvSpPr>
          <p:nvPr/>
        </p:nvSpPr>
        <p:spPr bwMode="auto">
          <a:xfrm>
            <a:off x="350936" y="1770640"/>
            <a:ext cx="2395207" cy="30777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400" dirty="0" smtClean="0">
                <a:solidFill>
                  <a:srgbClr val="8A2E5C"/>
                </a:solidFill>
                <a:latin typeface="Tahoma" pitchFamily="34" charset="0"/>
                <a:ea typeface="MS PGothic" pitchFamily="34" charset="-128"/>
              </a:rPr>
              <a:t>UE/kraje stowarzyszone</a:t>
            </a:r>
            <a:endParaRPr lang="en-US" sz="1400" dirty="0">
              <a:solidFill>
                <a:srgbClr val="8A2E5C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1" name="TextBox 66"/>
          <p:cNvSpPr txBox="1">
            <a:spLocks noChangeArrowheads="1"/>
          </p:cNvSpPr>
          <p:nvPr/>
        </p:nvSpPr>
        <p:spPr bwMode="auto">
          <a:xfrm>
            <a:off x="3491320" y="1826058"/>
            <a:ext cx="2412840" cy="30777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400" dirty="0" smtClean="0">
                <a:solidFill>
                  <a:srgbClr val="33893D"/>
                </a:solidFill>
                <a:latin typeface="Tahoma" pitchFamily="34" charset="0"/>
                <a:ea typeface="MS PGothic" pitchFamily="34" charset="-128"/>
              </a:rPr>
              <a:t>UE/Kraje stowarzyszone</a:t>
            </a:r>
            <a:endParaRPr lang="en-US" sz="1400" dirty="0">
              <a:solidFill>
                <a:srgbClr val="33893D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2" name="TextBox 65"/>
          <p:cNvSpPr txBox="1">
            <a:spLocks noChangeArrowheads="1"/>
          </p:cNvSpPr>
          <p:nvPr/>
        </p:nvSpPr>
        <p:spPr bwMode="auto">
          <a:xfrm>
            <a:off x="7359850" y="1829235"/>
            <a:ext cx="1334020" cy="30777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400" dirty="0" smtClean="0">
                <a:solidFill>
                  <a:srgbClr val="0A3CAA"/>
                </a:solidFill>
                <a:latin typeface="Tahoma" pitchFamily="34" charset="0"/>
                <a:ea typeface="MS PGothic" pitchFamily="34" charset="-128"/>
              </a:rPr>
              <a:t>Kraje trzecie</a:t>
            </a:r>
            <a:endParaRPr lang="en-US" sz="1400" dirty="0">
              <a:solidFill>
                <a:srgbClr val="0A3CAA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979712" y="2228316"/>
            <a:ext cx="4972594" cy="385141"/>
          </a:xfrm>
          <a:custGeom>
            <a:avLst/>
            <a:gdLst>
              <a:gd name="connsiteX0" fmla="*/ 0 w 4972594"/>
              <a:gd name="connsiteY0" fmla="*/ 263221 h 385141"/>
              <a:gd name="connsiteX1" fmla="*/ 2534194 w 4972594"/>
              <a:gd name="connsiteY1" fmla="*/ 1964 h 385141"/>
              <a:gd name="connsiteX2" fmla="*/ 4972594 w 4972594"/>
              <a:gd name="connsiteY2" fmla="*/ 385141 h 3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72594" h="385141">
                <a:moveTo>
                  <a:pt x="0" y="263221"/>
                </a:moveTo>
                <a:cubicBezTo>
                  <a:pt x="852714" y="122432"/>
                  <a:pt x="1705428" y="-18356"/>
                  <a:pt x="2534194" y="1964"/>
                </a:cubicBezTo>
                <a:cubicBezTo>
                  <a:pt x="3362960" y="22284"/>
                  <a:pt x="4167777" y="203712"/>
                  <a:pt x="4972594" y="385141"/>
                </a:cubicBezTo>
              </a:path>
            </a:pathLst>
          </a:custGeom>
          <a:noFill/>
          <a:ln w="6350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 flipV="1">
            <a:off x="2122960" y="5661248"/>
            <a:ext cx="4972594" cy="393262"/>
          </a:xfrm>
          <a:custGeom>
            <a:avLst/>
            <a:gdLst>
              <a:gd name="connsiteX0" fmla="*/ 0 w 4972594"/>
              <a:gd name="connsiteY0" fmla="*/ 263221 h 385141"/>
              <a:gd name="connsiteX1" fmla="*/ 2534194 w 4972594"/>
              <a:gd name="connsiteY1" fmla="*/ 1964 h 385141"/>
              <a:gd name="connsiteX2" fmla="*/ 4972594 w 4972594"/>
              <a:gd name="connsiteY2" fmla="*/ 385141 h 3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72594" h="385141">
                <a:moveTo>
                  <a:pt x="0" y="263221"/>
                </a:moveTo>
                <a:cubicBezTo>
                  <a:pt x="852714" y="122432"/>
                  <a:pt x="1705428" y="-18356"/>
                  <a:pt x="2534194" y="1964"/>
                </a:cubicBezTo>
                <a:cubicBezTo>
                  <a:pt x="3362960" y="22284"/>
                  <a:pt x="4167777" y="203712"/>
                  <a:pt x="4972594" y="385141"/>
                </a:cubicBezTo>
              </a:path>
            </a:pathLst>
          </a:custGeom>
          <a:noFill/>
          <a:ln w="6350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892003" y="3572661"/>
            <a:ext cx="1815901" cy="1152481"/>
          </a:xfrm>
          <a:prstGeom prst="straightConnector1">
            <a:avLst/>
          </a:prstGeom>
          <a:ln w="63500">
            <a:gradFill flip="none" rotWithShape="1">
              <a:gsLst>
                <a:gs pos="0">
                  <a:srgbClr val="CF3D3D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9900"/>
                </a:gs>
              </a:gsLst>
              <a:path path="circle">
                <a:fillToRect l="100000" t="100000"/>
              </a:path>
              <a:tileRect r="-100000" b="-10000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310536" y="3572661"/>
            <a:ext cx="1399658" cy="1013627"/>
          </a:xfrm>
          <a:prstGeom prst="straightConnector1">
            <a:avLst/>
          </a:prstGeom>
          <a:ln w="63500">
            <a:gradFill flip="none" rotWithShape="1">
              <a:gsLst>
                <a:gs pos="0">
                  <a:srgbClr val="0099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122960" y="3284985"/>
            <a:ext cx="1440928" cy="1486196"/>
          </a:xfrm>
          <a:prstGeom prst="straightConnector1">
            <a:avLst/>
          </a:prstGeom>
          <a:ln w="63500">
            <a:gradFill flip="none" rotWithShape="1">
              <a:gsLst>
                <a:gs pos="0">
                  <a:srgbClr val="CF3D3D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9900"/>
                </a:gs>
              </a:gsLst>
              <a:path path="circle">
                <a:fillToRect l="100000" t="100000"/>
              </a:path>
              <a:tileRect r="-100000" b="-10000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386635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MSCA RISE – kryteria oceny</a:t>
            </a:r>
            <a:endParaRPr lang="en-US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43346" y="1244138"/>
          <a:ext cx="8229600" cy="3549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928254" y="5264728"/>
            <a:ext cx="7515199" cy="923330"/>
          </a:xfrm>
          <a:prstGeom prst="rect">
            <a:avLst/>
          </a:prstGeom>
          <a:solidFill>
            <a:srgbClr val="F8FDB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+mn-lt"/>
              </a:rPr>
              <a:t>Każde kryterium będzie oceniane w skali </a:t>
            </a:r>
            <a:r>
              <a:rPr lang="pl-PL" b="1" dirty="0" smtClean="0">
                <a:solidFill>
                  <a:srgbClr val="C00000"/>
                </a:solidFill>
                <a:latin typeface="+mn-lt"/>
              </a:rPr>
              <a:t>0 – 5 </a:t>
            </a:r>
            <a:r>
              <a:rPr lang="pl-PL" b="1" dirty="0" smtClean="0">
                <a:latin typeface="+mn-lt"/>
              </a:rPr>
              <a:t>punktów.</a:t>
            </a:r>
          </a:p>
          <a:p>
            <a:r>
              <a:rPr lang="pl-PL" b="1" dirty="0" smtClean="0">
                <a:latin typeface="+mn-lt"/>
              </a:rPr>
              <a:t>Wnioski, które nie uzyskają co najmniej </a:t>
            </a:r>
            <a:r>
              <a:rPr lang="pl-PL" b="1" dirty="0" smtClean="0">
                <a:solidFill>
                  <a:srgbClr val="C00000"/>
                </a:solidFill>
                <a:latin typeface="+mn-lt"/>
              </a:rPr>
              <a:t>70% </a:t>
            </a:r>
            <a:r>
              <a:rPr lang="pl-PL" b="1" dirty="0" smtClean="0">
                <a:latin typeface="+mn-lt"/>
              </a:rPr>
              <a:t>możliwych</a:t>
            </a:r>
          </a:p>
          <a:p>
            <a:r>
              <a:rPr lang="pl-PL" b="1" dirty="0" smtClean="0">
                <a:latin typeface="+mn-lt"/>
              </a:rPr>
              <a:t>    punktów nie </a:t>
            </a:r>
            <a:r>
              <a:rPr lang="pl-PL" b="1" dirty="0" err="1" smtClean="0">
                <a:latin typeface="+mn-lt"/>
              </a:rPr>
              <a:t>będąrekomendowane</a:t>
            </a:r>
            <a:r>
              <a:rPr lang="pl-PL" b="1" dirty="0" smtClean="0">
                <a:latin typeface="+mn-lt"/>
              </a:rPr>
              <a:t> do finansowania.  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DB8221-15FD-4F05-9F2F-C6B52E957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ADB8221-15FD-4F05-9F2F-C6B52E957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3ABB54-9362-455D-95DE-59AD2EF24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743ABB54-9362-455D-95DE-59AD2EF24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695304-CF3F-47C7-A3E1-3D7AAAA6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3C695304-CF3F-47C7-A3E1-3D7AAAA6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4816DC-B5C2-4CEB-9499-84ADA0436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884816DC-B5C2-4CEB-9499-84ADA0436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69720" y="188913"/>
            <a:ext cx="7425055" cy="576262"/>
          </a:xfrm>
        </p:spPr>
        <p:txBody>
          <a:bodyPr/>
          <a:lstStyle/>
          <a:p>
            <a:r>
              <a:rPr lang="pl-PL" dirty="0" smtClean="0">
                <a:solidFill>
                  <a:srgbClr val="C00000"/>
                </a:solidFill>
                <a:latin typeface="Verdana" pitchFamily="32" charset="0"/>
                <a:ea typeface="MS Gothic" charset="-128"/>
              </a:rPr>
              <a:t>Dofinansowywanie programów - </a:t>
            </a:r>
            <a:r>
              <a:rPr lang="en-GB" dirty="0" smtClean="0">
                <a:solidFill>
                  <a:srgbClr val="C00000"/>
                </a:solidFill>
                <a:latin typeface="Verdana" pitchFamily="32" charset="0"/>
                <a:ea typeface="MS Gothic" charset="-128"/>
              </a:rPr>
              <a:t>COFUND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0752" y="1019348"/>
            <a:ext cx="8327967" cy="5219891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endParaRPr lang="pl-PL" b="0" dirty="0" smtClean="0"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wzmocnienie regionalnych, krajowych i międzynarodowych programów stypendialnych wspierających doskonałość szkoleń naukowców, mobilności i rozwoju kariery naukowej</a:t>
            </a:r>
            <a:endParaRPr lang="en-US" b="0" dirty="0" smtClean="0">
              <a:effectLst/>
            </a:endParaRPr>
          </a:p>
          <a:p>
            <a:pPr>
              <a:buFont typeface="Wingdings" pitchFamily="2" charset="2"/>
              <a:buChar char="ü"/>
            </a:pPr>
            <a:endParaRPr lang="pl-PL" b="0" dirty="0" smtClean="0">
              <a:effectLst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wspieranie istniejących lub nowo utworzonych programów ukierunkowanych na międzynarodowe, międzysektorowe i interdyscyplinarne szkolenia oraz mobilność </a:t>
            </a:r>
            <a:endParaRPr lang="en-US" b="0" dirty="0" smtClean="0"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pl-PL" dirty="0" err="1" smtClean="0">
                <a:effectLst/>
              </a:rPr>
              <a:t>Doctoral</a:t>
            </a:r>
            <a:r>
              <a:rPr lang="pl-PL" dirty="0" smtClean="0">
                <a:effectLst/>
              </a:rPr>
              <a:t> </a:t>
            </a:r>
            <a:r>
              <a:rPr lang="pl-PL" dirty="0" err="1" smtClean="0">
                <a:effectLst/>
              </a:rPr>
              <a:t>Programmes</a:t>
            </a:r>
            <a:r>
              <a:rPr lang="pl-PL" dirty="0" smtClean="0">
                <a:effectLst/>
              </a:rPr>
              <a:t> </a:t>
            </a:r>
            <a:r>
              <a:rPr lang="en-US" b="0" dirty="0" smtClean="0">
                <a:effectLst/>
              </a:rPr>
              <a:t>(ESR)</a:t>
            </a:r>
            <a:r>
              <a:rPr lang="pl-PL" b="0" dirty="0" smtClean="0">
                <a:effectLst/>
              </a:rPr>
              <a:t>; </a:t>
            </a:r>
            <a:r>
              <a:rPr lang="pl-PL" dirty="0" err="1" smtClean="0">
                <a:effectLst/>
              </a:rPr>
              <a:t>Fellowships</a:t>
            </a:r>
            <a:r>
              <a:rPr lang="pl-PL" dirty="0" smtClean="0">
                <a:effectLst/>
              </a:rPr>
              <a:t> </a:t>
            </a:r>
            <a:r>
              <a:rPr lang="pl-PL" dirty="0" err="1" smtClean="0">
                <a:effectLst/>
              </a:rPr>
              <a:t>Programmes</a:t>
            </a:r>
            <a:r>
              <a:rPr lang="pl-PL" dirty="0" smtClean="0">
                <a:effectLst/>
              </a:rPr>
              <a:t> </a:t>
            </a:r>
            <a:r>
              <a:rPr lang="pl-PL" b="0" dirty="0" smtClean="0">
                <a:effectLst/>
              </a:rPr>
              <a:t>(ER) </a:t>
            </a:r>
            <a:endParaRPr lang="en-US" b="0" dirty="0" smtClean="0"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projekty składane i realizowane przez jedna instytucję</a:t>
            </a:r>
            <a:endParaRPr lang="en-US" b="0" dirty="0" smtClean="0"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możliwe tworzenie synergii z Funduszami Strukturalnymi</a:t>
            </a:r>
          </a:p>
          <a:p>
            <a:pPr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długość grantu dla naukowców to minimum 3 miesiące</a:t>
            </a:r>
            <a:endParaRPr lang="en-US" b="0" dirty="0" smtClean="0">
              <a:effectLst/>
            </a:endParaRPr>
          </a:p>
          <a:p>
            <a:pPr>
              <a:buFont typeface="Wingdings" pitchFamily="2" charset="2"/>
              <a:buChar char="ü"/>
            </a:pPr>
            <a:endParaRPr lang="pl-PL" b="0" dirty="0" smtClean="0">
              <a:effectLst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wykorzystanie synergii pomiędzy działaniami UE i regionalnymi, krajowymi i międzynarodowymi celem zwiększenia funduszy i dostępności grantów </a:t>
            </a:r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563880" y="1036320"/>
            <a:ext cx="7680960" cy="3871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no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+mn-lt"/>
              </a:rPr>
              <a:t>CEL: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579120" y="2331720"/>
            <a:ext cx="7680960" cy="3871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no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+mn-lt"/>
              </a:rPr>
              <a:t>Charakterystyka: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33400" y="4968240"/>
            <a:ext cx="7680960" cy="387191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no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+mn-lt"/>
              </a:rPr>
              <a:t>Oczekiwane rezultaty: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113936" y="10725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upa 10"/>
          <p:cNvGrpSpPr/>
          <p:nvPr/>
        </p:nvGrpSpPr>
        <p:grpSpPr>
          <a:xfrm>
            <a:off x="5093109" y="5275007"/>
            <a:ext cx="3048000" cy="1229032"/>
            <a:chOff x="948943" y="1574800"/>
            <a:chExt cx="2438400" cy="24384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Elipsa 11"/>
            <p:cNvSpPr/>
            <p:nvPr/>
          </p:nvSpPr>
          <p:spPr>
            <a:xfrm>
              <a:off x="948943" y="1574800"/>
              <a:ext cx="2438400" cy="2438400"/>
            </a:xfrm>
            <a:prstGeom prst="ellipse">
              <a:avLst/>
            </a:prstGeom>
            <a:solidFill>
              <a:srgbClr val="0066CC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Elipsa 4"/>
            <p:cNvSpPr/>
            <p:nvPr/>
          </p:nvSpPr>
          <p:spPr>
            <a:xfrm>
              <a:off x="1426333" y="1999894"/>
              <a:ext cx="1463040" cy="13411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200" b="1" dirty="0" smtClean="0">
                  <a:solidFill>
                    <a:schemeClr val="bg1"/>
                  </a:solidFill>
                </a:rPr>
                <a:t>Science </a:t>
              </a:r>
              <a:r>
                <a:rPr lang="pl-PL" sz="2200" b="1" dirty="0" err="1" smtClean="0">
                  <a:solidFill>
                    <a:schemeClr val="bg1"/>
                  </a:solidFill>
                </a:rPr>
                <a:t>with</a:t>
              </a:r>
              <a:r>
                <a:rPr lang="pl-PL" sz="2200" b="1" dirty="0" smtClean="0">
                  <a:solidFill>
                    <a:schemeClr val="bg1"/>
                  </a:solidFill>
                </a:rPr>
                <a:t> &amp; for </a:t>
              </a:r>
              <a:r>
                <a:rPr lang="pl-PL" sz="2200" b="1" dirty="0" err="1" smtClean="0">
                  <a:solidFill>
                    <a:schemeClr val="bg1"/>
                  </a:solidFill>
                </a:rPr>
                <a:t>Society</a:t>
              </a:r>
              <a:endParaRPr lang="pl-PL" sz="22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a 13"/>
          <p:cNvGrpSpPr/>
          <p:nvPr/>
        </p:nvGrpSpPr>
        <p:grpSpPr>
          <a:xfrm>
            <a:off x="1823883" y="5265174"/>
            <a:ext cx="3048000" cy="1229032"/>
            <a:chOff x="948943" y="1574800"/>
            <a:chExt cx="2438400" cy="24384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Elipsa 14"/>
            <p:cNvSpPr/>
            <p:nvPr/>
          </p:nvSpPr>
          <p:spPr>
            <a:xfrm>
              <a:off x="948943" y="1574800"/>
              <a:ext cx="2438400" cy="2438400"/>
            </a:xfrm>
            <a:prstGeom prst="ellipse">
              <a:avLst/>
            </a:prstGeom>
            <a:solidFill>
              <a:srgbClr val="0066CC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Elipsa 4"/>
            <p:cNvSpPr/>
            <p:nvPr/>
          </p:nvSpPr>
          <p:spPr>
            <a:xfrm>
              <a:off x="1374054" y="1999894"/>
              <a:ext cx="1684713" cy="13411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200" b="1" kern="1200" dirty="0" err="1" smtClean="0">
                  <a:solidFill>
                    <a:schemeClr val="bg1"/>
                  </a:solidFill>
                </a:rPr>
                <a:t>Widening</a:t>
              </a:r>
              <a:r>
                <a:rPr lang="pl-PL" sz="2000" b="1" kern="1200" dirty="0" smtClean="0">
                  <a:solidFill>
                    <a:schemeClr val="bg1"/>
                  </a:solidFill>
                </a:rPr>
                <a:t> </a:t>
              </a:r>
              <a:r>
                <a:rPr lang="pl-PL" sz="2200" b="1" kern="1200" dirty="0" err="1" smtClean="0">
                  <a:solidFill>
                    <a:schemeClr val="bg1"/>
                  </a:solidFill>
                </a:rPr>
                <a:t>participation</a:t>
              </a:r>
              <a:endParaRPr lang="pl-PL" sz="22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pole tekstowe 16"/>
          <p:cNvSpPr txBox="1"/>
          <p:nvPr/>
        </p:nvSpPr>
        <p:spPr>
          <a:xfrm>
            <a:off x="3778087" y="207228"/>
            <a:ext cx="2895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  <a:latin typeface="+mj-lt"/>
              </a:rPr>
              <a:t>Horizon 2020</a:t>
            </a:r>
            <a:endParaRPr lang="pl-PL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8" name="Picture 2" descr="http://eit.europa.eu/fileadmin/templates/img/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823" y="1559462"/>
            <a:ext cx="2906259" cy="1463957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19" name="Picture 6" descr="jrc_logo_co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597" y="4043000"/>
            <a:ext cx="2124553" cy="86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pole tekstowe 19"/>
          <p:cNvSpPr txBox="1"/>
          <p:nvPr/>
        </p:nvSpPr>
        <p:spPr>
          <a:xfrm>
            <a:off x="6772760" y="1332854"/>
            <a:ext cx="2092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Budżet: </a:t>
            </a:r>
          </a:p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77 </a:t>
            </a:r>
            <a:r>
              <a:rPr lang="pl-PL" sz="2000" b="1" dirty="0" err="1" smtClean="0">
                <a:solidFill>
                  <a:srgbClr val="C00000"/>
                </a:solidFill>
                <a:latin typeface="+mj-lt"/>
              </a:rPr>
              <a:t>billion</a:t>
            </a:r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 €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MSCA COFUND – kryteria oceny</a:t>
            </a:r>
            <a:endParaRPr lang="en-US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43346" y="1244138"/>
          <a:ext cx="8229600" cy="3549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928254" y="5264728"/>
            <a:ext cx="7515199" cy="923330"/>
          </a:xfrm>
          <a:prstGeom prst="rect">
            <a:avLst/>
          </a:prstGeom>
          <a:solidFill>
            <a:srgbClr val="F8FDB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+mn-lt"/>
              </a:rPr>
              <a:t>Każde kryterium będzie oceniane w skali </a:t>
            </a:r>
            <a:r>
              <a:rPr lang="pl-PL" b="1" dirty="0" smtClean="0">
                <a:solidFill>
                  <a:srgbClr val="C00000"/>
                </a:solidFill>
                <a:latin typeface="+mn-lt"/>
              </a:rPr>
              <a:t>0 – 5 </a:t>
            </a:r>
            <a:r>
              <a:rPr lang="pl-PL" b="1" dirty="0" smtClean="0">
                <a:latin typeface="+mn-lt"/>
              </a:rPr>
              <a:t>punktów.</a:t>
            </a:r>
          </a:p>
          <a:p>
            <a:r>
              <a:rPr lang="pl-PL" b="1" dirty="0" smtClean="0">
                <a:latin typeface="+mn-lt"/>
              </a:rPr>
              <a:t>Wnioski, które nie uzyskają co najmniej </a:t>
            </a:r>
            <a:r>
              <a:rPr lang="pl-PL" b="1" dirty="0" smtClean="0">
                <a:solidFill>
                  <a:srgbClr val="C00000"/>
                </a:solidFill>
                <a:latin typeface="+mn-lt"/>
              </a:rPr>
              <a:t>70% </a:t>
            </a:r>
            <a:r>
              <a:rPr lang="pl-PL" b="1" dirty="0" smtClean="0">
                <a:latin typeface="+mn-lt"/>
              </a:rPr>
              <a:t>możliwych</a:t>
            </a:r>
          </a:p>
          <a:p>
            <a:r>
              <a:rPr lang="pl-PL" b="1" dirty="0" smtClean="0">
                <a:latin typeface="+mn-lt"/>
              </a:rPr>
              <a:t>    punktów nie będą rekomendowane do finansowania.  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DB8221-15FD-4F05-9F2F-C6B52E957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ADB8221-15FD-4F05-9F2F-C6B52E957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3ABB54-9362-455D-95DE-59AD2EF24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743ABB54-9362-455D-95DE-59AD2EF24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695304-CF3F-47C7-A3E1-3D7AAAA6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3C695304-CF3F-47C7-A3E1-3D7AAAA6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4816DC-B5C2-4CEB-9499-84ADA0436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884816DC-B5C2-4CEB-9499-84ADA0436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latin typeface="Verdana" pitchFamily="32" charset="0"/>
                <a:ea typeface="MS Gothic" charset="-128"/>
              </a:rPr>
              <a:t>European Researchers' Night</a:t>
            </a:r>
            <a:r>
              <a:rPr lang="pl-PL" dirty="0" smtClean="0">
                <a:solidFill>
                  <a:srgbClr val="C00000"/>
                </a:solidFill>
                <a:latin typeface="Verdana" pitchFamily="32" charset="0"/>
                <a:ea typeface="MS Gothic" charset="-128"/>
              </a:rPr>
              <a:t> - NIGHT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52796" y="1078922"/>
            <a:ext cx="8229600" cy="555228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endParaRPr lang="pl-PL" b="0" dirty="0" smtClean="0"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przybliżenie zawodu naukowców obywatelom</a:t>
            </a:r>
            <a:endParaRPr lang="en-US" b="0" dirty="0" smtClean="0"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zwiększenie świadomości społecznej w zakresie działań badawczych i innowacyjnych </a:t>
            </a:r>
          </a:p>
          <a:p>
            <a:pPr>
              <a:buFont typeface="Wingdings" pitchFamily="2" charset="2"/>
              <a:buChar char="ü"/>
            </a:pPr>
            <a:endParaRPr lang="en-US" b="0" dirty="0" smtClean="0">
              <a:effectLst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organizacja „Nocy Naukowca” tego samego dnia w całej Europie;  zazwyczaj jest to ostatni piątek września</a:t>
            </a:r>
            <a:endParaRPr lang="en-US" b="0" dirty="0" smtClean="0"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adresatem jest lokalna społeczność, ale szczególna uwaga poświęcona uczniom i studentom</a:t>
            </a:r>
            <a:endParaRPr lang="en-US" b="0" dirty="0" smtClean="0"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promocja europejskiego wymiaru badań oraz podejścia do równowagi płci w nauce i innowacjach</a:t>
            </a:r>
            <a:endParaRPr lang="en-US" b="0" dirty="0" smtClean="0"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angażowanie naukowców, których badania są finansowane ze środków H2020</a:t>
            </a:r>
          </a:p>
          <a:p>
            <a:pPr>
              <a:buFont typeface="Wingdings" pitchFamily="2" charset="2"/>
              <a:buChar char="ü"/>
            </a:pPr>
            <a:endParaRPr lang="en-US" b="0" dirty="0" smtClean="0">
              <a:effectLst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pl-PL" b="0" dirty="0" smtClean="0">
                <a:effectLst/>
              </a:rPr>
              <a:t>zwiększenie świadomości znaczenia kariery naukowej a w dalszej  perspektywie zachęcenie młodych ludzi do jej podejmowania </a:t>
            </a:r>
            <a:endParaRPr lang="en-US" b="0" dirty="0" smtClean="0">
              <a:effectLst/>
            </a:endParaRPr>
          </a:p>
          <a:p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624840" y="1036320"/>
            <a:ext cx="7680960" cy="3871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no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+mn-lt"/>
              </a:rPr>
              <a:t>CEL: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609600" y="2407920"/>
            <a:ext cx="7680960" cy="3871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no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+mn-lt"/>
              </a:rPr>
              <a:t>Charakterystyka: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624840" y="5227320"/>
            <a:ext cx="7680960" cy="387191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no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+mn-lt"/>
              </a:rPr>
              <a:t>Oczekiwane rezultaty: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MSCA: konkursy 2014</a:t>
            </a:r>
            <a:endParaRPr lang="pl-PL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4130040" y="533400"/>
          <a:ext cx="4572000" cy="4451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rostokąt 8"/>
          <p:cNvSpPr/>
          <p:nvPr/>
        </p:nvSpPr>
        <p:spPr>
          <a:xfrm>
            <a:off x="4775077" y="4312612"/>
            <a:ext cx="299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805 mln €</a:t>
            </a:r>
            <a:endParaRPr lang="pl-PL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96240" y="1295400"/>
            <a:ext cx="3368040" cy="28194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57150" cmpd="thickThin">
            <a:noFill/>
            <a:prstDash val="lg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r>
              <a:rPr lang="pl-PL" b="1" dirty="0" smtClean="0">
                <a:solidFill>
                  <a:srgbClr val="C00000"/>
                </a:solidFill>
                <a:latin typeface="+mn-lt"/>
                <a:ea typeface="Batang" pitchFamily="18" charset="-127"/>
                <a:cs typeface="Aparajita" pitchFamily="34" charset="0"/>
              </a:rPr>
              <a:t>11 grudnia 2013: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>
                <a:solidFill>
                  <a:srgbClr val="2D2D8A"/>
                </a:solidFill>
                <a:latin typeface="+mn-lt"/>
                <a:ea typeface="Batang" pitchFamily="18" charset="-127"/>
                <a:cs typeface="Aparajita" pitchFamily="34" charset="0"/>
              </a:rPr>
              <a:t> ITN       (</a:t>
            </a:r>
            <a:r>
              <a:rPr lang="pl-PL" b="1" i="1" dirty="0" smtClean="0">
                <a:solidFill>
                  <a:srgbClr val="C00000"/>
                </a:solidFill>
                <a:latin typeface="+mn-lt"/>
                <a:ea typeface="Batang" pitchFamily="18" charset="-127"/>
                <a:cs typeface="Aparajita" pitchFamily="34" charset="0"/>
              </a:rPr>
              <a:t>09.04.2014</a:t>
            </a:r>
            <a:r>
              <a:rPr lang="pl-PL" b="1" dirty="0" smtClean="0">
                <a:solidFill>
                  <a:srgbClr val="2D2D8A"/>
                </a:solidFill>
                <a:latin typeface="+mn-lt"/>
                <a:ea typeface="Batang" pitchFamily="18" charset="-127"/>
                <a:cs typeface="Aparajita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>
                <a:solidFill>
                  <a:srgbClr val="2D2D8A"/>
                </a:solidFill>
                <a:latin typeface="+mn-lt"/>
                <a:ea typeface="Batang" pitchFamily="18" charset="-127"/>
                <a:cs typeface="Aparajita" pitchFamily="34" charset="0"/>
              </a:rPr>
              <a:t> RISE     (</a:t>
            </a:r>
            <a:r>
              <a:rPr lang="pl-PL" b="1" i="1" dirty="0" smtClean="0">
                <a:solidFill>
                  <a:srgbClr val="C00000"/>
                </a:solidFill>
                <a:latin typeface="+mn-lt"/>
                <a:ea typeface="Batang" pitchFamily="18" charset="-127"/>
                <a:cs typeface="Aparajita" pitchFamily="34" charset="0"/>
              </a:rPr>
              <a:t>24.04.2014</a:t>
            </a:r>
            <a:r>
              <a:rPr lang="pl-PL" b="1" dirty="0" smtClean="0">
                <a:solidFill>
                  <a:srgbClr val="2D2D8A"/>
                </a:solidFill>
                <a:latin typeface="+mn-lt"/>
                <a:ea typeface="Batang" pitchFamily="18" charset="-127"/>
                <a:cs typeface="Aparajita" pitchFamily="34" charset="0"/>
              </a:rPr>
              <a:t>) 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>
                <a:solidFill>
                  <a:srgbClr val="2D2D8A"/>
                </a:solidFill>
                <a:latin typeface="+mn-lt"/>
                <a:ea typeface="Batang" pitchFamily="18" charset="-127"/>
                <a:cs typeface="Aparajita" pitchFamily="34" charset="0"/>
              </a:rPr>
              <a:t> NIGHT  (</a:t>
            </a:r>
            <a:r>
              <a:rPr lang="pl-PL" b="1" i="1" dirty="0" smtClean="0">
                <a:solidFill>
                  <a:srgbClr val="C00000"/>
                </a:solidFill>
                <a:latin typeface="+mn-lt"/>
                <a:ea typeface="Batang" pitchFamily="18" charset="-127"/>
                <a:cs typeface="Aparajita" pitchFamily="34" charset="0"/>
              </a:rPr>
              <a:t>04.03.2014</a:t>
            </a:r>
            <a:r>
              <a:rPr lang="pl-PL" b="1" dirty="0" smtClean="0">
                <a:solidFill>
                  <a:srgbClr val="2D2D8A"/>
                </a:solidFill>
                <a:latin typeface="+mn-lt"/>
                <a:ea typeface="Batang" pitchFamily="18" charset="-127"/>
                <a:cs typeface="Aparajita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pl-PL" b="1" dirty="0" smtClean="0">
              <a:solidFill>
                <a:srgbClr val="2D2D8A"/>
              </a:solidFill>
              <a:latin typeface="+mn-lt"/>
              <a:ea typeface="Batang" pitchFamily="18" charset="-127"/>
              <a:cs typeface="Aparajita" pitchFamily="34" charset="0"/>
            </a:endParaRPr>
          </a:p>
          <a:p>
            <a:r>
              <a:rPr lang="pl-PL" b="1" dirty="0" smtClean="0">
                <a:solidFill>
                  <a:srgbClr val="C00000"/>
                </a:solidFill>
                <a:latin typeface="+mn-lt"/>
                <a:ea typeface="Batang" pitchFamily="18" charset="-127"/>
                <a:cs typeface="Aparajita" pitchFamily="34" charset="0"/>
              </a:rPr>
              <a:t>12.03.2014: 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>
                <a:solidFill>
                  <a:srgbClr val="2D2D8A"/>
                </a:solidFill>
                <a:latin typeface="+mn-lt"/>
                <a:ea typeface="Batang" pitchFamily="18" charset="-127"/>
                <a:cs typeface="Aparajita" pitchFamily="34" charset="0"/>
              </a:rPr>
              <a:t> IF           (</a:t>
            </a:r>
            <a:r>
              <a:rPr lang="pl-PL" b="1" i="1" dirty="0" smtClean="0">
                <a:solidFill>
                  <a:srgbClr val="C00000"/>
                </a:solidFill>
                <a:latin typeface="+mn-lt"/>
                <a:ea typeface="Batang" pitchFamily="18" charset="-127"/>
                <a:cs typeface="Aparajita" pitchFamily="34" charset="0"/>
              </a:rPr>
              <a:t>11.09.2014</a:t>
            </a:r>
            <a:r>
              <a:rPr lang="pl-PL" b="1" dirty="0" smtClean="0">
                <a:solidFill>
                  <a:srgbClr val="2D2D8A"/>
                </a:solidFill>
                <a:latin typeface="+mn-lt"/>
                <a:ea typeface="Batang" pitchFamily="18" charset="-127"/>
                <a:cs typeface="Aparajita" pitchFamily="34" charset="0"/>
              </a:rPr>
              <a:t>)</a:t>
            </a:r>
          </a:p>
          <a:p>
            <a:r>
              <a:rPr lang="pl-PL" b="1" dirty="0" smtClean="0">
                <a:solidFill>
                  <a:srgbClr val="C00000"/>
                </a:solidFill>
                <a:latin typeface="+mn-lt"/>
                <a:ea typeface="Batang" pitchFamily="18" charset="-127"/>
                <a:cs typeface="Aparajita" pitchFamily="34" charset="0"/>
              </a:rPr>
              <a:t>10 kwietnia 2014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>
                <a:solidFill>
                  <a:srgbClr val="2D2D8A"/>
                </a:solidFill>
                <a:latin typeface="+mn-lt"/>
                <a:ea typeface="Batang" pitchFamily="18" charset="-127"/>
                <a:cs typeface="Aparajita" pitchFamily="34" charset="0"/>
              </a:rPr>
              <a:t> COFUND (</a:t>
            </a:r>
            <a:r>
              <a:rPr lang="pl-PL" b="1" i="1" dirty="0" smtClean="0">
                <a:solidFill>
                  <a:srgbClr val="C00000"/>
                </a:solidFill>
                <a:latin typeface="+mn-lt"/>
                <a:ea typeface="Batang" pitchFamily="18" charset="-127"/>
                <a:cs typeface="Aparajita" pitchFamily="34" charset="0"/>
              </a:rPr>
              <a:t>02.10.2014</a:t>
            </a:r>
            <a:r>
              <a:rPr lang="pl-PL" b="1" dirty="0" smtClean="0">
                <a:solidFill>
                  <a:srgbClr val="2D2D8A"/>
                </a:solidFill>
                <a:latin typeface="+mn-lt"/>
                <a:ea typeface="Batang" pitchFamily="18" charset="-127"/>
                <a:cs typeface="Aparajita" pitchFamily="34" charset="0"/>
              </a:rPr>
              <a:t>)</a:t>
            </a:r>
          </a:p>
        </p:txBody>
      </p:sp>
      <p:sp>
        <p:nvSpPr>
          <p:cNvPr id="7" name="Prostokąt 6"/>
          <p:cNvSpPr/>
          <p:nvPr/>
        </p:nvSpPr>
        <p:spPr>
          <a:xfrm>
            <a:off x="0" y="5308706"/>
            <a:ext cx="88392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+mn-lt"/>
              </a:rPr>
              <a:t>http://ec.europa.eu/research/participants/portal</a:t>
            </a:r>
            <a:endParaRPr lang="en-US" sz="2400" b="1" u="sng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3067" r="14568" b="15990"/>
          <a:stretch>
            <a:fillRect/>
          </a:stretch>
        </p:blipFill>
        <p:spPr bwMode="auto">
          <a:xfrm>
            <a:off x="602674" y="1052947"/>
            <a:ext cx="7959844" cy="519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225" y="188913"/>
            <a:ext cx="8994775" cy="576262"/>
          </a:xfrm>
          <a:solidFill>
            <a:schemeClr val="bg1"/>
          </a:solidFill>
        </p:spPr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http://ec.europa.eu/research/participants/portal</a:t>
            </a:r>
            <a:endParaRPr lang="en-US" dirty="0"/>
          </a:p>
        </p:txBody>
      </p:sp>
      <p:sp>
        <p:nvSpPr>
          <p:cNvPr id="5" name="Elipsa 4"/>
          <p:cNvSpPr/>
          <p:nvPr/>
        </p:nvSpPr>
        <p:spPr>
          <a:xfrm>
            <a:off x="374073" y="2687781"/>
            <a:ext cx="2382982" cy="519351"/>
          </a:xfrm>
          <a:prstGeom prst="ellipse">
            <a:avLst/>
          </a:prstGeom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803564" y="2743200"/>
            <a:ext cx="1870363" cy="519351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1427019" y="2119745"/>
            <a:ext cx="1870363" cy="519351"/>
          </a:xfrm>
          <a:prstGeom prst="ellipse">
            <a:avLst/>
          </a:prstGeom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u="sng" dirty="0" smtClean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5334000" y="3429000"/>
            <a:ext cx="3585528" cy="2585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C4B9E"/>
                </a:solidFill>
              </a:rPr>
              <a:t>    Krajowy </a:t>
            </a:r>
            <a:r>
              <a:rPr lang="pl-PL" b="1" dirty="0">
                <a:solidFill>
                  <a:srgbClr val="0C4B9E"/>
                </a:solidFill>
              </a:rPr>
              <a:t>Punkt Kontaktowy </a:t>
            </a:r>
          </a:p>
          <a:p>
            <a:r>
              <a:rPr lang="pl-PL" b="1" dirty="0" smtClean="0">
                <a:solidFill>
                  <a:srgbClr val="0C4B9E"/>
                </a:solidFill>
              </a:rPr>
              <a:t>    Programów </a:t>
            </a:r>
            <a:r>
              <a:rPr lang="pl-PL" b="1" dirty="0">
                <a:solidFill>
                  <a:srgbClr val="0C4B9E"/>
                </a:solidFill>
              </a:rPr>
              <a:t>Badawczych UE</a:t>
            </a:r>
          </a:p>
          <a:p>
            <a:r>
              <a:rPr lang="pl-PL" sz="1200" dirty="0" smtClean="0">
                <a:solidFill>
                  <a:schemeClr val="tx1"/>
                </a:solidFill>
              </a:rPr>
              <a:t>      Instytut </a:t>
            </a:r>
            <a:r>
              <a:rPr lang="pl-PL" sz="1200" dirty="0">
                <a:solidFill>
                  <a:schemeClr val="tx1"/>
                </a:solidFill>
              </a:rPr>
              <a:t>Podstawowych Problemów Techniki </a:t>
            </a:r>
          </a:p>
          <a:p>
            <a:r>
              <a:rPr lang="pl-PL" sz="1200" dirty="0" smtClean="0">
                <a:solidFill>
                  <a:schemeClr val="tx1"/>
                </a:solidFill>
              </a:rPr>
              <a:t>      Polskiej </a:t>
            </a:r>
            <a:r>
              <a:rPr lang="pl-PL" sz="1200" dirty="0">
                <a:solidFill>
                  <a:schemeClr val="tx1"/>
                </a:solidFill>
              </a:rPr>
              <a:t>Akademii </a:t>
            </a:r>
            <a:r>
              <a:rPr lang="pl-PL" sz="1200" dirty="0" smtClean="0">
                <a:solidFill>
                  <a:schemeClr val="tx1"/>
                </a:solidFill>
              </a:rPr>
              <a:t>Nauk</a:t>
            </a:r>
          </a:p>
          <a:p>
            <a:endParaRPr lang="pl-PL" sz="1200" dirty="0">
              <a:solidFill>
                <a:schemeClr val="tx1"/>
              </a:solidFill>
            </a:endParaRPr>
          </a:p>
          <a:p>
            <a:r>
              <a:rPr lang="pl-PL" sz="1400" dirty="0" smtClean="0">
                <a:solidFill>
                  <a:schemeClr val="tx1"/>
                </a:solidFill>
              </a:rPr>
              <a:t>        ul</a:t>
            </a:r>
            <a:r>
              <a:rPr lang="pl-PL" sz="1400" dirty="0">
                <a:solidFill>
                  <a:schemeClr val="tx1"/>
                </a:solidFill>
              </a:rPr>
              <a:t>. Krzywickiego 34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        02-078 </a:t>
            </a:r>
            <a:r>
              <a:rPr lang="pl-PL" sz="1400" dirty="0">
                <a:solidFill>
                  <a:schemeClr val="tx1"/>
                </a:solidFill>
              </a:rPr>
              <a:t>Warszawa </a:t>
            </a:r>
          </a:p>
          <a:p>
            <a:endParaRPr lang="pl-PL" sz="1400" dirty="0">
              <a:solidFill>
                <a:schemeClr val="tx1"/>
              </a:solidFill>
            </a:endParaRPr>
          </a:p>
          <a:p>
            <a:pPr algn="r"/>
            <a:r>
              <a:rPr lang="pl-PL" sz="1600" b="1" dirty="0" err="1">
                <a:solidFill>
                  <a:schemeClr val="tx1"/>
                </a:solidFill>
              </a:rPr>
              <a:t>tel</a:t>
            </a:r>
            <a:r>
              <a:rPr lang="pl-PL" sz="1600" b="1" dirty="0">
                <a:solidFill>
                  <a:schemeClr val="tx1"/>
                </a:solidFill>
              </a:rPr>
              <a:t>:    </a:t>
            </a:r>
            <a:r>
              <a:rPr lang="pl-PL" sz="1600" b="1" dirty="0" smtClean="0">
                <a:solidFill>
                  <a:schemeClr val="tx1"/>
                </a:solidFill>
              </a:rPr>
              <a:t>    +4822 </a:t>
            </a:r>
            <a:r>
              <a:rPr lang="pl-PL" sz="1600" b="1" dirty="0">
                <a:solidFill>
                  <a:schemeClr val="tx1"/>
                </a:solidFill>
              </a:rPr>
              <a:t>828 74 83 </a:t>
            </a:r>
          </a:p>
          <a:p>
            <a:pPr algn="r"/>
            <a:r>
              <a:rPr lang="pl-PL" sz="1600" b="1" dirty="0">
                <a:solidFill>
                  <a:schemeClr val="tx1"/>
                </a:solidFill>
              </a:rPr>
              <a:t>fax:   </a:t>
            </a:r>
            <a:r>
              <a:rPr lang="pl-PL" sz="1600" b="1" dirty="0" smtClean="0">
                <a:solidFill>
                  <a:schemeClr val="tx1"/>
                </a:solidFill>
              </a:rPr>
              <a:t>    +4822 </a:t>
            </a:r>
            <a:r>
              <a:rPr lang="pl-PL" sz="1600" b="1" dirty="0">
                <a:solidFill>
                  <a:schemeClr val="tx1"/>
                </a:solidFill>
              </a:rPr>
              <a:t>828 53 70 </a:t>
            </a:r>
          </a:p>
          <a:p>
            <a:pPr algn="r"/>
            <a:r>
              <a:rPr lang="pl-PL" sz="1600" b="1" dirty="0">
                <a:solidFill>
                  <a:schemeClr val="tx1"/>
                </a:solidFill>
              </a:rPr>
              <a:t>e-mail:  </a:t>
            </a:r>
            <a:r>
              <a:rPr lang="pl-PL" sz="1600" b="1" dirty="0" smtClean="0">
                <a:solidFill>
                  <a:schemeClr val="tx1"/>
                </a:solidFill>
              </a:rPr>
              <a:t>kpk@kpk.gov.pl</a:t>
            </a:r>
            <a:endParaRPr lang="pl-PL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-320040" y="1397000"/>
          <a:ext cx="64465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4434840" y="182880"/>
            <a:ext cx="3794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  <a:latin typeface="+mj-lt"/>
              </a:rPr>
              <a:t>Zapraszamy </a:t>
            </a:r>
            <a:endParaRPr lang="pl-PL" sz="32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41960" y="1143000"/>
          <a:ext cx="8366760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036320" y="5623560"/>
            <a:ext cx="7604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+mn-lt"/>
              </a:rPr>
              <a:t>Rozwój kariery indywidualnego naukowca </a:t>
            </a:r>
          </a:p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+mn-lt"/>
              </a:rPr>
              <a:t>Rozwój potencjału ludzkiego instytucji </a:t>
            </a:r>
            <a:endParaRPr lang="en-US" sz="2400" dirty="0">
              <a:latin typeface="+mn-lt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Działania Marii Skłodowskiej Curie: CEL </a:t>
            </a:r>
            <a:endParaRPr lang="pl-PL" dirty="0"/>
          </a:p>
        </p:txBody>
      </p:sp>
      <p:sp>
        <p:nvSpPr>
          <p:cNvPr id="11" name="Strzałka w dół 10"/>
          <p:cNvSpPr/>
          <p:nvPr/>
        </p:nvSpPr>
        <p:spPr>
          <a:xfrm>
            <a:off x="1463040" y="5227320"/>
            <a:ext cx="518160" cy="490776"/>
          </a:xfrm>
          <a:prstGeom prst="downArrow">
            <a:avLst/>
          </a:prstGeom>
          <a:solidFill>
            <a:srgbClr val="C0000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Strzałka w dół 11"/>
          <p:cNvSpPr/>
          <p:nvPr/>
        </p:nvSpPr>
        <p:spPr>
          <a:xfrm>
            <a:off x="4419600" y="5227320"/>
            <a:ext cx="518160" cy="490776"/>
          </a:xfrm>
          <a:prstGeom prst="downArrow">
            <a:avLst/>
          </a:prstGeom>
          <a:solidFill>
            <a:srgbClr val="C0000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Strzałka w dół 12"/>
          <p:cNvSpPr/>
          <p:nvPr/>
        </p:nvSpPr>
        <p:spPr>
          <a:xfrm>
            <a:off x="7345680" y="5212080"/>
            <a:ext cx="518160" cy="502920"/>
          </a:xfrm>
          <a:prstGeom prst="downArrow">
            <a:avLst/>
          </a:prstGeom>
          <a:solidFill>
            <a:srgbClr val="C0000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C7C687-703D-45EE-B5F4-5EBAE3333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23C7C687-703D-45EE-B5F4-5EBAE3333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23C7C687-703D-45EE-B5F4-5EBAE3333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A152E9-E0C0-48A2-8C32-E8F5F8D88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06A152E9-E0C0-48A2-8C32-E8F5F8D88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06A152E9-E0C0-48A2-8C32-E8F5F8D88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5F3CAF-279D-4893-8F29-8ACB7DCF4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A95F3CAF-279D-4893-8F29-8ACB7DCF4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A95F3CAF-279D-4893-8F29-8ACB7DCF4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MSCA: charakterystyka  </a:t>
            </a:r>
            <a:endParaRPr lang="pl-PL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518160" y="1173480"/>
          <a:ext cx="826008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807" name="Rectangle 15"/>
          <p:cNvSpPr>
            <a:spLocks noGrp="1" noChangeArrowheads="1"/>
          </p:cNvSpPr>
          <p:nvPr>
            <p:ph type="title"/>
          </p:nvPr>
        </p:nvSpPr>
        <p:spPr>
          <a:xfrm>
            <a:off x="2134235" y="188913"/>
            <a:ext cx="6750685" cy="576262"/>
          </a:xfrm>
        </p:spPr>
        <p:txBody>
          <a:bodyPr/>
          <a:lstStyle/>
          <a:p>
            <a:pPr algn="r">
              <a:defRPr/>
            </a:pPr>
            <a:r>
              <a:rPr lang="pl-PL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Działania MSC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412000" y="2029413"/>
            <a:ext cx="2160000" cy="2160000"/>
          </a:xfrm>
          <a:prstGeom prst="rect">
            <a:avLst/>
          </a:prstGeom>
          <a:solidFill>
            <a:srgbClr val="2740F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572000" y="2029413"/>
            <a:ext cx="2160000" cy="2160000"/>
          </a:xfrm>
          <a:prstGeom prst="rect">
            <a:avLst/>
          </a:prstGeom>
          <a:solidFill>
            <a:srgbClr val="2740F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412000" y="4189413"/>
            <a:ext cx="2160000" cy="2160000"/>
          </a:xfrm>
          <a:prstGeom prst="rect">
            <a:avLst/>
          </a:prstGeom>
          <a:solidFill>
            <a:srgbClr val="2740F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4572000" y="4189413"/>
            <a:ext cx="2160000" cy="2160000"/>
          </a:xfrm>
          <a:prstGeom prst="rect">
            <a:avLst/>
          </a:prstGeom>
          <a:solidFill>
            <a:srgbClr val="2740F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2590800" y="2316480"/>
            <a:ext cx="1600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ITN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Innovative Training Networks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5016401" y="2329934"/>
            <a:ext cx="1658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Arial Black" pitchFamily="34" charset="0"/>
              </a:rPr>
              <a:t>IF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Individual Fellowships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2544167" y="4676894"/>
            <a:ext cx="16620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Arial Black" pitchFamily="34" charset="0"/>
              </a:rPr>
              <a:t>RISE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Research &amp; Innovative </a:t>
            </a:r>
            <a:r>
              <a:rPr lang="pl-PL" b="1" dirty="0" smtClean="0">
                <a:solidFill>
                  <a:schemeClr val="bg1"/>
                </a:solidFill>
              </a:rPr>
              <a:t>Staff Exchange</a:t>
            </a:r>
            <a:endParaRPr lang="pl-PL" sz="700" b="1" dirty="0" smtClean="0">
              <a:solidFill>
                <a:schemeClr val="bg1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4831080" y="4721275"/>
            <a:ext cx="17830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kern="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COFUND</a:t>
            </a:r>
          </a:p>
          <a:p>
            <a:pPr algn="ctr"/>
            <a:r>
              <a:rPr lang="en-GB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Co-funding of </a:t>
            </a:r>
            <a:r>
              <a:rPr lang="en-US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fellowships </a:t>
            </a:r>
            <a:r>
              <a:rPr lang="en-GB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programmes</a:t>
            </a:r>
          </a:p>
        </p:txBody>
      </p:sp>
      <p:sp>
        <p:nvSpPr>
          <p:cNvPr id="23" name="Prostokąt 22"/>
          <p:cNvSpPr/>
          <p:nvPr/>
        </p:nvSpPr>
        <p:spPr>
          <a:xfrm rot="16200000">
            <a:off x="2400300" y="4004747"/>
            <a:ext cx="4343400" cy="369332"/>
          </a:xfrm>
          <a:prstGeom prst="rect">
            <a:avLst/>
          </a:prstGeom>
          <a:solidFill>
            <a:srgbClr val="F8FDB7"/>
          </a:solidFill>
          <a:ln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2438400" y="3974267"/>
            <a:ext cx="429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Researchers’ </a:t>
            </a:r>
            <a:r>
              <a:rPr lang="pl-PL" b="1" dirty="0" smtClean="0">
                <a:solidFill>
                  <a:srgbClr val="C00000"/>
                </a:solidFill>
              </a:rPr>
              <a:t>NIGHT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2331720" y="3977639"/>
            <a:ext cx="4434840" cy="369332"/>
          </a:xfrm>
          <a:prstGeom prst="rect">
            <a:avLst/>
          </a:prstGeom>
          <a:solidFill>
            <a:srgbClr val="F8FDB7"/>
          </a:solidFill>
          <a:ln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2407920" y="397764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Researcher’s </a:t>
            </a:r>
            <a:r>
              <a:rPr lang="pl-PL" b="1" dirty="0" smtClean="0">
                <a:solidFill>
                  <a:srgbClr val="C00000"/>
                </a:solidFill>
                <a:latin typeface="Arial Black" pitchFamily="34" charset="0"/>
              </a:rPr>
              <a:t>NIGHT</a:t>
            </a:r>
            <a:endParaRPr lang="pl-PL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7" name="Fala 26"/>
          <p:cNvSpPr/>
          <p:nvPr/>
        </p:nvSpPr>
        <p:spPr>
          <a:xfrm rot="18649074">
            <a:off x="4557279" y="775427"/>
            <a:ext cx="1340562" cy="672525"/>
          </a:xfrm>
          <a:prstGeom prst="wave">
            <a:avLst>
              <a:gd name="adj1" fmla="val 12500"/>
              <a:gd name="adj2" fmla="val 1881"/>
            </a:avLst>
          </a:prstGeom>
          <a:solidFill>
            <a:srgbClr val="F8FDB7"/>
          </a:solidFill>
          <a:ln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pl-PL" sz="1600" b="1" dirty="0" smtClean="0">
                <a:solidFill>
                  <a:srgbClr val="C00000"/>
                </a:solidFill>
                <a:latin typeface="+mn-lt"/>
              </a:rPr>
              <a:t>KARIERA</a:t>
            </a:r>
          </a:p>
        </p:txBody>
      </p:sp>
      <p:sp>
        <p:nvSpPr>
          <p:cNvPr id="35" name="Schemat blokowy: sortowanie 34"/>
          <p:cNvSpPr/>
          <p:nvPr/>
        </p:nvSpPr>
        <p:spPr>
          <a:xfrm rot="16200000">
            <a:off x="2640868" y="1661160"/>
            <a:ext cx="1905000" cy="733663"/>
          </a:xfrm>
          <a:prstGeom prst="flowChartCollat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7" name="Fala 36"/>
          <p:cNvSpPr/>
          <p:nvPr/>
        </p:nvSpPr>
        <p:spPr>
          <a:xfrm rot="2825379">
            <a:off x="2891600" y="647619"/>
            <a:ext cx="2171596" cy="794802"/>
          </a:xfrm>
          <a:prstGeom prst="wave">
            <a:avLst>
              <a:gd name="adj1" fmla="val 12500"/>
              <a:gd name="adj2" fmla="val 3774"/>
            </a:avLst>
          </a:prstGeom>
          <a:solidFill>
            <a:srgbClr val="F8FDB7"/>
          </a:solidFill>
          <a:ln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KARIERA</a:t>
            </a:r>
          </a:p>
        </p:txBody>
      </p:sp>
      <p:sp>
        <p:nvSpPr>
          <p:cNvPr id="40" name="Objaśnienie w chmurce 39"/>
          <p:cNvSpPr/>
          <p:nvPr/>
        </p:nvSpPr>
        <p:spPr>
          <a:xfrm rot="2553951">
            <a:off x="6896953" y="2239466"/>
            <a:ext cx="2071761" cy="1783807"/>
          </a:xfrm>
          <a:prstGeom prst="cloudCallout">
            <a:avLst/>
          </a:prstGeom>
          <a:ln>
            <a:solidFill>
              <a:srgbClr val="00B0F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pl-PL" b="1" dirty="0" smtClean="0">
                <a:solidFill>
                  <a:srgbClr val="2D2D8A"/>
                </a:solidFill>
                <a:latin typeface="Arial" pitchFamily="34" charset="0"/>
                <a:cs typeface="Arial" pitchFamily="34" charset="0"/>
              </a:rPr>
              <a:t>Aplikują naukowcy 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2377440" y="2029412"/>
            <a:ext cx="2011680" cy="1938992"/>
          </a:xfrm>
          <a:prstGeom prst="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l-PL" sz="2400" b="1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ITN</a:t>
            </a:r>
          </a:p>
          <a:p>
            <a:pPr algn="ctr"/>
            <a:r>
              <a:rPr lang="en-GB" b="1" dirty="0" smtClean="0"/>
              <a:t>Innovative Training Networks</a:t>
            </a:r>
          </a:p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2346960" y="4343400"/>
            <a:ext cx="2072640" cy="2026919"/>
          </a:xfrm>
          <a:prstGeom prst="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Arial Black" pitchFamily="34" charset="0"/>
              </a:rPr>
              <a:t>RISE</a:t>
            </a:r>
          </a:p>
          <a:p>
            <a:pPr algn="ctr"/>
            <a:r>
              <a:rPr lang="en-GB" b="1" dirty="0" smtClean="0"/>
              <a:t>Research &amp; Innovative </a:t>
            </a:r>
            <a:r>
              <a:rPr lang="pl-PL" b="1" dirty="0" smtClean="0"/>
              <a:t>Staff Exchange</a:t>
            </a:r>
            <a:endParaRPr lang="pl-PL" sz="700" b="1" dirty="0" smtClean="0"/>
          </a:p>
        </p:txBody>
      </p:sp>
      <p:sp>
        <p:nvSpPr>
          <p:cNvPr id="30" name="Prostokąt 29"/>
          <p:cNvSpPr/>
          <p:nvPr/>
        </p:nvSpPr>
        <p:spPr>
          <a:xfrm>
            <a:off x="4739640" y="4341813"/>
            <a:ext cx="1996440" cy="2013267"/>
          </a:xfrm>
          <a:prstGeom prst="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FF00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pl-PL" sz="2400" b="1" kern="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COFUND</a:t>
            </a:r>
          </a:p>
          <a:p>
            <a:pPr algn="ctr"/>
            <a:r>
              <a:rPr lang="en-GB" b="1" kern="0" dirty="0" smtClean="0">
                <a:latin typeface="Arial" pitchFamily="34" charset="0"/>
                <a:cs typeface="Arial" pitchFamily="34" charset="0"/>
              </a:rPr>
              <a:t>Co-funding of </a:t>
            </a:r>
            <a:endParaRPr lang="pl-PL" b="1" kern="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b="1" kern="0" dirty="0" err="1" smtClean="0">
                <a:latin typeface="Arial" pitchFamily="34" charset="0"/>
                <a:cs typeface="Arial" pitchFamily="34" charset="0"/>
              </a:rPr>
              <a:t>fellowships</a:t>
            </a:r>
            <a:r>
              <a:rPr lang="pl-PL" b="1" kern="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GB" b="1" kern="0" dirty="0" smtClean="0">
                <a:latin typeface="Arial" pitchFamily="34" charset="0"/>
                <a:cs typeface="Arial" pitchFamily="34" charset="0"/>
              </a:rPr>
              <a:t>programmes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4770120" y="2011680"/>
            <a:ext cx="1981200" cy="1965959"/>
          </a:xfrm>
          <a:prstGeom prst="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Arial Black" pitchFamily="34" charset="0"/>
              </a:rPr>
              <a:t>IF</a:t>
            </a:r>
          </a:p>
          <a:p>
            <a:pPr algn="ctr"/>
            <a:r>
              <a:rPr lang="en-GB" b="1" dirty="0" smtClean="0"/>
              <a:t>Individual Fellowships</a:t>
            </a:r>
          </a:p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6" name="Schemat blokowy: sortowanie 35"/>
          <p:cNvSpPr/>
          <p:nvPr/>
        </p:nvSpPr>
        <p:spPr>
          <a:xfrm rot="5400000">
            <a:off x="4069080" y="-868680"/>
            <a:ext cx="1203960" cy="5166360"/>
          </a:xfrm>
          <a:prstGeom prst="flowChartCollate">
            <a:avLst/>
          </a:prstGeom>
          <a:solidFill>
            <a:srgbClr val="F8FDB7"/>
          </a:solidFill>
          <a:ln>
            <a:solidFill>
              <a:srgbClr val="FFC000"/>
            </a:solidFill>
          </a:ln>
        </p:spPr>
        <p:txBody>
          <a:bodyPr wrap="none" rtlCol="0" anchor="ctr">
            <a:no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8" name="Prostokąt zaokrąglony 37"/>
          <p:cNvSpPr/>
          <p:nvPr/>
        </p:nvSpPr>
        <p:spPr>
          <a:xfrm>
            <a:off x="4130040" y="1508760"/>
            <a:ext cx="853440" cy="533400"/>
          </a:xfrm>
          <a:prstGeom prst="roundRect">
            <a:avLst/>
          </a:prstGeom>
          <a:solidFill>
            <a:srgbClr val="F8FDB7"/>
          </a:solidFill>
          <a:ln>
            <a:solidFill>
              <a:srgbClr val="FFC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3" name="Objaśnienie w chmurce 32"/>
          <p:cNvSpPr/>
          <p:nvPr/>
        </p:nvSpPr>
        <p:spPr>
          <a:xfrm rot="19984591">
            <a:off x="-113058" y="2690133"/>
            <a:ext cx="2645590" cy="1816777"/>
          </a:xfrm>
          <a:prstGeom prst="cloudCallout">
            <a:avLst/>
          </a:prstGeom>
          <a:ln>
            <a:solidFill>
              <a:srgbClr val="FF6699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pl-PL" b="1" dirty="0" smtClean="0">
                <a:solidFill>
                  <a:srgbClr val="2D2D8A"/>
                </a:solidFill>
                <a:latin typeface="+mn-lt"/>
              </a:rPr>
              <a:t>Aplikują instytucje i rekrutują naukowców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MSCA : Instytucje = Uczestnicy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13360" y="1173480"/>
            <a:ext cx="8610600" cy="369332"/>
          </a:xfrm>
        </p:spPr>
        <p:txBody>
          <a:bodyPr/>
          <a:lstStyle/>
          <a:p>
            <a:r>
              <a:rPr lang="pl-PL" dirty="0" smtClean="0"/>
              <a:t>	 </a:t>
            </a:r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1249680" y="1143000"/>
            <a:ext cx="3078480" cy="188976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+mn-lt"/>
              </a:rPr>
              <a:t>ACADEMIC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  <a:latin typeface="+mn-lt"/>
              </a:rPr>
              <a:t> SECTOR 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4846320" y="1203960"/>
            <a:ext cx="2971800" cy="1859280"/>
          </a:xfrm>
          <a:prstGeom prst="roundRect">
            <a:avLst/>
          </a:prstGeom>
          <a:solidFill>
            <a:srgbClr val="F8FDB7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l-PL" b="1" dirty="0" err="1" smtClean="0">
                <a:solidFill>
                  <a:srgbClr val="000099"/>
                </a:solidFill>
                <a:latin typeface="+mn-lt"/>
              </a:rPr>
              <a:t>NON-ACADEMIC</a:t>
            </a:r>
            <a:r>
              <a:rPr lang="pl-PL" b="1" dirty="0" smtClean="0">
                <a:solidFill>
                  <a:srgbClr val="000099"/>
                </a:solidFill>
                <a:latin typeface="+mn-lt"/>
              </a:rPr>
              <a:t> </a:t>
            </a:r>
          </a:p>
          <a:p>
            <a:pPr algn="ctr"/>
            <a:r>
              <a:rPr lang="pl-PL" b="1" dirty="0" smtClean="0">
                <a:solidFill>
                  <a:srgbClr val="000099"/>
                </a:solidFill>
                <a:latin typeface="+mn-lt"/>
              </a:rPr>
              <a:t>SECTOR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243840" y="3672840"/>
          <a:ext cx="856488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bjaśnienie ze strzałką w dół 9"/>
          <p:cNvSpPr/>
          <p:nvPr/>
        </p:nvSpPr>
        <p:spPr>
          <a:xfrm>
            <a:off x="365760" y="3200400"/>
            <a:ext cx="8473440" cy="565785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807" name="Rectangle 15"/>
          <p:cNvSpPr>
            <a:spLocks noGrp="1" noChangeArrowheads="1"/>
          </p:cNvSpPr>
          <p:nvPr>
            <p:ph type="title"/>
          </p:nvPr>
        </p:nvSpPr>
        <p:spPr>
          <a:xfrm>
            <a:off x="2134235" y="188913"/>
            <a:ext cx="6750685" cy="576262"/>
          </a:xfrm>
        </p:spPr>
        <p:txBody>
          <a:bodyPr/>
          <a:lstStyle/>
          <a:p>
            <a:pPr algn="r">
              <a:defRPr/>
            </a:pPr>
            <a:r>
              <a:rPr lang="pl-PL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Działania MSC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412000" y="2029413"/>
            <a:ext cx="2160000" cy="21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572000" y="2029413"/>
            <a:ext cx="2160000" cy="21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423160" y="4189413"/>
            <a:ext cx="2148840" cy="21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 extrusionH="76200" contourW="12700">
            <a:extrusionClr>
              <a:srgbClr val="FF6699"/>
            </a:extrusionClr>
            <a:contourClr>
              <a:srgbClr val="00B0F0"/>
            </a:contourClr>
          </a:sp3d>
        </p:spPr>
        <p:txBody>
          <a:bodyPr wrap="none" rtlCol="0" anchor="ctr">
            <a:no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4572000" y="4143693"/>
            <a:ext cx="2160000" cy="21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2590800" y="2316480"/>
            <a:ext cx="1600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ITN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Innovative Training Networks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4940201" y="2345174"/>
            <a:ext cx="1658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Arial Black" pitchFamily="34" charset="0"/>
              </a:rPr>
              <a:t>IF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Individual Fellowships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2544167" y="4676894"/>
            <a:ext cx="16620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Arial Black" pitchFamily="34" charset="0"/>
              </a:rPr>
              <a:t>RISE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Research &amp; Innovative </a:t>
            </a:r>
            <a:r>
              <a:rPr lang="pl-PL" b="1" dirty="0" smtClean="0">
                <a:solidFill>
                  <a:schemeClr val="bg1"/>
                </a:solidFill>
              </a:rPr>
              <a:t>Staff Exchange</a:t>
            </a:r>
            <a:endParaRPr lang="pl-PL" sz="700" b="1" dirty="0" smtClean="0">
              <a:solidFill>
                <a:schemeClr val="bg1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4831080" y="4721275"/>
            <a:ext cx="17830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kern="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COFUND</a:t>
            </a:r>
          </a:p>
          <a:p>
            <a:pPr algn="ctr"/>
            <a:r>
              <a:rPr lang="en-GB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Co-funding of </a:t>
            </a:r>
            <a:r>
              <a:rPr lang="pl-PL" b="1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fellowships</a:t>
            </a:r>
            <a:r>
              <a:rPr lang="pl-PL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programmes</a:t>
            </a:r>
          </a:p>
        </p:txBody>
      </p:sp>
      <p:sp>
        <p:nvSpPr>
          <p:cNvPr id="23" name="Prostokąt 22"/>
          <p:cNvSpPr/>
          <p:nvPr/>
        </p:nvSpPr>
        <p:spPr>
          <a:xfrm rot="16200000">
            <a:off x="2400300" y="4004747"/>
            <a:ext cx="4343400" cy="369332"/>
          </a:xfrm>
          <a:prstGeom prst="rect">
            <a:avLst/>
          </a:prstGeom>
          <a:solidFill>
            <a:srgbClr val="F8FDB7"/>
          </a:solidFill>
          <a:ln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2438400" y="3974267"/>
            <a:ext cx="429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Researchers’ </a:t>
            </a:r>
            <a:r>
              <a:rPr lang="pl-PL" b="1" dirty="0" smtClean="0">
                <a:solidFill>
                  <a:srgbClr val="C00000"/>
                </a:solidFill>
              </a:rPr>
              <a:t>NIGHT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2407920" y="3977639"/>
            <a:ext cx="4312920" cy="369332"/>
          </a:xfrm>
          <a:prstGeom prst="rect">
            <a:avLst/>
          </a:prstGeom>
          <a:solidFill>
            <a:srgbClr val="F8FDB7"/>
          </a:solidFill>
          <a:ln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2407920" y="3977640"/>
            <a:ext cx="42824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Researcher’s </a:t>
            </a:r>
            <a:r>
              <a:rPr lang="pl-PL" b="1" dirty="0" smtClean="0">
                <a:solidFill>
                  <a:srgbClr val="C00000"/>
                </a:solidFill>
                <a:latin typeface="Arial Black" pitchFamily="34" charset="0"/>
              </a:rPr>
              <a:t>NIGHT</a:t>
            </a:r>
            <a:endParaRPr lang="pl-PL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7" name="Fala 26"/>
          <p:cNvSpPr/>
          <p:nvPr/>
        </p:nvSpPr>
        <p:spPr>
          <a:xfrm rot="18649074">
            <a:off x="4557279" y="775427"/>
            <a:ext cx="1340562" cy="672525"/>
          </a:xfrm>
          <a:prstGeom prst="wave">
            <a:avLst>
              <a:gd name="adj1" fmla="val 12500"/>
              <a:gd name="adj2" fmla="val 1881"/>
            </a:avLst>
          </a:prstGeom>
          <a:solidFill>
            <a:srgbClr val="F8FDB7"/>
          </a:solidFill>
          <a:ln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pl-PL" sz="1600" b="1" dirty="0" smtClean="0">
                <a:solidFill>
                  <a:srgbClr val="C00000"/>
                </a:solidFill>
                <a:latin typeface="+mn-lt"/>
              </a:rPr>
              <a:t>KARIERA</a:t>
            </a:r>
          </a:p>
        </p:txBody>
      </p:sp>
      <p:sp>
        <p:nvSpPr>
          <p:cNvPr id="35" name="Schemat blokowy: sortowanie 34"/>
          <p:cNvSpPr/>
          <p:nvPr/>
        </p:nvSpPr>
        <p:spPr>
          <a:xfrm rot="16200000">
            <a:off x="2640868" y="1661160"/>
            <a:ext cx="1905000" cy="733663"/>
          </a:xfrm>
          <a:prstGeom prst="flowChartCollat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6" name="Schemat blokowy: sortowanie 35"/>
          <p:cNvSpPr/>
          <p:nvPr/>
        </p:nvSpPr>
        <p:spPr>
          <a:xfrm rot="5233728">
            <a:off x="3992880" y="-792480"/>
            <a:ext cx="1203960" cy="5013960"/>
          </a:xfrm>
          <a:prstGeom prst="flowChartCollate">
            <a:avLst/>
          </a:prstGeom>
          <a:solidFill>
            <a:srgbClr val="F8FDB7"/>
          </a:solidFill>
          <a:ln>
            <a:solidFill>
              <a:srgbClr val="FFC000"/>
            </a:solidFill>
          </a:ln>
        </p:spPr>
        <p:txBody>
          <a:bodyPr wrap="none" rtlCol="0" anchor="ctr">
            <a:no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7" name="Fala 36"/>
          <p:cNvSpPr/>
          <p:nvPr/>
        </p:nvSpPr>
        <p:spPr>
          <a:xfrm rot="2825379">
            <a:off x="2891600" y="647619"/>
            <a:ext cx="2171596" cy="794802"/>
          </a:xfrm>
          <a:prstGeom prst="wave">
            <a:avLst>
              <a:gd name="adj1" fmla="val 12500"/>
              <a:gd name="adj2" fmla="val 3774"/>
            </a:avLst>
          </a:prstGeom>
          <a:solidFill>
            <a:srgbClr val="F8FDB7"/>
          </a:solidFill>
          <a:ln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KARIERA</a:t>
            </a:r>
          </a:p>
        </p:txBody>
      </p:sp>
      <p:sp>
        <p:nvSpPr>
          <p:cNvPr id="38" name="Prostokąt zaokrąglony 37"/>
          <p:cNvSpPr/>
          <p:nvPr/>
        </p:nvSpPr>
        <p:spPr>
          <a:xfrm>
            <a:off x="4130040" y="1508760"/>
            <a:ext cx="853440" cy="533400"/>
          </a:xfrm>
          <a:prstGeom prst="roundRect">
            <a:avLst/>
          </a:prstGeom>
          <a:solidFill>
            <a:srgbClr val="F8FDB7"/>
          </a:solidFill>
          <a:ln>
            <a:solidFill>
              <a:srgbClr val="FFC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1" name="Prostokąt 40"/>
          <p:cNvSpPr/>
          <p:nvPr/>
        </p:nvSpPr>
        <p:spPr>
          <a:xfrm>
            <a:off x="0" y="2555855"/>
            <a:ext cx="23785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</a:rPr>
              <a:t>Początkujący naukowcy</a:t>
            </a:r>
            <a:endParaRPr lang="pl-PL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</a:endParaRPr>
          </a:p>
        </p:txBody>
      </p:sp>
      <p:sp>
        <p:nvSpPr>
          <p:cNvPr id="43" name="Prostokąt 42"/>
          <p:cNvSpPr/>
          <p:nvPr/>
        </p:nvSpPr>
        <p:spPr>
          <a:xfrm>
            <a:off x="0" y="4537055"/>
            <a:ext cx="23785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80"/>
                </a:solidFill>
              </a:rPr>
              <a:t>Wszyscy pracownicy instytucji</a:t>
            </a:r>
            <a:endParaRPr lang="pl-PL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80"/>
              </a:solidFill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6765444" y="2647295"/>
            <a:ext cx="23785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66"/>
                </a:solidFill>
              </a:rPr>
              <a:t>Doświadczeni naukowcy</a:t>
            </a:r>
            <a:endParaRPr lang="pl-PL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CC66"/>
              </a:solidFill>
            </a:endParaRPr>
          </a:p>
        </p:txBody>
      </p:sp>
      <p:sp>
        <p:nvSpPr>
          <p:cNvPr id="47" name="Prostokąt 46"/>
          <p:cNvSpPr/>
          <p:nvPr/>
        </p:nvSpPr>
        <p:spPr>
          <a:xfrm>
            <a:off x="6765444" y="5420975"/>
            <a:ext cx="23785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</a:rPr>
              <a:t>Początkujący naukowcy</a:t>
            </a:r>
            <a:endParaRPr lang="pl-PL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</a:endParaRPr>
          </a:p>
        </p:txBody>
      </p:sp>
      <p:sp>
        <p:nvSpPr>
          <p:cNvPr id="48" name="Prostokąt 47"/>
          <p:cNvSpPr/>
          <p:nvPr/>
        </p:nvSpPr>
        <p:spPr>
          <a:xfrm>
            <a:off x="6765444" y="4552295"/>
            <a:ext cx="23785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66"/>
                </a:solidFill>
              </a:rPr>
              <a:t>Doświadczeni naukowcy</a:t>
            </a:r>
            <a:endParaRPr lang="pl-PL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CC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MSCA: Naukowcy: 2 kategorie 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20040" y="1173481"/>
            <a:ext cx="8503920" cy="1409617"/>
          </a:xfrm>
        </p:spPr>
        <p:txBody>
          <a:bodyPr/>
          <a:lstStyle/>
          <a:p>
            <a:r>
              <a:rPr lang="pl-PL" sz="2000" dirty="0" smtClean="0">
                <a:solidFill>
                  <a:srgbClr val="FF0000"/>
                </a:solidFill>
                <a:effectLst/>
              </a:rPr>
              <a:t>DOŚWIADCZENIE NAUKOWE  </a:t>
            </a:r>
            <a:r>
              <a:rPr lang="pl-PL" sz="2000" dirty="0" smtClean="0">
                <a:effectLst/>
              </a:rPr>
              <a:t>(</a:t>
            </a:r>
            <a:r>
              <a:rPr lang="en-US" sz="2000" dirty="0" smtClean="0">
                <a:effectLst/>
              </a:rPr>
              <a:t>full-time equivalent) </a:t>
            </a:r>
          </a:p>
          <a:p>
            <a:pPr>
              <a:buFont typeface="Wingdings 3"/>
              <a:buChar char="Æ"/>
            </a:pPr>
            <a:r>
              <a:rPr lang="pl-PL" sz="2000" dirty="0" smtClean="0">
                <a:effectLst/>
              </a:rPr>
              <a:t>liczone </a:t>
            </a:r>
            <a:r>
              <a:rPr lang="pl-PL" sz="2000" dirty="0" smtClean="0">
                <a:solidFill>
                  <a:srgbClr val="C00000"/>
                </a:solidFill>
                <a:effectLst/>
              </a:rPr>
              <a:t>OD</a:t>
            </a:r>
            <a:r>
              <a:rPr lang="pl-PL" sz="2000" dirty="0" smtClean="0">
                <a:effectLst/>
              </a:rPr>
              <a:t> momentu uzyskania uprawnień do podjęcia doktoratu;  np. w Polsce  jest to  tytuł magistra </a:t>
            </a:r>
          </a:p>
          <a:p>
            <a:r>
              <a:rPr lang="pl-PL" dirty="0" smtClean="0">
                <a:effectLst/>
              </a:rPr>
              <a:t>		</a:t>
            </a:r>
            <a:r>
              <a:rPr lang="pl-PL" dirty="0" smtClean="0"/>
              <a:t>	 </a:t>
            </a:r>
            <a:endParaRPr lang="pl-PL" dirty="0"/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 bwMode="auto">
          <a:xfrm>
            <a:off x="381000" y="3581400"/>
            <a:ext cx="6598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 </a:t>
            </a: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640080" y="2514600"/>
            <a:ext cx="3718560" cy="1123712"/>
          </a:xfrm>
          <a:prstGeom prst="roundRect">
            <a:avLst/>
          </a:prstGeom>
          <a:solidFill>
            <a:srgbClr val="2D2D8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Arial Black" pitchFamily="34" charset="0"/>
              </a:rPr>
              <a:t>ESR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EARLY-STAGE researcher 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&lt; 4 lat</a:t>
            </a:r>
            <a:endParaRPr lang="pl-PL" b="1" u="sng" dirty="0" smtClean="0">
              <a:solidFill>
                <a:schemeClr val="bg1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563880" y="4617720"/>
            <a:ext cx="3733800" cy="1463040"/>
          </a:xfrm>
          <a:prstGeom prst="roundRect">
            <a:avLst/>
          </a:prstGeom>
          <a:solidFill>
            <a:srgbClr val="B9C7D5"/>
          </a:solidFill>
        </p:spPr>
        <p:txBody>
          <a:bodyPr wrap="none" rtlCol="0" anchor="ctr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pl-PL" sz="2000" b="1" kern="0" dirty="0" smtClean="0">
                <a:solidFill>
                  <a:srgbClr val="003399"/>
                </a:solidFill>
              </a:rPr>
              <a:t> rekrutacja:  ITN, COFUND</a:t>
            </a:r>
          </a:p>
          <a:p>
            <a:pPr>
              <a:buFont typeface="Arial" pitchFamily="34" charset="0"/>
              <a:buChar char="•"/>
            </a:pPr>
            <a:r>
              <a:rPr lang="pl-PL" sz="2000" b="1" kern="0" dirty="0" smtClean="0">
                <a:solidFill>
                  <a:srgbClr val="003399"/>
                </a:solidFill>
              </a:rPr>
              <a:t> </a:t>
            </a:r>
            <a:r>
              <a:rPr lang="pl-PL" sz="2000" b="1" kern="0" dirty="0" smtClean="0">
                <a:solidFill>
                  <a:srgbClr val="003399"/>
                </a:solidFill>
                <a:sym typeface="Symbol"/>
              </a:rPr>
              <a:t>oddelegowanie: RISE</a:t>
            </a:r>
          </a:p>
          <a:p>
            <a:pPr>
              <a:buFont typeface="Arial" pitchFamily="34" charset="0"/>
              <a:buChar char="•"/>
            </a:pPr>
            <a:endParaRPr lang="pl-PL" b="1" kern="0" dirty="0" smtClean="0">
              <a:solidFill>
                <a:srgbClr val="003399"/>
              </a:solidFill>
              <a:sym typeface="Symbol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4815840" y="2545080"/>
            <a:ext cx="3703320" cy="1123712"/>
          </a:xfrm>
          <a:prstGeom prst="roundRect">
            <a:avLst/>
          </a:prstGeom>
          <a:solidFill>
            <a:srgbClr val="2D2D8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Arial Black" pitchFamily="34" charset="0"/>
              </a:rPr>
              <a:t>ER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EXPERIENCED researcher 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smtClean="0">
                <a:solidFill>
                  <a:schemeClr val="bg1"/>
                </a:solidFill>
                <a:sym typeface="Symbol"/>
              </a:rPr>
              <a:t>  4 lat lub tytuł doktora </a:t>
            </a:r>
            <a:endParaRPr lang="pl-PL" b="1" dirty="0" smtClean="0">
              <a:solidFill>
                <a:schemeClr val="bg1"/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4754880" y="4602480"/>
            <a:ext cx="3779520" cy="1493520"/>
          </a:xfrm>
          <a:prstGeom prst="roundRect">
            <a:avLst/>
          </a:prstGeom>
          <a:solidFill>
            <a:srgbClr val="B9C7D5"/>
          </a:solidFill>
        </p:spPr>
        <p:txBody>
          <a:bodyPr wrap="square" rtlCol="0" anchor="ctr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pl-PL" sz="2000" b="1" kern="0" dirty="0" smtClean="0">
                <a:solidFill>
                  <a:srgbClr val="003399"/>
                </a:solidFill>
                <a:sym typeface="Symbol"/>
              </a:rPr>
              <a:t> zamknięcie konkursu: IF</a:t>
            </a:r>
          </a:p>
          <a:p>
            <a:pPr>
              <a:buFont typeface="Arial" pitchFamily="34" charset="0"/>
              <a:buChar char="•"/>
            </a:pPr>
            <a:r>
              <a:rPr lang="pl-PL" sz="2000" b="1" kern="0" dirty="0" smtClean="0">
                <a:solidFill>
                  <a:srgbClr val="003399"/>
                </a:solidFill>
              </a:rPr>
              <a:t> </a:t>
            </a:r>
            <a:r>
              <a:rPr lang="pl-PL" sz="2000" b="1" kern="0" dirty="0" smtClean="0">
                <a:solidFill>
                  <a:srgbClr val="003399"/>
                </a:solidFill>
                <a:sym typeface="Symbol"/>
              </a:rPr>
              <a:t>oddelegowanie: RISE</a:t>
            </a:r>
          </a:p>
          <a:p>
            <a:pPr>
              <a:buFont typeface="Arial" pitchFamily="34" charset="0"/>
              <a:buChar char="•"/>
            </a:pPr>
            <a:r>
              <a:rPr lang="pl-PL" sz="2000" b="1" kern="0" dirty="0" smtClean="0">
                <a:solidFill>
                  <a:srgbClr val="003399"/>
                </a:solidFill>
                <a:sym typeface="Symbol"/>
              </a:rPr>
              <a:t> rekrutacja: COFUND </a:t>
            </a:r>
          </a:p>
          <a:p>
            <a:endParaRPr lang="pl-PL" sz="2000" b="1" kern="0" dirty="0" smtClean="0">
              <a:solidFill>
                <a:srgbClr val="003399"/>
              </a:solidFill>
              <a:sym typeface="Symbol"/>
            </a:endParaRPr>
          </a:p>
        </p:txBody>
      </p:sp>
      <p:sp>
        <p:nvSpPr>
          <p:cNvPr id="17" name="Strzałka w górę 16"/>
          <p:cNvSpPr/>
          <p:nvPr/>
        </p:nvSpPr>
        <p:spPr>
          <a:xfrm>
            <a:off x="6202680" y="3581400"/>
            <a:ext cx="807720" cy="1249680"/>
          </a:xfrm>
          <a:prstGeom prst="upArrow">
            <a:avLst/>
          </a:prstGeom>
          <a:solidFill>
            <a:srgbClr val="B9C7D5"/>
          </a:solidFill>
        </p:spPr>
        <p:txBody>
          <a:bodyPr wrap="square" rtlCol="0" anchor="ctr">
            <a:no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8" name="Strzałka w górę 17"/>
          <p:cNvSpPr/>
          <p:nvPr/>
        </p:nvSpPr>
        <p:spPr>
          <a:xfrm>
            <a:off x="2057400" y="3581400"/>
            <a:ext cx="807720" cy="1173480"/>
          </a:xfrm>
          <a:prstGeom prst="upArrow">
            <a:avLst/>
          </a:prstGeom>
          <a:solidFill>
            <a:srgbClr val="B9C7D5"/>
          </a:solidFill>
        </p:spPr>
        <p:txBody>
          <a:bodyPr wrap="square" rtlCol="0" anchor="ctr">
            <a:noAutofit/>
          </a:bodyPr>
          <a:lstStyle/>
          <a:p>
            <a:pPr algn="ctr"/>
            <a:endParaRPr lang="pl-PL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9" name="Symbol zastępczy zawartości 3"/>
          <p:cNvSpPr txBox="1">
            <a:spLocks/>
          </p:cNvSpPr>
          <p:nvPr/>
        </p:nvSpPr>
        <p:spPr bwMode="auto">
          <a:xfrm>
            <a:off x="426720" y="3916680"/>
            <a:ext cx="3596640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/>
              <a:buChar char="Æ"/>
              <a:tabLst/>
              <a:defRPr/>
            </a:pP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liczone </a:t>
            </a: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</a:t>
            </a: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momentu: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 </a:t>
            </a: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1066800" y="5852160"/>
            <a:ext cx="2727960" cy="519351"/>
          </a:xfrm>
          <a:prstGeom prst="ellipse">
            <a:avLst/>
          </a:prstGeom>
          <a:solidFill>
            <a:srgbClr val="EF410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+mn-lt"/>
              </a:rPr>
              <a:t>34.800 €/rok</a:t>
            </a:r>
          </a:p>
        </p:txBody>
      </p:sp>
      <p:sp>
        <p:nvSpPr>
          <p:cNvPr id="22" name="Elipsa 21"/>
          <p:cNvSpPr/>
          <p:nvPr/>
        </p:nvSpPr>
        <p:spPr>
          <a:xfrm>
            <a:off x="5349240" y="5852160"/>
            <a:ext cx="2727960" cy="519351"/>
          </a:xfrm>
          <a:prstGeom prst="ellipse">
            <a:avLst/>
          </a:prstGeom>
          <a:solidFill>
            <a:srgbClr val="EF410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+mn-lt"/>
              </a:rPr>
              <a:t>55.800 €/rok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18" grpId="0" animBg="1"/>
      <p:bldP spid="19" grpId="0"/>
      <p:bldP spid="20" grpId="1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MSCA: </a:t>
            </a:r>
            <a:r>
              <a:rPr lang="pl-PL" dirty="0" smtClean="0"/>
              <a:t>Naukowcy a mobilność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13360" y="1173480"/>
            <a:ext cx="8610600" cy="2197525"/>
          </a:xfrm>
          <a:solidFill>
            <a:schemeClr val="accent1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pl-PL" dirty="0" smtClean="0">
                <a:effectLst/>
              </a:rPr>
              <a:t>    </a:t>
            </a:r>
            <a:r>
              <a:rPr lang="pl-PL" dirty="0" smtClean="0">
                <a:solidFill>
                  <a:srgbClr val="C00000"/>
                </a:solidFill>
                <a:effectLst/>
              </a:rPr>
              <a:t>ZASADA MOBILNOŚCI </a:t>
            </a:r>
          </a:p>
          <a:p>
            <a:pPr algn="just"/>
            <a:r>
              <a:rPr lang="pl-PL" dirty="0" smtClean="0">
                <a:effectLst/>
              </a:rPr>
              <a:t>	W momencie złożenia wniosku (IF), rekrutacji (ITN, COFUND) naukowiec nie może przebywać (praca, studia, etc.) w kraju instytucji przyjmującej dłużej niż 12 miesięcy w okresie ostatnich 3 lat przed datą referencyjną. </a:t>
            </a:r>
          </a:p>
          <a:p>
            <a:endParaRPr lang="pl-PL" dirty="0" smtClean="0">
              <a:effectLst/>
            </a:endParaRPr>
          </a:p>
          <a:p>
            <a:r>
              <a:rPr lang="pl-PL" dirty="0" smtClean="0">
                <a:effectLst/>
              </a:rPr>
              <a:t>	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63236" y="3674239"/>
            <a:ext cx="8520546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  <a:latin typeface="+mj-lt"/>
              </a:rPr>
              <a:t>WYJĄTKI:</a:t>
            </a:r>
          </a:p>
          <a:p>
            <a:pPr algn="just">
              <a:buFont typeface="Wingdings" pitchFamily="2" charset="2"/>
              <a:buChar char="ü"/>
            </a:pPr>
            <a:r>
              <a:rPr lang="pl-PL" dirty="0" smtClean="0">
                <a:latin typeface="+mn-lt"/>
              </a:rPr>
              <a:t>IF: granty reintegracyjne i granty po przerwie w badaniach gdzie można być w kraju goszczącym nie dłużej niż 3 lata w okresie pięcioletnim;</a:t>
            </a:r>
          </a:p>
          <a:p>
            <a:pPr algn="just">
              <a:buFont typeface="Wingdings" pitchFamily="2" charset="2"/>
              <a:buChar char="ü"/>
            </a:pPr>
            <a:r>
              <a:rPr lang="pl-PL" dirty="0" smtClean="0">
                <a:latin typeface="+mn-lt"/>
              </a:rPr>
              <a:t>RISE: zasada nie obowiązuje. Pracownik może być oddelegowany jeśli pracował lub był związany z instytucja wysyłającą co najmniej 6 miesięcy.  </a:t>
            </a:r>
          </a:p>
          <a:p>
            <a:r>
              <a:rPr lang="pl-PL" dirty="0" smtClean="0">
                <a:latin typeface="+mn-lt"/>
              </a:rPr>
              <a:t>	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2020-Wzorzec_Prezentacji_KPK_PL-2010(C)">
  <a:themeElements>
    <a:clrScheme name="KPK_Prezentacja_p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b="1" u="sng" dirty="0" smtClean="0">
            <a:solidFill>
              <a:srgbClr val="C00000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KPK_Prezentacja_p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K_Prezentacja_p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K_Prezentacja_p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K_Prezentacja_p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K_Prezentacja_p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K_Prezentacja_p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K_Prezentacja_p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K_Prezentacja_p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K_Prezentacja_p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K_Prezentacja_p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K_Prezentacja_p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K_Prezentacja_p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H2020-Wzorzec_Prezentacji_KPK_PL-2010(C)</Template>
  <TotalTime>1818</TotalTime>
  <Words>1462</Words>
  <Application>Microsoft Office PowerPoint</Application>
  <PresentationFormat>Pokaz na ekranie (4:3)</PresentationFormat>
  <Paragraphs>339</Paragraphs>
  <Slides>24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H2020-Wzorzec_Prezentacji_KPK_PL-2010(C)</vt:lpstr>
      <vt:lpstr>Slajd 1</vt:lpstr>
      <vt:lpstr>Slajd 2</vt:lpstr>
      <vt:lpstr>Działania Marii Skłodowskiej Curie: CEL </vt:lpstr>
      <vt:lpstr>MSCA: charakterystyka  </vt:lpstr>
      <vt:lpstr>Działania MSC</vt:lpstr>
      <vt:lpstr>MSCA : Instytucje = Uczestnicy </vt:lpstr>
      <vt:lpstr>Działania MSC</vt:lpstr>
      <vt:lpstr>MSCA: Naukowcy: 2 kategorie  </vt:lpstr>
      <vt:lpstr>MSCA: Naukowcy a mobilność </vt:lpstr>
      <vt:lpstr>Innovative Training Networks - ITN</vt:lpstr>
      <vt:lpstr>ITN – typy konsorcjów</vt:lpstr>
      <vt:lpstr>MSCA ITN – kryteria oceny</vt:lpstr>
      <vt:lpstr>Individual Fellowships – IF </vt:lpstr>
      <vt:lpstr>IF – European and Global</vt:lpstr>
      <vt:lpstr>MSCA IF – kryteria oceny</vt:lpstr>
      <vt:lpstr>Research &amp; Innovation Staff Exchange - RISE</vt:lpstr>
      <vt:lpstr>RISE – Wymiana pracowników</vt:lpstr>
      <vt:lpstr>MSCA RISE – kryteria oceny</vt:lpstr>
      <vt:lpstr>Dofinansowywanie programów - COFUND</vt:lpstr>
      <vt:lpstr>MSCA COFUND – kryteria oceny</vt:lpstr>
      <vt:lpstr>European Researchers' Night - NIGHT</vt:lpstr>
      <vt:lpstr>MSCA: konkursy 2014</vt:lpstr>
      <vt:lpstr>http://ec.europa.eu/research/participants/portal</vt:lpstr>
      <vt:lpstr>Slajd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MKrotki</dc:creator>
  <cp:lastModifiedBy>BHryniszyn</cp:lastModifiedBy>
  <cp:revision>194</cp:revision>
  <dcterms:created xsi:type="dcterms:W3CDTF">2013-10-18T11:58:40Z</dcterms:created>
  <dcterms:modified xsi:type="dcterms:W3CDTF">2014-01-30T12:27:54Z</dcterms:modified>
</cp:coreProperties>
</file>