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49"/>
  </p:notesMasterIdLst>
  <p:handoutMasterIdLst>
    <p:handoutMasterId r:id="rId50"/>
  </p:handoutMasterIdLst>
  <p:sldIdLst>
    <p:sldId id="256" r:id="rId2"/>
    <p:sldId id="450" r:id="rId3"/>
    <p:sldId id="369" r:id="rId4"/>
    <p:sldId id="393" r:id="rId5"/>
    <p:sldId id="384" r:id="rId6"/>
    <p:sldId id="415" r:id="rId7"/>
    <p:sldId id="416" r:id="rId8"/>
    <p:sldId id="451" r:id="rId9"/>
    <p:sldId id="452" r:id="rId10"/>
    <p:sldId id="453" r:id="rId11"/>
    <p:sldId id="454" r:id="rId12"/>
    <p:sldId id="417" r:id="rId13"/>
    <p:sldId id="363" r:id="rId14"/>
    <p:sldId id="418" r:id="rId15"/>
    <p:sldId id="353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20" r:id="rId42"/>
    <p:sldId id="421" r:id="rId43"/>
    <p:sldId id="448" r:id="rId44"/>
    <p:sldId id="449" r:id="rId45"/>
    <p:sldId id="419" r:id="rId46"/>
    <p:sldId id="447" r:id="rId47"/>
    <p:sldId id="308" r:id="rId48"/>
  </p:sldIdLst>
  <p:sldSz cx="9144000" cy="6858000" type="screen4x3"/>
  <p:notesSz cx="7010400" cy="9296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D9"/>
    <a:srgbClr val="0033CC"/>
    <a:srgbClr val="33CCFF"/>
    <a:srgbClr val="66CCFF"/>
    <a:srgbClr val="3399FF"/>
    <a:srgbClr val="2D98A3"/>
    <a:srgbClr val="0066CC"/>
    <a:srgbClr val="CCECFF"/>
    <a:srgbClr val="CCFFFF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24" autoAdjust="0"/>
  </p:normalViewPr>
  <p:slideViewPr>
    <p:cSldViewPr snapToGrid="0">
      <p:cViewPr>
        <p:scale>
          <a:sx n="75" d="100"/>
          <a:sy n="75" d="100"/>
        </p:scale>
        <p:origin x="-69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16391A6-C64A-45F2-B782-42D2999629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9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l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9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3" rIns="91043" bIns="45523" numCol="1" anchor="b" anchorCtr="0" compatLnSpc="1">
            <a:prstTxWarp prst="textNoShape">
              <a:avLst/>
            </a:prstTxWarp>
          </a:bodyPr>
          <a:lstStyle>
            <a:lvl1pPr algn="r" defTabSz="910958">
              <a:defRPr sz="120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BDB78-6B66-4A44-AF73-9C731631E7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E34EA-CBF8-4499-92AA-960F9B2C992A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BB90B-4F65-4824-9392-650E8FB4D937}" type="slidenum">
              <a:rPr lang="pl-PL" smtClean="0"/>
              <a:pPr>
                <a:defRPr/>
              </a:pPr>
              <a:t>42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3AED2-C905-477D-9B6B-45208FF210B6}" type="slidenum">
              <a:rPr lang="pl-PL" smtClean="0"/>
              <a:pPr>
                <a:defRPr/>
              </a:pPr>
              <a:t>47</a:t>
            </a:fld>
            <a:endParaRPr lang="pl-P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1B105-591B-4C78-90CB-BB7A02217FDC}" type="slidenum">
              <a:rPr lang="pl-PL" smtClean="0"/>
              <a:pPr>
                <a:defRPr/>
              </a:pPr>
              <a:t>16</a:t>
            </a:fld>
            <a:endParaRPr lang="pl-P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6DAE9-6697-4439-B079-ABCE69926FCE}" type="slidenum">
              <a:rPr lang="pl-PL"/>
              <a:pPr/>
              <a:t>18</a:t>
            </a:fld>
            <a:endParaRPr lang="pl-PL"/>
          </a:p>
        </p:txBody>
      </p:sp>
      <p:sp>
        <p:nvSpPr>
          <p:cNvPr id="699394" name="Rectangle 7"/>
          <p:cNvSpPr txBox="1">
            <a:spLocks noGrp="1" noChangeArrowheads="1"/>
          </p:cNvSpPr>
          <p:nvPr/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7E1FB2-23D9-46FA-AC13-850052001184}" type="slidenum">
              <a:rPr lang="en-GB" sz="120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pPr algn="r"/>
              <a:t>18</a:t>
            </a:fld>
            <a:endParaRPr lang="en-GB" sz="1200"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9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9788" cy="3486150"/>
          </a:xfrm>
          <a:ln/>
        </p:spPr>
      </p:sp>
      <p:sp>
        <p:nvSpPr>
          <p:cNvPr id="69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0" y="4417017"/>
            <a:ext cx="5140742" cy="4182116"/>
          </a:xfrm>
        </p:spPr>
        <p:txBody>
          <a:bodyPr lIns="91440" tIns="45720" rIns="91440" bIns="45720"/>
          <a:lstStyle/>
          <a:p>
            <a:pPr marL="228600" indent="-228600"/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716CC-3AC1-4262-BDF0-E461BB806412}" type="slidenum">
              <a:rPr lang="pl-PL"/>
              <a:pPr/>
              <a:t>27</a:t>
            </a:fld>
            <a:endParaRPr lang="pl-PL"/>
          </a:p>
        </p:txBody>
      </p:sp>
      <p:sp>
        <p:nvSpPr>
          <p:cNvPr id="70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6612" cy="3484562"/>
          </a:xfrm>
          <a:ln/>
        </p:spPr>
      </p:sp>
      <p:sp>
        <p:nvSpPr>
          <p:cNvPr id="707587" name="Notes Placeholder 2"/>
          <p:cNvSpPr>
            <a:spLocks noGrp="1"/>
          </p:cNvSpPr>
          <p:nvPr>
            <p:ph type="body" idx="1"/>
          </p:nvPr>
        </p:nvSpPr>
        <p:spPr>
          <a:xfrm>
            <a:off x="934830" y="4415530"/>
            <a:ext cx="5140742" cy="4183603"/>
          </a:xfrm>
        </p:spPr>
        <p:txBody>
          <a:bodyPr lIns="92089" tIns="46045" rIns="92089" bIns="46045"/>
          <a:lstStyle/>
          <a:p>
            <a:endParaRPr lang="en-GB"/>
          </a:p>
        </p:txBody>
      </p:sp>
      <p:sp>
        <p:nvSpPr>
          <p:cNvPr id="707588" name="Slide Number Placeholder 3"/>
          <p:cNvSpPr txBox="1">
            <a:spLocks noGrp="1"/>
          </p:cNvSpPr>
          <p:nvPr/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9" tIns="46045" rIns="92089" bIns="46045" anchor="b"/>
          <a:lstStyle/>
          <a:p>
            <a:pPr algn="r" defTabSz="920750"/>
            <a:fld id="{5A17DE9C-3E9E-402D-B3E3-837E02871DC9}" type="slidenum">
              <a:rPr lang="en-GB" sz="120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pPr algn="r" defTabSz="920750"/>
              <a:t>27</a:t>
            </a:fld>
            <a:endParaRPr lang="en-GB" sz="1200"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F4FAC-960A-4C33-8F77-2A94CE9DA8A2}" type="slidenum">
              <a:rPr lang="pl-PL"/>
              <a:pPr/>
              <a:t>28</a:t>
            </a:fld>
            <a:endParaRPr lang="pl-PL"/>
          </a:p>
        </p:txBody>
      </p:sp>
      <p:sp>
        <p:nvSpPr>
          <p:cNvPr id="70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6612" cy="3484562"/>
          </a:xfrm>
          <a:ln/>
        </p:spPr>
      </p:sp>
      <p:sp>
        <p:nvSpPr>
          <p:cNvPr id="709635" name="Notes Placeholder 2"/>
          <p:cNvSpPr>
            <a:spLocks noGrp="1"/>
          </p:cNvSpPr>
          <p:nvPr>
            <p:ph type="body" idx="1"/>
          </p:nvPr>
        </p:nvSpPr>
        <p:spPr>
          <a:xfrm>
            <a:off x="934830" y="4415530"/>
            <a:ext cx="5140742" cy="4183603"/>
          </a:xfrm>
        </p:spPr>
        <p:txBody>
          <a:bodyPr lIns="92089" tIns="46045" rIns="92089" bIns="46045"/>
          <a:lstStyle/>
          <a:p>
            <a:endParaRPr lang="en-GB"/>
          </a:p>
        </p:txBody>
      </p:sp>
      <p:sp>
        <p:nvSpPr>
          <p:cNvPr id="709636" name="Slide Number Placeholder 3"/>
          <p:cNvSpPr txBox="1">
            <a:spLocks noGrp="1"/>
          </p:cNvSpPr>
          <p:nvPr/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9" tIns="46045" rIns="92089" bIns="46045" anchor="b"/>
          <a:lstStyle/>
          <a:p>
            <a:pPr algn="r" defTabSz="920750"/>
            <a:fld id="{6071C008-C1DA-428F-BB89-43184477B063}" type="slidenum">
              <a:rPr lang="en-GB" sz="120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pPr algn="r" defTabSz="920750"/>
              <a:t>28</a:t>
            </a:fld>
            <a:endParaRPr lang="en-GB" sz="1200"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E0745-8273-4C4E-8301-E2DF082F0619}" type="slidenum">
              <a:rPr lang="pl-PL"/>
              <a:pPr/>
              <a:t>29</a:t>
            </a:fld>
            <a:endParaRPr lang="pl-PL"/>
          </a:p>
        </p:txBody>
      </p:sp>
      <p:sp>
        <p:nvSpPr>
          <p:cNvPr id="71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6913"/>
            <a:ext cx="4646612" cy="3484562"/>
          </a:xfrm>
          <a:ln/>
        </p:spPr>
      </p:sp>
      <p:sp>
        <p:nvSpPr>
          <p:cNvPr id="713731" name="Notes Placeholder 2"/>
          <p:cNvSpPr>
            <a:spLocks noGrp="1"/>
          </p:cNvSpPr>
          <p:nvPr>
            <p:ph type="body" idx="1"/>
          </p:nvPr>
        </p:nvSpPr>
        <p:spPr>
          <a:xfrm>
            <a:off x="934830" y="4415530"/>
            <a:ext cx="5140742" cy="4183603"/>
          </a:xfrm>
        </p:spPr>
        <p:txBody>
          <a:bodyPr lIns="92089" tIns="46045" rIns="92089" bIns="46045"/>
          <a:lstStyle/>
          <a:p>
            <a:endParaRPr lang="en-GB"/>
          </a:p>
        </p:txBody>
      </p:sp>
      <p:sp>
        <p:nvSpPr>
          <p:cNvPr id="713732" name="Slide Number Placeholder 3"/>
          <p:cNvSpPr txBox="1">
            <a:spLocks noGrp="1"/>
          </p:cNvSpPr>
          <p:nvPr/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9" tIns="46045" rIns="92089" bIns="46045" anchor="b"/>
          <a:lstStyle/>
          <a:p>
            <a:pPr algn="r" defTabSz="920750"/>
            <a:fld id="{149BCCA3-EC8D-4B07-9E4F-62E1B2A30FC1}" type="slidenum">
              <a:rPr lang="en-GB" sz="1200"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rPr>
              <a:pPr algn="r" defTabSz="920750"/>
              <a:t>29</a:t>
            </a:fld>
            <a:endParaRPr lang="en-GB" sz="1200"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69369-C2D1-425C-A935-ADCE71B57D9E}" type="slidenum">
              <a:rPr lang="pl-PL" smtClean="0"/>
              <a:pPr>
                <a:defRPr/>
              </a:pPr>
              <a:t>34</a:t>
            </a:fld>
            <a:endParaRPr lang="pl-P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BB90B-4F65-4824-9392-650E8FB4D937}" type="slidenum">
              <a:rPr lang="pl-PL" smtClean="0"/>
              <a:pPr>
                <a:defRPr/>
              </a:pPr>
              <a:t>38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BB90B-4F65-4824-9392-650E8FB4D937}" type="slidenum">
              <a:rPr lang="pl-PL" smtClean="0"/>
              <a:pPr>
                <a:defRPr/>
              </a:pPr>
              <a:t>40</a:t>
            </a:fld>
            <a:endParaRPr lang="pl-PL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472" y="1599673"/>
            <a:ext cx="8229057" cy="584775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38CB9F-D665-4591-82F8-7CEDC764C616}" type="datetimeFigureOut">
              <a:rPr lang="pl-PL" smtClean="0"/>
              <a:pPr/>
              <a:t>2013-04-22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B1A7-84D1-41EE-A7C3-B22143E32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870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cs typeface="+mn-cs"/>
              </a:defRPr>
            </a:lvl1pPr>
          </a:lstStyle>
          <a:p>
            <a:pPr>
              <a:defRPr/>
            </a:pPr>
            <a:fld id="{437DCB34-F3F5-479C-B12F-FD06202953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4213" y="44450"/>
            <a:ext cx="7154862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6" name="Rectangle 8"/>
          <p:cNvSpPr>
            <a:spLocks noChangeArrowheads="1"/>
          </p:cNvSpPr>
          <p:nvPr/>
        </p:nvSpPr>
        <p:spPr bwMode="auto">
          <a:xfrm>
            <a:off x="900113" y="1844675"/>
            <a:ext cx="784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45773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4050"/>
            <a:ext cx="8229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57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768475" y="188913"/>
            <a:ext cx="7226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pic>
        <p:nvPicPr>
          <p:cNvPr id="1032" name="Picture 13" descr="kpk_prezentaca_4_7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83300"/>
            <a:ext cx="9134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42" name="Line 14"/>
          <p:cNvSpPr>
            <a:spLocks noChangeShapeType="1"/>
          </p:cNvSpPr>
          <p:nvPr/>
        </p:nvSpPr>
        <p:spPr bwMode="auto">
          <a:xfrm>
            <a:off x="1403350" y="836613"/>
            <a:ext cx="774065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>
            <a:off x="1403350" y="908050"/>
            <a:ext cx="7740650" cy="0"/>
          </a:xfrm>
          <a:prstGeom prst="line">
            <a:avLst/>
          </a:prstGeom>
          <a:noFill/>
          <a:ln w="38100">
            <a:solidFill>
              <a:srgbClr val="0C4B9E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pl-P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Symbol zastępczy numeru slajdu 2"/>
          <p:cNvSpPr txBox="1">
            <a:spLocks/>
          </p:cNvSpPr>
          <p:nvPr/>
        </p:nvSpPr>
        <p:spPr>
          <a:xfrm>
            <a:off x="3441700" y="6527800"/>
            <a:ext cx="495300" cy="257175"/>
          </a:xfrm>
          <a:prstGeom prst="rect">
            <a:avLst/>
          </a:prstGeom>
        </p:spPr>
        <p:txBody>
          <a:bodyPr lIns="36000" tIns="36000" rIns="36000" bIns="36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EC60F2BB-0E37-492A-8DED-75324DB44193}" type="slidenum">
              <a:rPr lang="pl-PL" sz="120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 algn="ctr">
                <a:defRPr/>
              </a:pPr>
              <a:t>‹#›</a:t>
            </a:fld>
            <a:endParaRPr lang="pl-PL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62538" y="6429375"/>
            <a:ext cx="25336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Copyright ©  KPK PB UE IPPT PAN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 b="1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3399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page/peopl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c.europa.eu/euraxess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c.europa.eu/digital-agenda/en/news/ict-2013-create-connect-grow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era/era-chairs_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page/expert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55650" y="1222745"/>
            <a:ext cx="7848600" cy="339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pl-PL" sz="4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lang="pl-PL" sz="4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en-GB" sz="3600">
                <a:solidFill>
                  <a:srgbClr val="004386"/>
                </a:solidFill>
              </a:rPr>
              <a:t> </a:t>
            </a:r>
            <a:r>
              <a:rPr lang="pl-PL" sz="4000" b="1" smtClean="0">
                <a:solidFill>
                  <a:srgbClr val="0043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Horyzont 2020</a:t>
            </a:r>
          </a:p>
          <a:p>
            <a:pPr algn="ctr">
              <a:defRPr/>
            </a:pPr>
            <a:endParaRPr lang="pl-PL" sz="2400" b="1" smtClean="0">
              <a:solidFill>
                <a:srgbClr val="0043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2400" b="1" smtClean="0">
                <a:solidFill>
                  <a:srgbClr val="004386"/>
                </a:solidFill>
              </a:rPr>
              <a:t>Program </a:t>
            </a:r>
            <a:r>
              <a:rPr lang="en-GB" sz="2400" b="1" err="1">
                <a:solidFill>
                  <a:srgbClr val="004386"/>
                </a:solidFill>
              </a:rPr>
              <a:t>Ramowy</a:t>
            </a:r>
            <a:r>
              <a:rPr lang="en-GB" sz="2400" b="1">
                <a:solidFill>
                  <a:srgbClr val="004386"/>
                </a:solidFill>
              </a:rPr>
              <a:t> </a:t>
            </a:r>
            <a:r>
              <a:rPr lang="pl-PL" sz="2400" b="1" smtClean="0">
                <a:solidFill>
                  <a:srgbClr val="004386"/>
                </a:solidFill>
              </a:rPr>
              <a:t>UE </a:t>
            </a:r>
          </a:p>
          <a:p>
            <a:pPr algn="ctr">
              <a:defRPr/>
            </a:pPr>
            <a:r>
              <a:rPr lang="pl-PL" sz="2400" b="1" smtClean="0">
                <a:solidFill>
                  <a:srgbClr val="004386"/>
                </a:solidFill>
              </a:rPr>
              <a:t>w zakresie badań naukowych i innowacji</a:t>
            </a:r>
          </a:p>
          <a:p>
            <a:pPr algn="ctr">
              <a:defRPr/>
            </a:pPr>
            <a:r>
              <a:rPr lang="en-GB" sz="2400" smtClean="0">
                <a:solidFill>
                  <a:srgbClr val="004386"/>
                </a:solidFill>
              </a:rPr>
              <a:t>(</a:t>
            </a:r>
            <a:r>
              <a:rPr lang="en-GB" sz="2400">
                <a:solidFill>
                  <a:srgbClr val="004386"/>
                </a:solidFill>
              </a:rPr>
              <a:t>2014-2020</a:t>
            </a:r>
            <a:r>
              <a:rPr lang="en-GB" sz="2400" smtClean="0">
                <a:solidFill>
                  <a:srgbClr val="004386"/>
                </a:solidFill>
              </a:rPr>
              <a:t>)</a:t>
            </a:r>
            <a:endParaRPr lang="pl-PL" sz="2400" smtClean="0">
              <a:solidFill>
                <a:srgbClr val="004386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23850" y="4600575"/>
            <a:ext cx="5111750" cy="153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b="1" i="1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Grażyna Omarska</a:t>
            </a:r>
          </a:p>
          <a:p>
            <a:pPr>
              <a:defRPr/>
            </a:pPr>
            <a:r>
              <a:rPr lang="pl-PL" b="1">
                <a:solidFill>
                  <a:schemeClr val="tx1"/>
                </a:solidFill>
                <a:cs typeface="+mn-cs"/>
              </a:rPr>
              <a:t>	</a:t>
            </a:r>
            <a:endParaRPr lang="pl-PL" sz="800" b="1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pl-PL" b="1">
                <a:solidFill>
                  <a:srgbClr val="0C4B9E"/>
                </a:solidFill>
                <a:cs typeface="+mn-cs"/>
              </a:rPr>
              <a:t>Krajowy Punkt Kontaktowy </a:t>
            </a:r>
          </a:p>
          <a:p>
            <a:pPr>
              <a:defRPr/>
            </a:pPr>
            <a:r>
              <a:rPr lang="pl-PL" b="1">
                <a:solidFill>
                  <a:srgbClr val="0C4B9E"/>
                </a:solidFill>
                <a:cs typeface="+mn-cs"/>
              </a:rPr>
              <a:t>Programów Badawczych UE</a:t>
            </a:r>
          </a:p>
          <a:p>
            <a:pPr>
              <a:defRPr/>
            </a:pPr>
            <a:r>
              <a:rPr lang="pl-PL" sz="1100" b="1">
                <a:solidFill>
                  <a:schemeClr val="tx1"/>
                </a:solidFill>
                <a:cs typeface="+mn-cs"/>
              </a:rPr>
              <a:t>w Instytucie Podstawowych Problemów Techniki </a:t>
            </a:r>
          </a:p>
          <a:p>
            <a:pPr>
              <a:defRPr/>
            </a:pPr>
            <a:r>
              <a:rPr lang="pl-PL" sz="1100" b="1">
                <a:solidFill>
                  <a:schemeClr val="tx1"/>
                </a:solidFill>
                <a:cs typeface="+mn-cs"/>
              </a:rPr>
              <a:t>Polskiej Akademii Nauk</a:t>
            </a:r>
            <a:endParaRPr lang="pl-PL" sz="1100">
              <a:solidFill>
                <a:schemeClr val="tx1"/>
              </a:solidFill>
              <a:cs typeface="+mn-cs"/>
            </a:endParaRPr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4211638" y="88900"/>
            <a:ext cx="4751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400" b="1" smtClean="0"/>
          </a:p>
          <a:p>
            <a:pPr algn="ctr"/>
            <a:endParaRPr lang="pl-PL" sz="1400" i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173" name="pole tekstowe 5"/>
          <p:cNvSpPr txBox="1">
            <a:spLocks noChangeArrowheads="1"/>
          </p:cNvSpPr>
          <p:nvPr/>
        </p:nvSpPr>
        <p:spPr bwMode="auto">
          <a:xfrm>
            <a:off x="3913188" y="6199188"/>
            <a:ext cx="40497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600"/>
              <a:t>W niniejszej prezentacji wykorzystano materiały udostępnione m.in. przez KE i/lub Ministerstwa oraz Agendy RP</a:t>
            </a:r>
            <a:endParaRPr lang="en-GB" sz="600"/>
          </a:p>
        </p:txBody>
      </p:sp>
      <p:sp>
        <p:nvSpPr>
          <p:cNvPr id="6" name="pole tekstowe 5"/>
          <p:cNvSpPr txBox="1"/>
          <p:nvPr/>
        </p:nvSpPr>
        <p:spPr>
          <a:xfrm>
            <a:off x="1790700" y="138223"/>
            <a:ext cx="701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smtClean="0"/>
              <a:t>Finansowanie badań naukowych w Polsce. Stan obecny i perspektywy</a:t>
            </a:r>
          </a:p>
          <a:p>
            <a:pPr algn="r"/>
            <a:r>
              <a:rPr lang="pl-PL" sz="1400" b="1" i="1" smtClean="0"/>
              <a:t>Kielce</a:t>
            </a:r>
            <a:r>
              <a:rPr lang="pl-PL" sz="1400" b="1" i="1" smtClean="0"/>
              <a:t>, 23.04.2013 r.</a:t>
            </a:r>
            <a:endParaRPr lang="pl-PL" sz="1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Akcje Marii Skłodowskiej-Curie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4000" y="1179036"/>
            <a:ext cx="86106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smtClean="0"/>
              <a:t>Cel: „optymalny </a:t>
            </a:r>
            <a:r>
              <a:rPr lang="pl-PL" sz="1600" b="1" smtClean="0"/>
              <a:t>rozwój i dynamiczne </a:t>
            </a:r>
            <a:r>
              <a:rPr lang="pl-PL" sz="1600" b="1" smtClean="0"/>
              <a:t>wykorzystanie </a:t>
            </a:r>
            <a:r>
              <a:rPr lang="pl-PL" sz="1600" b="1" smtClean="0"/>
              <a:t>kapitału intelektualnego </a:t>
            </a:r>
            <a:r>
              <a:rPr lang="pl-PL" sz="1600" b="1" smtClean="0"/>
              <a:t>Europy z myślą zdobywaniu nowych umiejętności </a:t>
            </a:r>
            <a:r>
              <a:rPr lang="pl-PL" sz="1600" b="1" smtClean="0"/>
              <a:t>i </a:t>
            </a:r>
            <a:r>
              <a:rPr lang="pl-PL" sz="1600" b="1" smtClean="0"/>
              <a:t>innowacjach”</a:t>
            </a:r>
          </a:p>
          <a:p>
            <a:endParaRPr lang="pl-PL" sz="1600" b="1" smtClean="0"/>
          </a:p>
          <a:p>
            <a:r>
              <a:rPr lang="pl-PL" sz="1600" b="1" smtClean="0"/>
              <a:t>Ogólny zarys działań</a:t>
            </a:r>
          </a:p>
          <a:p>
            <a:pPr>
              <a:buFont typeface="Wingdings" pitchFamily="2" charset="2"/>
              <a:buChar char="ü"/>
            </a:pPr>
            <a:r>
              <a:rPr lang="pl-PL" sz="1600" smtClean="0"/>
              <a:t> </a:t>
            </a:r>
            <a:r>
              <a:rPr lang="pl-PL" sz="1500" smtClean="0"/>
              <a:t>Wspieranie </a:t>
            </a:r>
            <a:r>
              <a:rPr lang="pl-PL" sz="1500" smtClean="0"/>
              <a:t>nowych umiejętności poprzez najwyższej jakości </a:t>
            </a:r>
            <a:r>
              <a:rPr lang="pl-PL" sz="1500" smtClean="0"/>
              <a:t>wstępne </a:t>
            </a:r>
            <a:r>
              <a:rPr lang="pl-PL" sz="1500" b="1" smtClean="0"/>
              <a:t>szkolenie</a:t>
            </a:r>
            <a:r>
              <a:rPr lang="pl-PL" sz="1500" smtClean="0"/>
              <a:t> naukowców (</a:t>
            </a:r>
            <a:r>
              <a:rPr lang="pl-PL" sz="1400" smtClean="0"/>
              <a:t>szkolenie </a:t>
            </a:r>
            <a:r>
              <a:rPr lang="pl-PL" sz="1400" smtClean="0"/>
              <a:t>na wczesnym </a:t>
            </a:r>
            <a:r>
              <a:rPr lang="pl-PL" sz="1400" smtClean="0"/>
              <a:t>etapie </a:t>
            </a:r>
            <a:r>
              <a:rPr lang="pl-PL" sz="1400" smtClean="0"/>
              <a:t>po uzyskaniu dyplomu poprzez interdyscyplinarne projekty </a:t>
            </a:r>
            <a:r>
              <a:rPr lang="pl-PL" sz="1400" smtClean="0"/>
              <a:t>lub programy </a:t>
            </a:r>
            <a:r>
              <a:rPr lang="pl-PL" sz="1400" smtClean="0"/>
              <a:t>studiów </a:t>
            </a:r>
            <a:r>
              <a:rPr lang="pl-PL" sz="1400" smtClean="0"/>
              <a:t>doktoranckich</a:t>
            </a:r>
            <a:r>
              <a:rPr lang="pl-PL" sz="1500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pl-PL" sz="1500" smtClean="0"/>
          </a:p>
          <a:p>
            <a:pPr>
              <a:buFont typeface="Wingdings" pitchFamily="2" charset="2"/>
              <a:buChar char="ü"/>
            </a:pPr>
            <a:r>
              <a:rPr lang="pl-PL" sz="1500" smtClean="0"/>
              <a:t>Sprzyjanie najwyższej jakości poprzez </a:t>
            </a:r>
            <a:r>
              <a:rPr lang="pl-PL" sz="1500" b="1" smtClean="0"/>
              <a:t>transgraniczną i </a:t>
            </a:r>
            <a:r>
              <a:rPr lang="pl-PL" sz="1500" b="1" smtClean="0"/>
              <a:t>międzysektorową </a:t>
            </a:r>
            <a:r>
              <a:rPr lang="pl-PL" sz="1500" b="1" smtClean="0"/>
              <a:t>mobilność </a:t>
            </a:r>
            <a:r>
              <a:rPr lang="pl-PL" sz="1500" smtClean="0"/>
              <a:t>(zachęcenie </a:t>
            </a:r>
            <a:r>
              <a:rPr lang="pl-PL" sz="1500" smtClean="0"/>
              <a:t>doświadczonych </a:t>
            </a:r>
            <a:r>
              <a:rPr lang="pl-PL" sz="1500" smtClean="0"/>
              <a:t>naukowców </a:t>
            </a:r>
            <a:r>
              <a:rPr lang="pl-PL" sz="1500" smtClean="0"/>
              <a:t>do poszerzania </a:t>
            </a:r>
            <a:r>
              <a:rPr lang="pl-PL" sz="1500" smtClean="0"/>
              <a:t>lub pogłębiania kompetencji </a:t>
            </a:r>
            <a:r>
              <a:rPr lang="pl-PL" sz="1500" smtClean="0"/>
              <a:t>poprzez </a:t>
            </a:r>
            <a:r>
              <a:rPr lang="pl-PL" sz="1500" smtClean="0"/>
              <a:t>transgraniczną i międzysektorową </a:t>
            </a:r>
            <a:r>
              <a:rPr lang="pl-PL" sz="1500" smtClean="0"/>
              <a:t>mobilność </a:t>
            </a:r>
            <a:r>
              <a:rPr lang="pl-PL" sz="1500" smtClean="0"/>
              <a:t>związaną </a:t>
            </a:r>
            <a:r>
              <a:rPr lang="pl-PL" sz="1500" smtClean="0"/>
              <a:t>z </a:t>
            </a:r>
            <a:r>
              <a:rPr lang="pl-PL" sz="1500" smtClean="0"/>
              <a:t>udostępnieniem atrakcyjnych </a:t>
            </a:r>
            <a:r>
              <a:rPr lang="pl-PL" sz="1500" smtClean="0"/>
              <a:t>możliwości rozwoju kariery na uniwersytetach, w ośrodkach </a:t>
            </a:r>
            <a:r>
              <a:rPr lang="pl-PL" sz="1500" smtClean="0"/>
              <a:t>badawczych</a:t>
            </a:r>
            <a:r>
              <a:rPr lang="pl-PL" sz="1500" smtClean="0"/>
              <a:t>, przedsiębiorstwach</a:t>
            </a:r>
            <a:r>
              <a:rPr lang="pl-PL" sz="1500" smtClean="0"/>
              <a:t>, MŚP i innych </a:t>
            </a:r>
            <a:r>
              <a:rPr lang="pl-PL" sz="1500" smtClean="0"/>
              <a:t>podmiotach </a:t>
            </a:r>
            <a:r>
              <a:rPr lang="pl-PL" sz="1500" smtClean="0"/>
              <a:t>w Europie i poza </a:t>
            </a:r>
            <a:r>
              <a:rPr lang="pl-PL" sz="1500" smtClean="0"/>
              <a:t>nią. Wspierane będą również możliwości wznowienia kariery po </a:t>
            </a:r>
            <a:r>
              <a:rPr lang="pl-PL" sz="1500" smtClean="0"/>
              <a:t>przerwie</a:t>
            </a:r>
            <a:r>
              <a:rPr lang="pl-PL" sz="1500" smtClean="0"/>
              <a:t>.)</a:t>
            </a:r>
          </a:p>
          <a:p>
            <a:endParaRPr lang="pl-PL" sz="1500" smtClean="0"/>
          </a:p>
          <a:p>
            <a:pPr>
              <a:buFont typeface="Wingdings" pitchFamily="2" charset="2"/>
              <a:buChar char="ü"/>
            </a:pPr>
            <a:r>
              <a:rPr lang="pl-PL" sz="1500" smtClean="0"/>
              <a:t> </a:t>
            </a:r>
            <a:r>
              <a:rPr lang="pl-PL" sz="1500" smtClean="0"/>
              <a:t>Stymulowanie innowacji poprzez proces wzajemnej inspiracji w </a:t>
            </a:r>
            <a:r>
              <a:rPr lang="pl-PL" sz="1500" smtClean="0"/>
              <a:t>dziedzinie </a:t>
            </a:r>
            <a:r>
              <a:rPr lang="pl-PL" sz="1500" smtClean="0"/>
              <a:t>wiedzy (</a:t>
            </a:r>
            <a:r>
              <a:rPr lang="pl-PL" sz="1500" b="1" smtClean="0"/>
              <a:t>wsparcie </a:t>
            </a:r>
            <a:r>
              <a:rPr lang="pl-PL" sz="1500" b="1" smtClean="0"/>
              <a:t>krótkoterminowych </a:t>
            </a:r>
            <a:r>
              <a:rPr lang="pl-PL" sz="1500" b="1" smtClean="0"/>
              <a:t>wymian</a:t>
            </a:r>
            <a:r>
              <a:rPr lang="pl-PL" sz="1500" smtClean="0"/>
              <a:t> </a:t>
            </a:r>
            <a:r>
              <a:rPr lang="pl-PL" sz="1500" smtClean="0"/>
              <a:t>naukowców)</a:t>
            </a:r>
          </a:p>
          <a:p>
            <a:pPr>
              <a:buFont typeface="Wingdings" pitchFamily="2" charset="2"/>
              <a:buChar char="ü"/>
            </a:pPr>
            <a:endParaRPr lang="pl-PL" sz="1500" smtClean="0"/>
          </a:p>
          <a:p>
            <a:pPr>
              <a:buFont typeface="Wingdings" pitchFamily="2" charset="2"/>
              <a:buChar char="ü"/>
            </a:pPr>
            <a:r>
              <a:rPr lang="pl-PL" sz="1500" smtClean="0"/>
              <a:t> </a:t>
            </a:r>
            <a:r>
              <a:rPr lang="pl-PL" sz="1500" smtClean="0"/>
              <a:t>Zwiększenie wpływu organizacyjnego przez </a:t>
            </a:r>
            <a:r>
              <a:rPr lang="pl-PL" sz="1500" smtClean="0"/>
              <a:t>współfinansowanie </a:t>
            </a:r>
            <a:r>
              <a:rPr lang="pl-PL" sz="1500" smtClean="0"/>
              <a:t>działań (zachęcenie, </a:t>
            </a:r>
            <a:r>
              <a:rPr lang="pl-PL" sz="1500" smtClean="0"/>
              <a:t>poprzez mechanizm </a:t>
            </a:r>
            <a:r>
              <a:rPr lang="pl-PL" sz="1500" smtClean="0"/>
              <a:t>współfinansowania</a:t>
            </a:r>
            <a:r>
              <a:rPr lang="pl-PL" sz="1500" smtClean="0"/>
              <a:t>, organizacji </a:t>
            </a:r>
            <a:r>
              <a:rPr lang="pl-PL" sz="1500" smtClean="0"/>
              <a:t>regionalnych, krajowych i międzynarodowych do </a:t>
            </a:r>
            <a:r>
              <a:rPr lang="pl-PL" sz="1500" b="1" smtClean="0"/>
              <a:t>tworzenia </a:t>
            </a:r>
            <a:r>
              <a:rPr lang="pl-PL" sz="1500" b="1" smtClean="0"/>
              <a:t>nowych </a:t>
            </a:r>
            <a:r>
              <a:rPr lang="pl-PL" sz="1500" b="1" smtClean="0"/>
              <a:t>programów oraz </a:t>
            </a:r>
            <a:r>
              <a:rPr lang="pl-PL" sz="1500" b="1" smtClean="0"/>
              <a:t>otwarcia już istniejących</a:t>
            </a:r>
            <a:r>
              <a:rPr lang="pl-PL" sz="1500" smtClean="0"/>
              <a:t> programów na międzynarodowe i międzysektorowe </a:t>
            </a:r>
            <a:r>
              <a:rPr lang="pl-PL" sz="1500" smtClean="0"/>
              <a:t>szkolenia</a:t>
            </a:r>
            <a:r>
              <a:rPr lang="pl-PL" sz="1500" smtClean="0"/>
              <a:t>, mobilność </a:t>
            </a:r>
            <a:r>
              <a:rPr lang="pl-PL" sz="1500" smtClean="0"/>
              <a:t>i rozwój kariery</a:t>
            </a:r>
            <a:r>
              <a:rPr lang="pl-PL" sz="1500" smtClean="0"/>
              <a:t>)</a:t>
            </a:r>
            <a:endParaRPr lang="pl-PL" sz="15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Infrastruktura badawcza</a:t>
            </a:r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19100" y="1269137"/>
            <a:ext cx="8166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smtClean="0"/>
              <a:t>Cel: „zapewnienie </a:t>
            </a:r>
            <a:r>
              <a:rPr lang="pl-PL" b="1" smtClean="0"/>
              <a:t>Europie światowej klasy </a:t>
            </a:r>
            <a:r>
              <a:rPr lang="pl-PL" b="1" smtClean="0"/>
              <a:t>infrastruktury </a:t>
            </a:r>
            <a:r>
              <a:rPr lang="pl-PL" b="1" smtClean="0"/>
              <a:t>naukowo- badawczej, dostępnej </a:t>
            </a:r>
            <a:r>
              <a:rPr lang="pl-PL" b="1" smtClean="0"/>
              <a:t>dla wszystkich naukowców w Europie i poza jej granicami</a:t>
            </a:r>
            <a:r>
              <a:rPr lang="pl-PL" b="1" smtClean="0"/>
              <a:t>, </a:t>
            </a:r>
            <a:r>
              <a:rPr lang="pl-PL" b="1" smtClean="0"/>
              <a:t>oraz pełne </a:t>
            </a:r>
            <a:r>
              <a:rPr lang="pl-PL" b="1" smtClean="0"/>
              <a:t>wykorzystanie jej potencjału w zakresie rozwoju nauki </a:t>
            </a:r>
            <a:r>
              <a:rPr lang="pl-PL" b="1" smtClean="0"/>
              <a:t>i </a:t>
            </a:r>
            <a:r>
              <a:rPr lang="pl-PL" b="1" smtClean="0"/>
              <a:t>innowacji”.</a:t>
            </a:r>
          </a:p>
          <a:p>
            <a:endParaRPr lang="pl-PL" b="1" smtClean="0"/>
          </a:p>
          <a:p>
            <a:r>
              <a:rPr lang="pl-PL" smtClean="0"/>
              <a:t>Grupy działań:</a:t>
            </a:r>
          </a:p>
          <a:p>
            <a:endParaRPr lang="pl-PL" smtClean="0"/>
          </a:p>
          <a:p>
            <a:pPr>
              <a:buFont typeface="Wingdings" pitchFamily="2" charset="2"/>
              <a:buChar char="ü"/>
            </a:pPr>
            <a:r>
              <a:rPr lang="pl-PL" smtClean="0"/>
              <a:t> rozwijanie </a:t>
            </a:r>
            <a:r>
              <a:rPr lang="pl-PL" smtClean="0"/>
              <a:t>europejskiej infrastruktury badawczej na miarę 2020 r. i dalszej</a:t>
            </a:r>
          </a:p>
          <a:p>
            <a:r>
              <a:rPr lang="pl-PL" smtClean="0"/>
              <a:t>Przyszłości (m.in. wykorzystanie światowej klasy </a:t>
            </a:r>
            <a:r>
              <a:rPr lang="pl-PL" smtClean="0"/>
              <a:t>infrastruktury </a:t>
            </a:r>
            <a:r>
              <a:rPr lang="pl-PL" smtClean="0"/>
              <a:t>badawczej</a:t>
            </a:r>
            <a:r>
              <a:rPr lang="pl-PL" smtClean="0"/>
              <a:t>; </a:t>
            </a:r>
            <a:r>
              <a:rPr lang="pl-PL" smtClean="0"/>
              <a:t>integracja </a:t>
            </a:r>
            <a:r>
              <a:rPr lang="pl-PL" smtClean="0"/>
              <a:t>i zapewnienie dostępu </a:t>
            </a:r>
            <a:r>
              <a:rPr lang="pl-PL" smtClean="0"/>
              <a:t>do </a:t>
            </a:r>
            <a:r>
              <a:rPr lang="pl-PL" smtClean="0"/>
              <a:t>krajowej infrastruktury badawczej)</a:t>
            </a:r>
          </a:p>
          <a:p>
            <a:endParaRPr lang="pl-PL" smtClean="0"/>
          </a:p>
          <a:p>
            <a:pPr>
              <a:buFont typeface="Wingdings" pitchFamily="2" charset="2"/>
              <a:buChar char="ü"/>
            </a:pPr>
            <a:r>
              <a:rPr lang="pl-PL" smtClean="0"/>
              <a:t>wspieranie </a:t>
            </a:r>
            <a:r>
              <a:rPr lang="pl-PL" smtClean="0"/>
              <a:t>innowacyjnego potencjału infrastruktury badawczej i </a:t>
            </a:r>
            <a:r>
              <a:rPr lang="pl-PL" smtClean="0"/>
              <a:t>jej </a:t>
            </a:r>
            <a:r>
              <a:rPr lang="pl-PL" smtClean="0"/>
              <a:t>kapitału ludzkiego (m.in. wspieranie szkoleń </a:t>
            </a:r>
            <a:r>
              <a:rPr lang="pl-PL" smtClean="0"/>
              <a:t>i/lub </a:t>
            </a:r>
            <a:r>
              <a:rPr lang="pl-PL" smtClean="0"/>
              <a:t>wymiana personelu </a:t>
            </a:r>
            <a:r>
              <a:rPr lang="pl-PL" smtClean="0"/>
              <a:t>zarządzającego </a:t>
            </a:r>
            <a:r>
              <a:rPr lang="pl-PL" smtClean="0"/>
              <a:t>infrastrukturą)</a:t>
            </a:r>
          </a:p>
          <a:p>
            <a:endParaRPr lang="pl-PL" smtClean="0"/>
          </a:p>
          <a:p>
            <a:pPr>
              <a:buFont typeface="Wingdings" pitchFamily="2" charset="2"/>
              <a:buChar char="ü"/>
            </a:pPr>
            <a:r>
              <a:rPr lang="pl-PL" smtClean="0"/>
              <a:t>wzmocnienie </a:t>
            </a:r>
            <a:r>
              <a:rPr lang="pl-PL" smtClean="0"/>
              <a:t>europejskiej polityki w zakresie infrastruktury badawczej </a:t>
            </a:r>
            <a:r>
              <a:rPr lang="pl-PL" smtClean="0"/>
              <a:t>i </a:t>
            </a:r>
            <a:r>
              <a:rPr lang="pl-PL" smtClean="0"/>
              <a:t>współpracy międzynarodowej</a:t>
            </a:r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7349" y="275012"/>
            <a:ext cx="7029179" cy="591763"/>
          </a:xfrm>
        </p:spPr>
        <p:txBody>
          <a:bodyPr/>
          <a:lstStyle/>
          <a:p>
            <a:r>
              <a:rPr lang="pl-PL" sz="2000" smtClean="0"/>
              <a:t>Minimalne warunki uczestnictwa</a:t>
            </a:r>
            <a:endParaRPr lang="pl-PL" sz="2000"/>
          </a:p>
        </p:txBody>
      </p:sp>
      <p:sp>
        <p:nvSpPr>
          <p:cNvPr id="4" name="Prostokąt 3"/>
          <p:cNvSpPr/>
          <p:nvPr/>
        </p:nvSpPr>
        <p:spPr>
          <a:xfrm>
            <a:off x="561974" y="1633568"/>
            <a:ext cx="7820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i="1" smtClean="0"/>
          </a:p>
          <a:p>
            <a:pPr algn="ctr"/>
            <a:r>
              <a:rPr lang="pl-PL" sz="2000" b="1" i="1" u="sng" smtClean="0"/>
              <a:t>Generalna zasada:</a:t>
            </a:r>
            <a:endParaRPr lang="pl-PL" sz="2000" b="1" i="1" u="sng" smtClean="0"/>
          </a:p>
          <a:p>
            <a:pPr algn="ctr"/>
            <a:r>
              <a:rPr lang="pl-PL" sz="2000" i="1" smtClean="0"/>
              <a:t>Co najmniej </a:t>
            </a:r>
            <a:r>
              <a:rPr lang="pl-PL" sz="2000" b="1" i="1" smtClean="0"/>
              <a:t>3 osoby prawne</a:t>
            </a:r>
            <a:r>
              <a:rPr lang="pl-PL" sz="2000" i="1" smtClean="0"/>
              <a:t>, ustanowione w </a:t>
            </a:r>
            <a:r>
              <a:rPr lang="pl-PL" sz="2000" b="1" i="1" smtClean="0"/>
              <a:t>3 różnych państwach </a:t>
            </a:r>
            <a:r>
              <a:rPr lang="pl-PL" sz="2000" i="1" smtClean="0"/>
              <a:t>członkowskich UE lub państwach stowarzyszonych</a:t>
            </a:r>
          </a:p>
          <a:p>
            <a:pPr algn="ctr"/>
            <a:endParaRPr lang="pl-PL" sz="2000" i="1" smtClean="0"/>
          </a:p>
          <a:p>
            <a:pPr algn="ctr"/>
            <a:r>
              <a:rPr lang="pl-PL" sz="2000" i="1" smtClean="0"/>
              <a:t>ale:</a:t>
            </a:r>
          </a:p>
          <a:p>
            <a:pPr algn="ctr"/>
            <a:r>
              <a:rPr lang="pl-PL" sz="2000" i="1" smtClean="0"/>
              <a:t>W niektórych przypadkach (granty </a:t>
            </a:r>
            <a:r>
              <a:rPr lang="pl-PL" sz="2000" i="1" smtClean="0"/>
              <a:t>ERC</a:t>
            </a:r>
            <a:r>
              <a:rPr lang="pl-PL" sz="2000" i="1" smtClean="0"/>
              <a:t>, tzw. programme co-fund actions, instrument dla MŚP oraz w innych przypadkach, przewidzianych w programie pracy) </a:t>
            </a:r>
          </a:p>
          <a:p>
            <a:pPr algn="ctr"/>
            <a:r>
              <a:rPr lang="pl-PL" sz="2000" i="1" smtClean="0"/>
              <a:t>może to być </a:t>
            </a:r>
            <a:r>
              <a:rPr lang="pl-PL" sz="2000" b="1" i="1" smtClean="0"/>
              <a:t>jedna osoba fizyczna </a:t>
            </a:r>
            <a:r>
              <a:rPr lang="pl-PL" sz="2000" i="1" smtClean="0"/>
              <a:t>lub </a:t>
            </a:r>
            <a:r>
              <a:rPr lang="pl-PL" sz="2000" b="1" i="1" smtClean="0"/>
              <a:t>jedna osoba prawna</a:t>
            </a:r>
            <a:endParaRPr lang="pl-PL" sz="2000" b="1" i="1" smtClean="0"/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Zasady uczestnictwa</a:t>
            </a:r>
            <a:r>
              <a:rPr lang="en-GB" smtClean="0"/>
              <a:t>: </a:t>
            </a:r>
            <a:r>
              <a:rPr lang="pl-PL" i="1" smtClean="0"/>
              <a:t>założenia KE</a:t>
            </a:r>
            <a:r>
              <a:rPr lang="en-GB" i="1" smtClean="0"/>
              <a:t> 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9575" y="1152525"/>
            <a:ext cx="8229600" cy="5878532"/>
          </a:xfrm>
        </p:spPr>
        <p:txBody>
          <a:bodyPr/>
          <a:lstStyle/>
          <a:p>
            <a:pPr>
              <a:buFontTx/>
              <a:buNone/>
            </a:pPr>
            <a:r>
              <a:rPr lang="pl-PL" sz="1800" smtClean="0">
                <a:solidFill>
                  <a:schemeClr val="tx1"/>
                </a:solidFill>
                <a:cs typeface="Arial" charset="0"/>
              </a:rPr>
              <a:t>Jeden zestaw zasad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pl-PL" sz="1600" b="0" smtClean="0">
                <a:solidFill>
                  <a:schemeClr val="tx1"/>
                </a:solidFill>
              </a:rPr>
              <a:t>Przyjmowany dla całego cyklu badawczo-innowacyjnego</a:t>
            </a:r>
            <a:endParaRPr lang="en-GB" sz="1600" b="0" smtClean="0">
              <a:solidFill>
                <a:schemeClr val="tx1"/>
              </a:solidFill>
            </a:endParaRPr>
          </a:p>
          <a:p>
            <a:pPr>
              <a:spcBef>
                <a:spcPct val="30000"/>
              </a:spcBef>
              <a:buSzPct val="80000"/>
              <a:buFont typeface="Wingdings" pitchFamily="2" charset="2"/>
              <a:buChar char="Ø"/>
            </a:pPr>
            <a:r>
              <a:rPr lang="pl-PL" sz="1600" b="0" smtClean="0">
                <a:solidFill>
                  <a:schemeClr val="tx1"/>
                </a:solidFill>
              </a:rPr>
              <a:t>Obejmujący wszystkie programy i organy je finansujące</a:t>
            </a:r>
            <a:endParaRPr lang="en-GB" sz="1600" b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pl-PL" sz="1200" smtClean="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pl-PL" sz="1800" smtClean="0">
                <a:solidFill>
                  <a:schemeClr val="tx1"/>
                </a:solidFill>
                <a:cs typeface="Arial" charset="0"/>
              </a:rPr>
              <a:t>Jeden projekt – jeden poziom finansowania</a:t>
            </a:r>
            <a:r>
              <a:rPr lang="en-GB" sz="1800" smtClean="0">
                <a:solidFill>
                  <a:schemeClr val="tx1"/>
                </a:solidFill>
                <a:cs typeface="Arial" charset="0"/>
              </a:rPr>
              <a:t> </a:t>
            </a:r>
            <a:endParaRPr lang="pl-PL" sz="1800" smtClean="0">
              <a:solidFill>
                <a:schemeClr val="tx1"/>
              </a:solidFill>
              <a:cs typeface="Arial" charset="0"/>
            </a:endParaRPr>
          </a:p>
          <a:p>
            <a:pPr>
              <a:buSzPct val="80000"/>
              <a:buFont typeface="Wingdings" pitchFamily="2" charset="2"/>
              <a:buChar char="Ø"/>
            </a:pPr>
            <a:r>
              <a:rPr lang="pl-PL" sz="1600" b="0" smtClean="0">
                <a:solidFill>
                  <a:schemeClr val="tx1"/>
                </a:solidFill>
              </a:rPr>
              <a:t>Do 100% (dla projektów close to market – do </a:t>
            </a:r>
            <a:r>
              <a:rPr lang="pl-PL" sz="1600" b="0" smtClean="0">
                <a:solidFill>
                  <a:srgbClr val="FF0000"/>
                </a:solidFill>
              </a:rPr>
              <a:t>70%, </a:t>
            </a:r>
            <a:r>
              <a:rPr lang="pl-PL" sz="1600" b="0" smtClean="0">
                <a:solidFill>
                  <a:schemeClr val="tx1"/>
                </a:solidFill>
              </a:rPr>
              <a:t>ale</a:t>
            </a:r>
            <a:r>
              <a:rPr lang="pl-PL" sz="1600" b="0" smtClean="0">
                <a:solidFill>
                  <a:srgbClr val="FF0000"/>
                </a:solidFill>
              </a:rPr>
              <a:t> </a:t>
            </a:r>
            <a:r>
              <a:rPr lang="pl-PL" sz="1600" b="0" u="sng" smtClean="0">
                <a:solidFill>
                  <a:schemeClr val="tx1"/>
                </a:solidFill>
              </a:rPr>
              <a:t>prawdopodobnie </a:t>
            </a:r>
            <a:r>
              <a:rPr lang="pl-PL" sz="1600" b="0" smtClean="0">
                <a:solidFill>
                  <a:srgbClr val="FF0000"/>
                </a:solidFill>
              </a:rPr>
              <a:t>100% </a:t>
            </a:r>
            <a:r>
              <a:rPr lang="pl-PL" sz="1600" b="0" smtClean="0">
                <a:solidFill>
                  <a:schemeClr val="tx1"/>
                </a:solidFill>
              </a:rPr>
              <a:t>dla</a:t>
            </a:r>
            <a:r>
              <a:rPr lang="pl-PL" sz="1600" b="0" smtClean="0">
                <a:solidFill>
                  <a:srgbClr val="FF0000"/>
                </a:solidFill>
              </a:rPr>
              <a:t> non-profit </a:t>
            </a:r>
            <a:r>
              <a:rPr lang="pl-PL" sz="1600" b="0" smtClean="0">
                <a:solidFill>
                  <a:schemeClr val="tx1"/>
                </a:solidFill>
              </a:rPr>
              <a:t>entities)</a:t>
            </a:r>
            <a:endParaRPr lang="en-GB" sz="1600" b="0" smtClean="0">
              <a:solidFill>
                <a:schemeClr val="tx1"/>
              </a:solidFill>
            </a:endParaRPr>
          </a:p>
          <a:p>
            <a:pPr>
              <a:spcBef>
                <a:spcPct val="30000"/>
              </a:spcBef>
              <a:buSzPct val="80000"/>
              <a:buFont typeface="Wingdings" pitchFamily="2" charset="2"/>
              <a:buChar char="Ø"/>
            </a:pPr>
            <a:r>
              <a:rPr lang="pl-PL" sz="1600" b="0" smtClean="0">
                <a:solidFill>
                  <a:schemeClr val="tx1"/>
                </a:solidFill>
              </a:rPr>
              <a:t>pośrednie – stały poziom - </a:t>
            </a:r>
            <a:r>
              <a:rPr lang="pl-PL" sz="1600" b="0" smtClean="0">
                <a:solidFill>
                  <a:srgbClr val="FF0000"/>
                </a:solidFill>
              </a:rPr>
              <a:t>20%</a:t>
            </a:r>
            <a:r>
              <a:rPr lang="pl-PL" sz="1600" b="0" smtClean="0">
                <a:solidFill>
                  <a:schemeClr val="tx1"/>
                </a:solidFill>
              </a:rPr>
              <a:t> kwalifikowalnych kosztów bezpośrednichKoszty</a:t>
            </a:r>
          </a:p>
          <a:p>
            <a:pPr>
              <a:buFontTx/>
              <a:buNone/>
            </a:pPr>
            <a:endParaRPr lang="pl-PL" sz="1000" smtClean="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pl-PL" sz="1800" smtClean="0">
                <a:solidFill>
                  <a:schemeClr val="tx1"/>
                </a:solidFill>
                <a:cs typeface="Arial" charset="0"/>
              </a:rPr>
              <a:t>Dwa rodzaje projektów:</a:t>
            </a:r>
          </a:p>
          <a:p>
            <a:r>
              <a:rPr lang="pl-PL" sz="1600" b="0" smtClean="0">
                <a:solidFill>
                  <a:schemeClr val="tx1"/>
                </a:solidFill>
              </a:rPr>
              <a:t>„tradycyjne” badawcze </a:t>
            </a:r>
          </a:p>
          <a:p>
            <a:r>
              <a:rPr lang="pl-PL" sz="1600" b="0" smtClean="0">
                <a:solidFill>
                  <a:schemeClr val="tx1"/>
                </a:solidFill>
              </a:rPr>
              <a:t>close to market </a:t>
            </a:r>
            <a:r>
              <a:rPr lang="pl-PL" sz="1400" smtClean="0"/>
              <a:t>(„</a:t>
            </a:r>
            <a:r>
              <a:rPr lang="en-US" sz="1400" smtClean="0"/>
              <a:t>an action primarily consisting of activities directly</a:t>
            </a:r>
            <a:r>
              <a:rPr lang="pl-PL" sz="1400" smtClean="0"/>
              <a:t> </a:t>
            </a:r>
            <a:r>
              <a:rPr lang="en-US" sz="1400" smtClean="0"/>
              <a:t>aiming at producing plans and arrangements or designs for new, altered or improved</a:t>
            </a:r>
            <a:r>
              <a:rPr lang="pl-PL" sz="1400" smtClean="0"/>
              <a:t> </a:t>
            </a:r>
            <a:r>
              <a:rPr lang="en-US" sz="1400" smtClean="0"/>
              <a:t>products, processes or services. For this purpose they may include </a:t>
            </a:r>
            <a:r>
              <a:rPr lang="en-US" sz="1400" u="sng" smtClean="0"/>
              <a:t>prototyping, testing,</a:t>
            </a:r>
            <a:r>
              <a:rPr lang="pl-PL" sz="1400" u="sng" smtClean="0"/>
              <a:t> </a:t>
            </a:r>
            <a:r>
              <a:rPr lang="en-US" sz="1400" u="sng" smtClean="0"/>
              <a:t>demonstrating, piloting, large-scale product validation and market replication</a:t>
            </a:r>
            <a:r>
              <a:rPr lang="pl-PL" sz="1400" smtClean="0"/>
              <a:t>”)</a:t>
            </a:r>
            <a:endParaRPr lang="pl-PL" sz="140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ct val="30000"/>
              </a:spcBef>
              <a:buFontTx/>
              <a:buNone/>
            </a:pPr>
            <a:endParaRPr lang="pl-PL" sz="120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pl-PL" sz="1800" smtClean="0">
                <a:solidFill>
                  <a:schemeClr val="tx1"/>
                </a:solidFill>
                <a:cs typeface="Arial" charset="0"/>
              </a:rPr>
              <a:t>Nowe formy finansowania nakierowane na </a:t>
            </a:r>
            <a:r>
              <a:rPr lang="en-GB" sz="1800" smtClean="0">
                <a:solidFill>
                  <a:schemeClr val="tx1"/>
                </a:solidFill>
                <a:cs typeface="Arial" charset="0"/>
              </a:rPr>
              <a:t>inno</a:t>
            </a:r>
            <a:r>
              <a:rPr lang="pl-PL" sz="1800" smtClean="0">
                <a:solidFill>
                  <a:schemeClr val="tx1"/>
                </a:solidFill>
                <a:cs typeface="Arial" charset="0"/>
              </a:rPr>
              <a:t>w</a:t>
            </a:r>
            <a:r>
              <a:rPr lang="en-GB" sz="1800" smtClean="0">
                <a:solidFill>
                  <a:schemeClr val="tx1"/>
                </a:solidFill>
                <a:cs typeface="Arial" charset="0"/>
              </a:rPr>
              <a:t>a</a:t>
            </a:r>
            <a:r>
              <a:rPr lang="pl-PL" sz="1800" smtClean="0">
                <a:solidFill>
                  <a:schemeClr val="tx1"/>
                </a:solidFill>
                <a:cs typeface="Arial" charset="0"/>
              </a:rPr>
              <a:t>cyjność</a:t>
            </a:r>
            <a:endParaRPr lang="pl-PL" sz="2000" smtClean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pl-PL" sz="1600" b="0" smtClean="0">
                <a:solidFill>
                  <a:schemeClr val="tx1"/>
                </a:solidFill>
              </a:rPr>
              <a:t>	przedkomercyjne zamówienia publiczne, nagrody motywacyjne (</a:t>
            </a:r>
            <a:r>
              <a:rPr lang="pl-PL" sz="1600" b="0" i="1" smtClean="0">
                <a:solidFill>
                  <a:schemeClr val="tx1"/>
                </a:solidFill>
              </a:rPr>
              <a:t>inducement prizes</a:t>
            </a:r>
            <a:r>
              <a:rPr lang="pl-PL" sz="1600" b="0" smtClean="0">
                <a:solidFill>
                  <a:schemeClr val="tx1"/>
                </a:solidFill>
              </a:rPr>
              <a:t>)</a:t>
            </a:r>
            <a:r>
              <a:rPr lang="en-GB" sz="1600" b="0" smtClean="0">
                <a:solidFill>
                  <a:schemeClr val="tx1"/>
                </a:solidFill>
              </a:rPr>
              <a:t>,</a:t>
            </a:r>
            <a:r>
              <a:rPr lang="pl-PL" sz="1600" b="0" smtClean="0">
                <a:solidFill>
                  <a:schemeClr val="tx1"/>
                </a:solidFill>
              </a:rPr>
              <a:t> </a:t>
            </a:r>
            <a:r>
              <a:rPr lang="en-GB" sz="1600" b="0" smtClean="0">
                <a:solidFill>
                  <a:schemeClr val="tx1"/>
                </a:solidFill>
              </a:rPr>
              <a:t>ded</a:t>
            </a:r>
            <a:r>
              <a:rPr lang="pl-PL" sz="1600" b="0" smtClean="0">
                <a:solidFill>
                  <a:schemeClr val="tx1"/>
                </a:solidFill>
              </a:rPr>
              <a:t>ykowane </a:t>
            </a:r>
            <a:r>
              <a:rPr lang="en-GB" sz="1600" b="0" smtClean="0">
                <a:solidFill>
                  <a:schemeClr val="tx1"/>
                </a:solidFill>
              </a:rPr>
              <a:t>instrument</a:t>
            </a:r>
            <a:r>
              <a:rPr lang="pl-PL" sz="1600" b="0" smtClean="0">
                <a:solidFill>
                  <a:schemeClr val="tx1"/>
                </a:solidFill>
              </a:rPr>
              <a:t>y finansowe</a:t>
            </a:r>
          </a:p>
          <a:p>
            <a:pPr>
              <a:spcBef>
                <a:spcPct val="30000"/>
              </a:spcBef>
              <a:buSzPct val="80000"/>
              <a:buFont typeface="Wingdings" pitchFamily="2" charset="2"/>
              <a:buChar char="Ø"/>
            </a:pPr>
            <a:endParaRPr lang="pl-PL" sz="200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5934" y="3211032"/>
            <a:ext cx="7953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SzPct val="80000"/>
              <a:buFont typeface="Wingdings" pitchFamily="2" charset="2"/>
              <a:buChar char="Ø"/>
            </a:pPr>
            <a:r>
              <a:rPr lang="pl-PL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Koszty pośrednie – stały poziom – prawdopodobnie </a:t>
            </a:r>
            <a:r>
              <a:rPr lang="pl-PL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25%</a:t>
            </a:r>
            <a:r>
              <a:rPr lang="pl-PL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kwalifikowalnych kosztów bezpośrednich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7000" y="188913"/>
            <a:ext cx="7597775" cy="576262"/>
          </a:xfrm>
        </p:spPr>
        <p:txBody>
          <a:bodyPr/>
          <a:lstStyle/>
          <a:p>
            <a:r>
              <a:rPr lang="pl-PL" smtClean="0"/>
              <a:t>Przykładowe korzyści </a:t>
            </a:r>
            <a:r>
              <a:rPr lang="pl-PL" smtClean="0"/>
              <a:t>z uczestnictwa w PR</a:t>
            </a:r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765544" y="1850065"/>
            <a:ext cx="7187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mtClean="0"/>
              <a:t> </a:t>
            </a:r>
            <a:r>
              <a:rPr lang="pl-PL" b="1" smtClean="0"/>
              <a:t>środki </a:t>
            </a:r>
            <a:r>
              <a:rPr lang="pl-PL" b="1" smtClean="0"/>
              <a:t>na </a:t>
            </a:r>
            <a:r>
              <a:rPr lang="pl-PL" b="1" smtClean="0"/>
              <a:t>badania</a:t>
            </a:r>
          </a:p>
          <a:p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 kontakty międzynarodowe</a:t>
            </a:r>
          </a:p>
          <a:p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 wymiana wiedzy i doświadczeń</a:t>
            </a:r>
          </a:p>
          <a:p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 promocja </a:t>
            </a:r>
            <a:r>
              <a:rPr lang="pl-PL" b="1" smtClean="0"/>
              <a:t>własnych </a:t>
            </a:r>
            <a:r>
              <a:rPr lang="pl-PL" b="1" smtClean="0"/>
              <a:t>osiągnięć</a:t>
            </a:r>
          </a:p>
          <a:p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 dostęp </a:t>
            </a:r>
            <a:r>
              <a:rPr lang="pl-PL" b="1" smtClean="0"/>
              <a:t>do infrastruktury na światowym </a:t>
            </a:r>
            <a:r>
              <a:rPr lang="pl-PL" b="1" smtClean="0"/>
              <a:t>poziomie</a:t>
            </a:r>
          </a:p>
          <a:p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 możliwość </a:t>
            </a:r>
            <a:r>
              <a:rPr lang="pl-PL" b="1" smtClean="0"/>
              <a:t>udostępnienia własnej infrastruktury do </a:t>
            </a:r>
            <a:r>
              <a:rPr lang="pl-PL" b="1" smtClean="0"/>
              <a:t>badań</a:t>
            </a:r>
          </a:p>
          <a:p>
            <a:pPr>
              <a:buFont typeface="Wingdings" pitchFamily="2" charset="2"/>
              <a:buChar char="ü"/>
            </a:pPr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 </a:t>
            </a:r>
            <a:r>
              <a:rPr lang="pl-PL" b="1" smtClean="0"/>
              <a:t>o</a:t>
            </a:r>
            <a:r>
              <a:rPr lang="pl-PL" b="1" smtClean="0"/>
              <a:t>twieranie </a:t>
            </a:r>
            <a:r>
              <a:rPr lang="pl-PL" b="1" smtClean="0"/>
              <a:t>się na dalsze kontakty </a:t>
            </a:r>
            <a:endParaRPr lang="pl-PL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85750"/>
            <a:ext cx="8228012" cy="504825"/>
          </a:xfrm>
        </p:spPr>
        <p:txBody>
          <a:bodyPr lIns="80147" tIns="40074" rIns="80147" bIns="40074" anchor="t"/>
          <a:lstStyle/>
          <a:p>
            <a:pPr eaLnBrk="1" hangingPunct="1">
              <a:defRPr/>
            </a:pPr>
            <a:r>
              <a:rPr lang="pl-PL" smtClean="0"/>
              <a:t>Harmonogram prac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100138"/>
            <a:ext cx="8766175" cy="4428275"/>
          </a:xfrm>
        </p:spPr>
        <p:txBody>
          <a:bodyPr lIns="80147" tIns="40074" rIns="80147" bIns="40074"/>
          <a:lstStyle/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rgbClr val="004386"/>
                </a:solidFill>
                <a:latin typeface="Calibri" pitchFamily="34" charset="0"/>
              </a:rPr>
              <a:t>Od 30.11.2011: </a:t>
            </a:r>
          </a:p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chemeClr val="tx1"/>
                </a:solidFill>
                <a:latin typeface="Calibri" pitchFamily="34" charset="0"/>
              </a:rPr>
              <a:t>Negocjacje w PE i w Radzie UE projektów aktów prawnych dot.  programu Horizon 2020, przygotowanych przez KE</a:t>
            </a:r>
          </a:p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rgbClr val="004386"/>
                </a:solidFill>
                <a:latin typeface="Calibri" pitchFamily="34" charset="0"/>
              </a:rPr>
              <a:t>Aktualnie: </a:t>
            </a:r>
          </a:p>
          <a:p>
            <a:pPr marL="720000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chemeClr val="tx1"/>
                </a:solidFill>
                <a:latin typeface="Calibri" pitchFamily="34" charset="0"/>
              </a:rPr>
              <a:t>Negocjacje PE i Rady UE w sprawie całego budżetu UE w latach 2014-2020           (w tym budżetu programu Horizon 2020)</a:t>
            </a:r>
          </a:p>
          <a:p>
            <a:pPr marL="1648861" indent="-1648861" algn="ctr" eaLnBrk="1" hangingPunct="1"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rgbClr val="004386"/>
                </a:solidFill>
                <a:latin typeface="Calibri" pitchFamily="34" charset="0"/>
              </a:rPr>
              <a:t>Przed końcem 2013: </a:t>
            </a:r>
          </a:p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chemeClr val="tx1"/>
                </a:solidFill>
                <a:latin typeface="Calibri" pitchFamily="34" charset="0"/>
              </a:rPr>
              <a:t>Przyjęcie aktów prawnych dot. programu Horizon 2020  (Rada UE i PE);</a:t>
            </a:r>
          </a:p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1400" smtClean="0">
                <a:solidFill>
                  <a:schemeClr val="tx1"/>
                </a:solidFill>
                <a:latin typeface="Calibri" pitchFamily="34" charset="0"/>
              </a:rPr>
              <a:t>(prawdopodobne) </a:t>
            </a:r>
            <a:r>
              <a:rPr lang="pl-PL" sz="2000" smtClean="0">
                <a:solidFill>
                  <a:schemeClr val="tx1"/>
                </a:solidFill>
                <a:latin typeface="Calibri" pitchFamily="34" charset="0"/>
              </a:rPr>
              <a:t>ogłoszenie pierwszych konkursów </a:t>
            </a:r>
            <a:r>
              <a:rPr lang="pl-PL" sz="1400" b="0" smtClean="0">
                <a:solidFill>
                  <a:schemeClr val="tx1"/>
                </a:solidFill>
                <a:latin typeface="Calibri" pitchFamily="34" charset="0"/>
              </a:rPr>
              <a:t>(na kilka dni przed 1.01.2014 r.)  </a:t>
            </a:r>
          </a:p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rgbClr val="004386"/>
                </a:solidFill>
                <a:latin typeface="Calibri" pitchFamily="34" charset="0"/>
              </a:rPr>
              <a:t>			    1.01.2014: 				</a:t>
            </a:r>
          </a:p>
          <a:p>
            <a:pPr marL="1648861" indent="-1648861" algn="ctr" eaLnBrk="1" hangingPunct="1">
              <a:lnSpc>
                <a:spcPct val="90000"/>
              </a:lnSpc>
              <a:spcBef>
                <a:spcPts val="1052"/>
              </a:spcBef>
              <a:buFontTx/>
              <a:buNone/>
              <a:defRPr/>
            </a:pPr>
            <a:r>
              <a:rPr lang="pl-PL" sz="2000" smtClean="0">
                <a:solidFill>
                  <a:schemeClr val="tx1"/>
                </a:solidFill>
                <a:latin typeface="Calibri" pitchFamily="34" charset="0"/>
              </a:rPr>
              <a:t>Oficjalny początek programu Horizon 2020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55650" y="1989138"/>
            <a:ext cx="7848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l-PL" sz="4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Akcje Marie Curie </a:t>
            </a:r>
            <a:r>
              <a:rPr lang="pl-PL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lang="pl-PL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pl-PL" sz="2800" b="1" i="1" dirty="0" smtClean="0">
                <a:solidFill>
                  <a:srgbClr val="0C4B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granty badawczo-szkoleniowe</a:t>
            </a:r>
            <a:endParaRPr lang="pl-PL" sz="2800" b="1" i="1" dirty="0">
              <a:solidFill>
                <a:srgbClr val="0C4B9E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23850" y="4600575"/>
            <a:ext cx="5111750" cy="153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b="1" i="1" dirty="0" smtClean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Bogna </a:t>
            </a:r>
            <a:r>
              <a:rPr lang="pl-PL" b="1" i="1" dirty="0" err="1" smtClean="0">
                <a:solidFill>
                  <a:schemeClr val="accent3">
                    <a:lumMod val="65000"/>
                  </a:schemeClr>
                </a:solidFill>
                <a:latin typeface="Arial Black" pitchFamily="34" charset="0"/>
                <a:cs typeface="+mn-cs"/>
              </a:rPr>
              <a:t>Hryniszyn</a:t>
            </a:r>
            <a:endParaRPr lang="pl-PL" b="1" i="1" dirty="0">
              <a:solidFill>
                <a:schemeClr val="accent3">
                  <a:lumMod val="65000"/>
                </a:schemeClr>
              </a:solidFill>
              <a:latin typeface="Arial Black" pitchFamily="34" charset="0"/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chemeClr val="tx1"/>
                </a:solidFill>
                <a:cs typeface="+mn-cs"/>
              </a:rPr>
              <a:t>	</a:t>
            </a:r>
            <a:endParaRPr lang="pl-PL" sz="800" b="1" dirty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pl-PL" b="1" dirty="0">
                <a:solidFill>
                  <a:srgbClr val="0C4B9E"/>
                </a:solidFill>
                <a:cs typeface="+mn-cs"/>
              </a:rPr>
              <a:t>Krajowy Punkt Kontaktowy </a:t>
            </a:r>
          </a:p>
          <a:p>
            <a:pPr>
              <a:defRPr/>
            </a:pPr>
            <a:r>
              <a:rPr lang="pl-PL" b="1" dirty="0">
                <a:solidFill>
                  <a:srgbClr val="0C4B9E"/>
                </a:solidFill>
                <a:cs typeface="+mn-cs"/>
              </a:rPr>
              <a:t>Programów Badawczych UE</a:t>
            </a:r>
          </a:p>
          <a:p>
            <a:pPr>
              <a:defRPr/>
            </a:pPr>
            <a:r>
              <a:rPr lang="pl-PL" sz="1100" b="1" dirty="0">
                <a:solidFill>
                  <a:schemeClr val="tx1"/>
                </a:solidFill>
                <a:cs typeface="+mn-cs"/>
              </a:rPr>
              <a:t>w Instytucie Podstawowych Problemów Techniki </a:t>
            </a:r>
          </a:p>
          <a:p>
            <a:pPr>
              <a:defRPr/>
            </a:pPr>
            <a:r>
              <a:rPr lang="pl-PL" sz="1100" b="1" dirty="0">
                <a:solidFill>
                  <a:schemeClr val="tx1"/>
                </a:solidFill>
                <a:cs typeface="+mn-cs"/>
              </a:rPr>
              <a:t>Polskiej Akademii Nauk</a:t>
            </a:r>
            <a:endParaRPr lang="pl-PL" sz="11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125" name="pole tekstowe 5"/>
          <p:cNvSpPr txBox="1">
            <a:spLocks noChangeArrowheads="1"/>
          </p:cNvSpPr>
          <p:nvPr/>
        </p:nvSpPr>
        <p:spPr bwMode="auto">
          <a:xfrm>
            <a:off x="3913214" y="6199188"/>
            <a:ext cx="40495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600" dirty="0" smtClean="0"/>
              <a:t>W niniejszej prezentacji </a:t>
            </a:r>
            <a:r>
              <a:rPr lang="pl-PL" sz="600" dirty="0"/>
              <a:t>wykorzystano materiały udostępnione m.in. przez KE </a:t>
            </a:r>
            <a:r>
              <a:rPr lang="pl-PL" sz="600" dirty="0" smtClean="0"/>
              <a:t>i/lub </a:t>
            </a:r>
            <a:r>
              <a:rPr lang="pl-PL" sz="600" dirty="0"/>
              <a:t>Ministerstwa </a:t>
            </a:r>
            <a:r>
              <a:rPr lang="pl-PL" sz="600" dirty="0" smtClean="0"/>
              <a:t>oraz </a:t>
            </a:r>
            <a:r>
              <a:rPr lang="pl-PL" sz="600" dirty="0"/>
              <a:t>Agendy RP</a:t>
            </a:r>
            <a:endParaRPr lang="en-GB" sz="600" dirty="0"/>
          </a:p>
        </p:txBody>
      </p:sp>
      <p:pic>
        <p:nvPicPr>
          <p:cNvPr id="6" name="Picture 22" descr="Logo_Marie-Curie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287" y="3946618"/>
            <a:ext cx="20129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 Box 2"/>
          <p:cNvSpPr txBox="1">
            <a:spLocks noChangeArrowheads="1"/>
          </p:cNvSpPr>
          <p:nvPr/>
        </p:nvSpPr>
        <p:spPr bwMode="auto">
          <a:xfrm>
            <a:off x="0" y="1293813"/>
            <a:ext cx="9144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400" b="1" u="sng" dirty="0">
                <a:solidFill>
                  <a:srgbClr val="CC0000"/>
                </a:solidFill>
                <a:effectLst/>
              </a:rPr>
              <a:t>Program LUDZIE = Akcje Marie Curie</a:t>
            </a:r>
          </a:p>
          <a:p>
            <a:pPr>
              <a:lnSpc>
                <a:spcPct val="130000"/>
              </a:lnSpc>
            </a:pPr>
            <a:endParaRPr lang="pl-PL" b="1" dirty="0">
              <a:effectLst/>
            </a:endParaRP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>
                <a:effectLst/>
              </a:rPr>
              <a:t>Program LUDZIE : Cele</a:t>
            </a:r>
          </a:p>
        </p:txBody>
      </p:sp>
      <p:sp>
        <p:nvSpPr>
          <p:cNvPr id="69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229600" cy="41084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Rozwój</a:t>
            </a:r>
            <a:r>
              <a:rPr lang="pl-PL" sz="2000" dirty="0">
                <a:solidFill>
                  <a:srgbClr val="000066"/>
                </a:solidFill>
                <a:effectLst/>
              </a:rPr>
              <a:t> </a:t>
            </a:r>
            <a:r>
              <a:rPr lang="pl-PL" sz="2000" dirty="0">
                <a:solidFill>
                  <a:srgbClr val="CC0000"/>
                </a:solidFill>
                <a:effectLst/>
              </a:rPr>
              <a:t>kariery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indywidualnych naukowców</a:t>
            </a:r>
          </a:p>
          <a:p>
            <a:pPr>
              <a:buFont typeface="Wingdings" pitchFamily="2" charset="2"/>
              <a:buChar char="ü"/>
            </a:pPr>
            <a:endParaRPr lang="pl-PL" sz="900" dirty="0">
              <a:solidFill>
                <a:schemeClr val="accent2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Zwiększenie międzynarodowej i międzysektorowej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rgbClr val="CC0000"/>
                </a:solidFill>
                <a:effectLst/>
              </a:rPr>
              <a:t>mobilności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naukowców</a:t>
            </a:r>
          </a:p>
          <a:p>
            <a:pPr>
              <a:buFont typeface="Wingdings" pitchFamily="2" charset="2"/>
              <a:buChar char="ü"/>
            </a:pPr>
            <a:endParaRPr lang="pl-PL" sz="900" dirty="0">
              <a:solidFill>
                <a:schemeClr val="accent2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Zachęcanie do podejmowania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rgbClr val="CC0000"/>
                </a:solidFill>
                <a:effectLst/>
              </a:rPr>
              <a:t>zawodu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naukowca</a:t>
            </a:r>
          </a:p>
          <a:p>
            <a:pPr>
              <a:buFont typeface="Wingdings" pitchFamily="2" charset="2"/>
              <a:buChar char="ü"/>
            </a:pPr>
            <a:endParaRPr lang="pl-PL" sz="800" dirty="0">
              <a:solidFill>
                <a:schemeClr val="accent2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Podniesienie </a:t>
            </a:r>
            <a:r>
              <a:rPr lang="pl-PL" sz="2000" dirty="0">
                <a:solidFill>
                  <a:srgbClr val="CC0000"/>
                </a:solidFill>
                <a:effectLst/>
              </a:rPr>
              <a:t>prestiżu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zawodu naukowca w Europie i na świecie</a:t>
            </a:r>
          </a:p>
          <a:p>
            <a:pPr>
              <a:buFont typeface="Wingdings" pitchFamily="2" charset="2"/>
              <a:buChar char="ü"/>
            </a:pPr>
            <a:endParaRPr lang="pl-PL" sz="800" dirty="0">
              <a:solidFill>
                <a:schemeClr val="accent2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Zachęcanie naukowców do prowadzenia badań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rgbClr val="CC0000"/>
                </a:solidFill>
                <a:effectLst/>
              </a:rPr>
              <a:t>w Europie</a:t>
            </a:r>
          </a:p>
          <a:p>
            <a:pPr>
              <a:buFont typeface="Wingdings" pitchFamily="2" charset="2"/>
              <a:buChar char="ü"/>
            </a:pPr>
            <a:endParaRPr lang="pl-PL" sz="800" dirty="0">
              <a:solidFill>
                <a:srgbClr val="CC00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Zwiększenie udziału</a:t>
            </a:r>
            <a:r>
              <a:rPr lang="pl-PL" sz="2000" dirty="0">
                <a:solidFill>
                  <a:srgbClr val="CC0000"/>
                </a:solidFill>
                <a:effectLst/>
              </a:rPr>
              <a:t> przemysłu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w badaniach naukowych</a:t>
            </a:r>
          </a:p>
          <a:p>
            <a:pPr>
              <a:buFont typeface="Wingdings" pitchFamily="2" charset="2"/>
              <a:buChar char="ü"/>
            </a:pPr>
            <a:endParaRPr lang="pl-PL" sz="800" dirty="0">
              <a:solidFill>
                <a:schemeClr val="accent2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Rozwijanie współpracy z instytucjami naukowymi z</a:t>
            </a:r>
            <a:r>
              <a:rPr lang="pl-PL" sz="2000" dirty="0">
                <a:effectLst/>
              </a:rPr>
              <a:t> </a:t>
            </a:r>
            <a:r>
              <a:rPr lang="pl-PL" sz="2000" i="1" dirty="0">
                <a:solidFill>
                  <a:srgbClr val="CC0000"/>
                </a:solidFill>
                <a:effectLst/>
              </a:rPr>
              <a:t>krajów trzecich</a:t>
            </a:r>
            <a:endParaRPr lang="pl-PL" sz="2000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2600" y="1257300"/>
            <a:ext cx="8296275" cy="5430838"/>
          </a:xfrm>
        </p:spPr>
        <p:txBody>
          <a:bodyPr/>
          <a:lstStyle/>
          <a:p>
            <a:pPr marL="419100" indent="-419100">
              <a:lnSpc>
                <a:spcPct val="80000"/>
              </a:lnSpc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Dowolna tematyka badań</a:t>
            </a:r>
            <a:r>
              <a:rPr lang="en-GB" sz="200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dirty="0">
                <a:solidFill>
                  <a:srgbClr val="CC0000"/>
                </a:solidFill>
                <a:effectLst/>
              </a:rPr>
              <a:t>(bottom-up approach)</a:t>
            </a:r>
            <a:endParaRPr lang="pl-PL" sz="2000" dirty="0">
              <a:solidFill>
                <a:srgbClr val="CC0000"/>
              </a:solidFill>
              <a:effectLst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ü"/>
            </a:pPr>
            <a:endParaRPr lang="en-GB" sz="2000" dirty="0">
              <a:solidFill>
                <a:srgbClr val="CC0000"/>
              </a:solidFill>
              <a:effectLst/>
            </a:endParaRPr>
          </a:p>
          <a:p>
            <a:pPr marL="419100" indent="-41910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Realizacja poprzez </a:t>
            </a:r>
            <a:r>
              <a:rPr lang="pl-PL" sz="2000" dirty="0">
                <a:solidFill>
                  <a:srgbClr val="CC0000"/>
                </a:solidFill>
                <a:effectLst/>
              </a:rPr>
              <a:t>konkursy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 ogłaszane na stronach Komisji Europejskiej</a:t>
            </a:r>
          </a:p>
          <a:p>
            <a:pPr marL="419100" indent="-41910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</a:pPr>
            <a:endParaRPr lang="en-GB" sz="2000" dirty="0">
              <a:solidFill>
                <a:schemeClr val="accent2"/>
              </a:solidFill>
              <a:effectLst/>
            </a:endParaRPr>
          </a:p>
          <a:p>
            <a:pPr marL="419100" indent="-41910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Ocena wniosków przez </a:t>
            </a:r>
            <a:r>
              <a:rPr lang="pl-PL" sz="2000" dirty="0">
                <a:solidFill>
                  <a:srgbClr val="CC0000"/>
                </a:solidFill>
                <a:effectLst/>
              </a:rPr>
              <a:t>niezależnych ekspertów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 </a:t>
            </a:r>
          </a:p>
          <a:p>
            <a:pPr marL="419100" indent="-41910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endParaRPr lang="pl-PL" sz="2000" dirty="0">
              <a:solidFill>
                <a:schemeClr val="accent2"/>
              </a:solidFill>
              <a:effectLst/>
            </a:endParaRPr>
          </a:p>
          <a:p>
            <a:pPr marL="419100" indent="-41910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Międzynarodowa i międzysektorowa </a:t>
            </a:r>
            <a:r>
              <a:rPr lang="en-GB" sz="2000" dirty="0">
                <a:solidFill>
                  <a:schemeClr val="accent2"/>
                </a:solidFill>
                <a:effectLst/>
              </a:rPr>
              <a:t> </a:t>
            </a:r>
            <a:r>
              <a:rPr lang="en-GB" sz="2000" dirty="0">
                <a:solidFill>
                  <a:srgbClr val="CC0000"/>
                </a:solidFill>
                <a:effectLst/>
              </a:rPr>
              <a:t>mo</a:t>
            </a:r>
            <a:r>
              <a:rPr lang="pl-PL" sz="2000" dirty="0" err="1">
                <a:solidFill>
                  <a:srgbClr val="CC0000"/>
                </a:solidFill>
                <a:effectLst/>
              </a:rPr>
              <a:t>bilność</a:t>
            </a:r>
            <a:endParaRPr lang="pl-PL" sz="2000" dirty="0">
              <a:solidFill>
                <a:srgbClr val="CC0000"/>
              </a:solidFill>
              <a:effectLst/>
            </a:endParaRPr>
          </a:p>
          <a:p>
            <a:pPr marL="419100" indent="-419100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ü"/>
            </a:pPr>
            <a:endParaRPr lang="en-GB" sz="2000" dirty="0">
              <a:solidFill>
                <a:srgbClr val="CC0000"/>
              </a:solidFill>
              <a:effectLst/>
            </a:endParaRPr>
          </a:p>
          <a:p>
            <a:pPr marL="419100" indent="-41910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Budżet przeznaczony głównie na </a:t>
            </a:r>
            <a:r>
              <a:rPr lang="pl-PL" sz="2000" dirty="0" smtClean="0">
                <a:solidFill>
                  <a:srgbClr val="CC0000"/>
                </a:solidFill>
                <a:effectLst/>
              </a:rPr>
              <a:t>wynagrodzenia </a:t>
            </a:r>
            <a:r>
              <a:rPr lang="pl-PL" sz="2000" dirty="0">
                <a:solidFill>
                  <a:srgbClr val="CC0000"/>
                </a:solidFill>
                <a:effectLst/>
              </a:rPr>
              <a:t>dla naukowców</a:t>
            </a:r>
          </a:p>
          <a:p>
            <a:pPr marL="419100" indent="-41910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</a:pPr>
            <a:endParaRPr lang="pl-PL" sz="2000" dirty="0">
              <a:solidFill>
                <a:srgbClr val="CC0000"/>
              </a:solidFill>
              <a:effectLst/>
            </a:endParaRPr>
          </a:p>
          <a:p>
            <a:pPr marL="419100" indent="-41910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solidFill>
                  <a:srgbClr val="CC0000"/>
                </a:solidFill>
                <a:effectLst/>
              </a:rPr>
              <a:t>Szkolenie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poprzez prowadzenie badań</a:t>
            </a:r>
          </a:p>
          <a:p>
            <a:pPr marL="419100" indent="-419100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ü"/>
            </a:pPr>
            <a:endParaRPr lang="pl-PL" sz="2000" dirty="0">
              <a:solidFill>
                <a:schemeClr val="accent2"/>
              </a:solidFill>
              <a:effectLst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Adresowany do naukowców na</a:t>
            </a:r>
            <a:r>
              <a:rPr lang="pl-PL" sz="2000" dirty="0">
                <a:effectLst/>
              </a:rPr>
              <a:t> </a:t>
            </a:r>
            <a:r>
              <a:rPr lang="pl-PL" sz="2000" dirty="0">
                <a:solidFill>
                  <a:srgbClr val="CC0000"/>
                </a:solidFill>
                <a:effectLst/>
              </a:rPr>
              <a:t>każdym etapie kariery</a:t>
            </a:r>
          </a:p>
          <a:p>
            <a:pPr marL="419100" indent="-41910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ü"/>
            </a:pPr>
            <a:endParaRPr lang="en-GB" sz="2000" dirty="0">
              <a:solidFill>
                <a:srgbClr val="CC0000"/>
              </a:solidFill>
              <a:effectLst/>
            </a:endParaRPr>
          </a:p>
        </p:txBody>
      </p:sp>
      <p:sp>
        <p:nvSpPr>
          <p:cNvPr id="69837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70075" y="195036"/>
            <a:ext cx="7273925" cy="762000"/>
          </a:xfrm>
        </p:spPr>
        <p:txBody>
          <a:bodyPr anchor="t"/>
          <a:lstStyle/>
          <a:p>
            <a:pPr algn="r"/>
            <a:r>
              <a:rPr lang="pl-PL" dirty="0">
                <a:effectLst/>
              </a:rPr>
              <a:t>Program LUDZIE: charakterystyka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92350" y="228101"/>
            <a:ext cx="6851650" cy="504825"/>
          </a:xfrm>
        </p:spPr>
        <p:txBody>
          <a:bodyPr/>
          <a:lstStyle/>
          <a:p>
            <a:pPr algn="r"/>
            <a:r>
              <a:rPr lang="pl-PL" dirty="0">
                <a:effectLst/>
              </a:rPr>
              <a:t>Program LUDZIE: obszary działań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23850" y="1412875"/>
            <a:ext cx="8329613" cy="558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l-PL" b="1" u="sng" dirty="0">
                <a:solidFill>
                  <a:schemeClr val="tx1"/>
                </a:solidFill>
                <a:effectLst/>
              </a:rPr>
              <a:t>Szkolenie początkujących naukowców</a:t>
            </a:r>
            <a:endParaRPr lang="en-GB" b="1" u="sng" dirty="0">
              <a:solidFill>
                <a:schemeClr val="tx1"/>
              </a:solidFill>
              <a:effectLst/>
            </a:endParaRPr>
          </a:p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  <a:effectLst/>
              </a:rPr>
              <a:t>Sieci </a:t>
            </a:r>
            <a:r>
              <a:rPr lang="en-GB" sz="1600" dirty="0">
                <a:solidFill>
                  <a:schemeClr val="tx1"/>
                </a:solidFill>
                <a:effectLst/>
              </a:rPr>
              <a:t>Marie Curie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23850" y="2095500"/>
            <a:ext cx="8329613" cy="8699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GB" b="1" u="sng" dirty="0" err="1">
                <a:solidFill>
                  <a:schemeClr val="tx1"/>
                </a:solidFill>
                <a:effectLst/>
              </a:rPr>
              <a:t>Kształcenie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ustawiczne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i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rozwój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kariery</a:t>
            </a:r>
            <a:endParaRPr lang="en-GB" b="1" u="sng" dirty="0">
              <a:solidFill>
                <a:schemeClr val="tx1"/>
              </a:solidFill>
              <a:effectLst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effectLst/>
              </a:rPr>
              <a:t>Rozwój kariery doświadczonych naukowców</a:t>
            </a:r>
            <a:endParaRPr lang="en-GB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23850" y="3087688"/>
            <a:ext cx="8329613" cy="6207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l-PL" b="1" u="sng" dirty="0">
                <a:solidFill>
                  <a:schemeClr val="tx1"/>
                </a:solidFill>
                <a:effectLst/>
              </a:rPr>
              <a:t>R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ozw</a:t>
            </a:r>
            <a:r>
              <a:rPr lang="pl-PL" b="1" u="sng" dirty="0">
                <a:solidFill>
                  <a:schemeClr val="tx1"/>
                </a:solidFill>
                <a:effectLst/>
              </a:rPr>
              <a:t>ó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j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współpracy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między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przemysłem</a:t>
            </a:r>
            <a:r>
              <a:rPr lang="en-GB" b="1" u="sng" dirty="0">
                <a:solidFill>
                  <a:schemeClr val="tx1"/>
                </a:solidFill>
                <a:effectLst/>
              </a:rPr>
              <a:t> a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środowiskiem</a:t>
            </a:r>
            <a:r>
              <a:rPr lang="pl-PL" b="1" u="sng" dirty="0">
                <a:solidFill>
                  <a:schemeClr val="tx1"/>
                </a:solidFill>
                <a:effectLst/>
              </a:rPr>
              <a:t> </a:t>
            </a:r>
            <a:r>
              <a:rPr lang="en-GB" b="1" u="sng" dirty="0" err="1">
                <a:solidFill>
                  <a:schemeClr val="tx1"/>
                </a:solidFill>
                <a:effectLst/>
              </a:rPr>
              <a:t>akademickim</a:t>
            </a:r>
            <a:endParaRPr lang="en-GB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23850" y="3832225"/>
            <a:ext cx="8329613" cy="8683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pl-PL" b="1" u="sng" dirty="0">
                <a:solidFill>
                  <a:schemeClr val="tx1"/>
                </a:solidFill>
                <a:effectLst/>
              </a:rPr>
              <a:t>Wymiar międzynarodowy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23850" y="4826000"/>
            <a:ext cx="8329613" cy="6191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1750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l-PL" i="1" dirty="0">
                <a:solidFill>
                  <a:schemeClr val="tx1"/>
                </a:solidFill>
                <a:effectLst/>
              </a:rPr>
              <a:t>(Inne działania wspierające)</a:t>
            </a:r>
            <a:endParaRPr lang="en-GB" i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Podstawy prawne programu Horyzont 2020</a:t>
            </a:r>
            <a:endParaRPr lang="pl-PL" sz="2000"/>
          </a:p>
        </p:txBody>
      </p:sp>
      <p:sp>
        <p:nvSpPr>
          <p:cNvPr id="3" name="Prostokąt 2"/>
          <p:cNvSpPr/>
          <p:nvPr/>
        </p:nvSpPr>
        <p:spPr>
          <a:xfrm>
            <a:off x="469900" y="1373138"/>
            <a:ext cx="7988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b="1" smtClean="0"/>
              <a:t>ROZPORZĄDZENIE </a:t>
            </a:r>
            <a:r>
              <a:rPr lang="pl-PL" b="1" smtClean="0"/>
              <a:t>PARLAMENTU EUROPEJSKIEGO </a:t>
            </a:r>
            <a:r>
              <a:rPr lang="pl-PL" b="1" smtClean="0"/>
              <a:t>I </a:t>
            </a:r>
            <a:r>
              <a:rPr lang="pl-PL" b="1" smtClean="0"/>
              <a:t>RADY UE ustanawiające </a:t>
            </a:r>
            <a:r>
              <a:rPr lang="pl-PL" b="1" smtClean="0"/>
              <a:t>„Horyzont 2020” – program ramowy w zakresie badań </a:t>
            </a:r>
            <a:r>
              <a:rPr lang="pl-PL" b="1" smtClean="0"/>
              <a:t>naukowych </a:t>
            </a:r>
            <a:r>
              <a:rPr lang="pl-PL" b="1" smtClean="0"/>
              <a:t>i innowacji </a:t>
            </a:r>
            <a:r>
              <a:rPr lang="pl-PL" b="1" smtClean="0"/>
              <a:t>(</a:t>
            </a:r>
            <a:r>
              <a:rPr lang="pl-PL" b="1" smtClean="0"/>
              <a:t>2014-2020</a:t>
            </a:r>
            <a:r>
              <a:rPr lang="pl-PL" b="1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DECYZJA RADY UE </a:t>
            </a:r>
          </a:p>
          <a:p>
            <a:r>
              <a:rPr lang="pl-PL" b="1" smtClean="0"/>
              <a:t> </a:t>
            </a:r>
            <a:r>
              <a:rPr lang="pl-PL" b="1" smtClean="0"/>
              <a:t>ustanawiająca </a:t>
            </a:r>
            <a:r>
              <a:rPr lang="pl-PL" b="1" smtClean="0"/>
              <a:t>program szczegółowy wdrażający program „Horyzont 2020” </a:t>
            </a:r>
            <a:r>
              <a:rPr lang="pl-PL" b="1" smtClean="0"/>
              <a:t>– </a:t>
            </a:r>
            <a:r>
              <a:rPr lang="pl-PL" b="1" smtClean="0"/>
              <a:t>program ramowy </a:t>
            </a:r>
            <a:r>
              <a:rPr lang="pl-PL" b="1" smtClean="0"/>
              <a:t>w zakresie badań naukowych i innowacji (</a:t>
            </a:r>
            <a:r>
              <a:rPr lang="pl-PL" b="1" smtClean="0"/>
              <a:t>2014-2020</a:t>
            </a:r>
            <a:r>
              <a:rPr lang="pl-PL" b="1" smtClean="0"/>
              <a:t>)</a:t>
            </a:r>
          </a:p>
          <a:p>
            <a:pPr>
              <a:buFont typeface="Wingdings" pitchFamily="2" charset="2"/>
              <a:buChar char="ü"/>
            </a:pPr>
            <a:endParaRPr lang="pl-PL" b="1" smtClean="0"/>
          </a:p>
          <a:p>
            <a:pPr>
              <a:buFont typeface="Wingdings" pitchFamily="2" charset="2"/>
              <a:buChar char="ü"/>
            </a:pPr>
            <a:r>
              <a:rPr lang="pl-PL" b="1" smtClean="0"/>
              <a:t>ROZPORZĄDZENIE </a:t>
            </a:r>
            <a:r>
              <a:rPr lang="pl-PL" b="1" smtClean="0"/>
              <a:t>PARLAMENTU EUROPEJSKIEGO </a:t>
            </a:r>
            <a:r>
              <a:rPr lang="pl-PL" b="1" smtClean="0"/>
              <a:t>I </a:t>
            </a:r>
            <a:r>
              <a:rPr lang="pl-PL" b="1" smtClean="0"/>
              <a:t>RADY UE ustanawiające </a:t>
            </a:r>
            <a:r>
              <a:rPr lang="pl-PL" b="1" smtClean="0"/>
              <a:t>zasady uczestnictwa i upowszechniania dla programu „Horyzont </a:t>
            </a:r>
            <a:r>
              <a:rPr lang="pl-PL" b="1" smtClean="0"/>
              <a:t>2020</a:t>
            </a:r>
            <a:r>
              <a:rPr lang="pl-PL" b="1" smtClean="0"/>
              <a:t>”- programu </a:t>
            </a:r>
            <a:r>
              <a:rPr lang="pl-PL" b="1" smtClean="0"/>
              <a:t>ramowego w zakresie badań naukowych i innowacji (2014–2020)</a:t>
            </a:r>
          </a:p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z="1000" b="0">
                <a:solidFill>
                  <a:srgbClr val="003399"/>
                </a:solidFill>
                <a:effectLst/>
              </a:rPr>
              <a:t/>
            </a:r>
            <a:br>
              <a:rPr lang="pl-PL" sz="1000" b="0">
                <a:solidFill>
                  <a:srgbClr val="003399"/>
                </a:solidFill>
                <a:effectLst/>
              </a:rPr>
            </a:br>
            <a:endParaRPr lang="pl-PL" sz="1000" b="0">
              <a:solidFill>
                <a:srgbClr val="003399"/>
              </a:solidFill>
              <a:effectLst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27088" y="1341438"/>
            <a:ext cx="3673475" cy="43195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DDEFF"/>
              </a:gs>
            </a:gsLst>
            <a:lin ang="5400000" scaled="1"/>
          </a:gradFill>
          <a:ln w="25400">
            <a:solidFill>
              <a:srgbClr val="0C4B9E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pl-PL" b="1" u="sng" dirty="0" smtClean="0">
                <a:solidFill>
                  <a:srgbClr val="CC0000"/>
                </a:solidFill>
                <a:effectLst/>
              </a:rPr>
              <a:t>Projekty </a:t>
            </a:r>
            <a:r>
              <a:rPr lang="pl-PL" b="1" u="sng" dirty="0">
                <a:solidFill>
                  <a:srgbClr val="CC0000"/>
                </a:solidFill>
                <a:effectLst/>
              </a:rPr>
              <a:t>instytucjonalne</a:t>
            </a:r>
            <a:endParaRPr lang="en-US" b="1" u="sng" dirty="0">
              <a:solidFill>
                <a:srgbClr val="CC0000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pl-PL" sz="1600" dirty="0">
              <a:solidFill>
                <a:srgbClr val="003399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</a:pPr>
            <a:r>
              <a:rPr lang="pl-PL" sz="1000" b="1" dirty="0">
                <a:solidFill>
                  <a:srgbClr val="003399"/>
                </a:solidFill>
                <a:effectLst/>
                <a:sym typeface="Wingdings" pitchFamily="2" charset="2"/>
              </a:rPr>
              <a:t></a:t>
            </a:r>
            <a:r>
              <a:rPr lang="pl-PL" sz="1600" dirty="0">
                <a:solidFill>
                  <a:srgbClr val="003399"/>
                </a:solidFill>
                <a:effectLst/>
              </a:rPr>
              <a:t>    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instytucja/sieć aplikuje o konkretną liczbę miejsc szkoleniowych (osobomiesiące)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chemeClr val="accent2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pl-PL" sz="1000" b="1" dirty="0">
                <a:solidFill>
                  <a:schemeClr val="accent2"/>
                </a:solidFill>
                <a:effectLst/>
                <a:sym typeface="Wingdings" pitchFamily="2" charset="2"/>
              </a:rPr>
              <a:t>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    kontrakt z KE – </a:t>
            </a:r>
            <a:r>
              <a:rPr lang="pl-PL" sz="1600" dirty="0" err="1">
                <a:solidFill>
                  <a:schemeClr val="accent2"/>
                </a:solidFill>
                <a:effectLst/>
              </a:rPr>
              <a:t>max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. 4 lata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chemeClr val="accent2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pl-PL" sz="1000" b="1" dirty="0">
                <a:solidFill>
                  <a:schemeClr val="accent2"/>
                </a:solidFill>
                <a:effectLst/>
                <a:sym typeface="Wingdings" pitchFamily="2" charset="2"/>
              </a:rPr>
              <a:t>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    zaakceptowane instytucje dokonują rekrutacji naukowców na szkolenia i prowadzenie badań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>
              <a:solidFill>
                <a:schemeClr val="accent2"/>
              </a:solidFill>
              <a:effectLst/>
            </a:endParaRP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Char char="Ø"/>
            </a:pPr>
            <a:r>
              <a:rPr lang="pl-PL" sz="1600" dirty="0">
                <a:solidFill>
                  <a:schemeClr val="accent2"/>
                </a:solidFill>
                <a:effectLst/>
              </a:rPr>
              <a:t>pobyt szkoleniowy może trwać </a:t>
            </a:r>
          </a:p>
          <a:p>
            <a:pPr marL="342900" indent="-342900" algn="l">
              <a:spcBef>
                <a:spcPct val="10000"/>
              </a:spcBef>
              <a:buFont typeface="Wingdings" pitchFamily="2" charset="2"/>
              <a:buNone/>
            </a:pPr>
            <a:r>
              <a:rPr lang="pl-PL" sz="1600" dirty="0">
                <a:solidFill>
                  <a:schemeClr val="accent2"/>
                </a:solidFill>
                <a:effectLst/>
              </a:rPr>
              <a:t>      2 miesiące – 36 miesięcy (w zależności od rodzaju projektu)</a:t>
            </a:r>
            <a:endParaRPr lang="fr-FR" sz="1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932363" y="1341438"/>
            <a:ext cx="3527425" cy="4319587"/>
          </a:xfrm>
          <a:prstGeom prst="rect">
            <a:avLst/>
          </a:prstGeom>
          <a:gradFill rotWithShape="1">
            <a:gsLst>
              <a:gs pos="0">
                <a:srgbClr val="CC3300">
                  <a:alpha val="39000"/>
                </a:srgbClr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pl-PL" sz="200" b="1" u="sng" dirty="0" smtClean="0">
              <a:solidFill>
                <a:srgbClr val="CC00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pl-PL" b="1" u="sng" dirty="0" smtClean="0">
                <a:solidFill>
                  <a:srgbClr val="CC0000"/>
                </a:solidFill>
                <a:effectLst/>
              </a:rPr>
              <a:t>Projekty </a:t>
            </a:r>
            <a:r>
              <a:rPr lang="pl-PL" b="1" u="sng" dirty="0">
                <a:solidFill>
                  <a:srgbClr val="CC0000"/>
                </a:solidFill>
                <a:effectLst/>
              </a:rPr>
              <a:t>indywidualne</a:t>
            </a:r>
            <a:endParaRPr lang="en-US" b="1" u="sng" dirty="0">
              <a:solidFill>
                <a:srgbClr val="CC0000"/>
              </a:solidFill>
              <a:effectLst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2400" dirty="0">
              <a:solidFill>
                <a:srgbClr val="003399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pl-PL" sz="1000" b="1" dirty="0">
                <a:solidFill>
                  <a:srgbClr val="003399"/>
                </a:solidFill>
                <a:effectLst/>
                <a:sym typeface="Wingdings" pitchFamily="2" charset="2"/>
              </a:rPr>
              <a:t></a:t>
            </a:r>
            <a:r>
              <a:rPr lang="pl-PL" sz="1600" dirty="0">
                <a:solidFill>
                  <a:srgbClr val="003399"/>
                </a:solidFill>
                <a:effectLst/>
              </a:rPr>
              <a:t>    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Doświadczony naukowiec w porozumieniu z instytucją przygotowuje projekt badawczo-szkoleniowy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dirty="0">
              <a:solidFill>
                <a:schemeClr val="accent2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pl-PL" sz="1000" b="1" dirty="0">
                <a:solidFill>
                  <a:schemeClr val="accent2"/>
                </a:solidFill>
                <a:effectLst/>
                <a:sym typeface="Wingdings" pitchFamily="2" charset="2"/>
              </a:rPr>
              <a:t>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    kontrakt z KE podpisuje instytucja przyjmująca, która  następnie zatrudnia naukowca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pl-PL" sz="1600" dirty="0">
              <a:solidFill>
                <a:schemeClr val="accent2"/>
              </a:solidFill>
              <a:effectLst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pl-PL" sz="1000" b="1" dirty="0">
                <a:solidFill>
                  <a:schemeClr val="accent2"/>
                </a:solidFill>
                <a:effectLst/>
                <a:sym typeface="Wingdings" pitchFamily="2" charset="2"/>
              </a:rPr>
              <a:t>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    pobyt badawczo-szkoleniowy trwa od 12 do 36 miesięcy </a:t>
            </a:r>
          </a:p>
          <a:p>
            <a:pPr marL="342900" indent="-342900" algn="l">
              <a:spcBef>
                <a:spcPct val="10000"/>
              </a:spcBef>
            </a:pPr>
            <a:r>
              <a:rPr lang="pl-PL" sz="1600" dirty="0">
                <a:solidFill>
                  <a:schemeClr val="accent2"/>
                </a:solidFill>
                <a:effectLst/>
              </a:rPr>
              <a:t>     (w zależności od typu projektu)</a:t>
            </a:r>
            <a:endParaRPr lang="fr-FR" sz="1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701445" name="Rectangle 5"/>
          <p:cNvSpPr>
            <a:spLocks noChangeArrowheads="1"/>
          </p:cNvSpPr>
          <p:nvPr/>
        </p:nvSpPr>
        <p:spPr bwMode="auto">
          <a:xfrm>
            <a:off x="1476375" y="274638"/>
            <a:ext cx="74882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Program LUDZIE: typy projektów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412" y="1295400"/>
            <a:ext cx="8229600" cy="4884414"/>
          </a:xfrm>
        </p:spPr>
        <p:txBody>
          <a:bodyPr/>
          <a:lstStyle/>
          <a:p>
            <a:r>
              <a:rPr lang="pl-PL" sz="900" b="0" dirty="0">
                <a:solidFill>
                  <a:schemeClr val="accent2"/>
                </a:solidFill>
                <a:effectLst/>
              </a:rPr>
              <a:t>		</a:t>
            </a:r>
          </a:p>
          <a:p>
            <a:pPr>
              <a:buNone/>
            </a:pPr>
            <a:r>
              <a:rPr lang="pl-PL" sz="2400" i="1" dirty="0">
                <a:solidFill>
                  <a:srgbClr val="CC0000"/>
                </a:solidFill>
                <a:effectLst/>
              </a:rPr>
              <a:t>             </a:t>
            </a:r>
          </a:p>
          <a:p>
            <a:pPr algn="ctr">
              <a:buNone/>
            </a:pPr>
            <a:r>
              <a:rPr lang="pl-PL" sz="2400" i="1" dirty="0">
                <a:solidFill>
                  <a:srgbClr val="CC0000"/>
                </a:solidFill>
                <a:effectLst/>
              </a:rPr>
              <a:t>               </a:t>
            </a:r>
            <a:r>
              <a:rPr lang="en-GB" sz="2400" i="1" dirty="0">
                <a:solidFill>
                  <a:srgbClr val="CC0000"/>
                </a:solidFill>
                <a:effectLst/>
              </a:rPr>
              <a:t>Fellows, researchers</a:t>
            </a:r>
            <a:endParaRPr lang="pl-PL" sz="2400" i="1" dirty="0">
              <a:solidFill>
                <a:srgbClr val="CC0000"/>
              </a:solidFill>
              <a:effectLst/>
            </a:endParaRPr>
          </a:p>
          <a:p>
            <a:pPr>
              <a:buNone/>
            </a:pPr>
            <a:r>
              <a:rPr lang="en-GB" sz="2400" i="1" dirty="0">
                <a:solidFill>
                  <a:srgbClr val="CC0000"/>
                </a:solidFill>
                <a:effectLst/>
              </a:rPr>
              <a:t/>
            </a:r>
            <a:br>
              <a:rPr lang="en-GB" sz="2400" i="1" dirty="0">
                <a:solidFill>
                  <a:srgbClr val="CC0000"/>
                </a:solidFill>
                <a:effectLst/>
              </a:rPr>
            </a:br>
            <a:endParaRPr lang="pl-PL" sz="2400" i="1" dirty="0" smtClean="0">
              <a:solidFill>
                <a:srgbClr val="CC0000"/>
              </a:solidFill>
              <a:effectLst/>
            </a:endParaRPr>
          </a:p>
          <a:p>
            <a:r>
              <a:rPr lang="pl-PL" sz="2000" noProof="1" smtClean="0">
                <a:solidFill>
                  <a:srgbClr val="CC0000"/>
                </a:solidFill>
                <a:effectLst/>
              </a:rPr>
              <a:t>	</a:t>
            </a:r>
            <a:r>
              <a:rPr lang="en-GB" sz="2000" u="sng" noProof="1" smtClean="0">
                <a:solidFill>
                  <a:srgbClr val="CC0000"/>
                </a:solidFill>
                <a:effectLst/>
              </a:rPr>
              <a:t>Naukowiec </a:t>
            </a:r>
            <a:r>
              <a:rPr lang="en-GB" sz="2000" u="sng" noProof="1">
                <a:solidFill>
                  <a:srgbClr val="CC0000"/>
                </a:solidFill>
                <a:effectLst/>
              </a:rPr>
              <a:t>początkujący</a:t>
            </a:r>
            <a:r>
              <a:rPr lang="en-GB" sz="2000" noProof="1">
                <a:solidFill>
                  <a:schemeClr val="accent2"/>
                </a:solidFill>
                <a:effectLst/>
              </a:rPr>
              <a:t> </a:t>
            </a:r>
            <a:r>
              <a:rPr lang="en-GB" sz="2000" b="0" i="1" noProof="1">
                <a:solidFill>
                  <a:schemeClr val="accent2"/>
                </a:solidFill>
                <a:effectLst/>
              </a:rPr>
              <a:t>(early stage researcher)</a:t>
            </a:r>
            <a:r>
              <a:rPr lang="en-GB" sz="2000" b="0" noProof="1">
                <a:solidFill>
                  <a:schemeClr val="accent2"/>
                </a:solidFill>
                <a:effectLst/>
              </a:rPr>
              <a:t> to osoba, która po uzyskaniu tutyłu magistra ma mniej niż 4 lata doświadczenia w prowadzeniu prac badawczych i nie ma stopnia doktora</a:t>
            </a:r>
            <a:r>
              <a:rPr lang="en-GB" sz="2000" b="0" noProof="1" smtClean="0">
                <a:solidFill>
                  <a:schemeClr val="accent2"/>
                </a:solidFill>
                <a:effectLst/>
              </a:rPr>
              <a:t>.</a:t>
            </a:r>
            <a:endParaRPr lang="pl-PL" sz="2000" b="0" noProof="1" smtClean="0">
              <a:solidFill>
                <a:schemeClr val="accent2"/>
              </a:solidFill>
              <a:effectLst/>
            </a:endParaRPr>
          </a:p>
          <a:p>
            <a:endParaRPr lang="pl-PL" sz="2000" b="0" noProof="1" smtClean="0">
              <a:solidFill>
                <a:schemeClr val="accent2"/>
              </a:solidFill>
              <a:effectLst/>
            </a:endParaRPr>
          </a:p>
          <a:p>
            <a:r>
              <a:rPr lang="pl-PL" sz="2000" b="0" dirty="0" smtClean="0">
                <a:solidFill>
                  <a:schemeClr val="accent2"/>
                </a:solidFill>
                <a:effectLst/>
              </a:rPr>
              <a:t>     </a:t>
            </a:r>
            <a:r>
              <a:rPr lang="pl-PL" sz="2000" u="sng" noProof="1">
                <a:solidFill>
                  <a:srgbClr val="CC0000"/>
                </a:solidFill>
                <a:effectLst/>
              </a:rPr>
              <a:t>Doświadczony naukowiec</a:t>
            </a:r>
            <a:r>
              <a:rPr lang="pl-PL" sz="2000" b="0" noProof="1">
                <a:solidFill>
                  <a:schemeClr val="accent2"/>
                </a:solidFill>
                <a:effectLst/>
              </a:rPr>
              <a:t> (</a:t>
            </a:r>
            <a:r>
              <a:rPr lang="pl-PL" sz="2000" b="0" i="1" noProof="1">
                <a:solidFill>
                  <a:schemeClr val="accent2"/>
                </a:solidFill>
                <a:effectLst/>
              </a:rPr>
              <a:t>experienced researcher</a:t>
            </a:r>
            <a:r>
              <a:rPr lang="pl-PL" sz="2000" b="0" noProof="1">
                <a:solidFill>
                  <a:schemeClr val="accent2"/>
                </a:solidFill>
                <a:effectLst/>
              </a:rPr>
              <a:t>) to osoba ze stopniem doktora lub z co najmniej 4-letnim stażem naukowym (po uzyskaniu tytułu magistra)</a:t>
            </a:r>
            <a:br>
              <a:rPr lang="pl-PL" sz="2000" b="0" noProof="1">
                <a:solidFill>
                  <a:schemeClr val="accent2"/>
                </a:solidFill>
                <a:effectLst/>
              </a:rPr>
            </a:br>
            <a:endParaRPr lang="pl-PL" sz="2000" b="0" dirty="0">
              <a:solidFill>
                <a:schemeClr val="accent2"/>
              </a:solidFill>
              <a:effectLst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47813" y="188913"/>
            <a:ext cx="74168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Program LUDZIE:  naukowcy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0647" y="1318933"/>
            <a:ext cx="8229600" cy="10088916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pl-PL" sz="1200" smtClean="0">
                <a:solidFill>
                  <a:srgbClr val="CC0000"/>
                </a:solidFill>
                <a:effectLst/>
              </a:rPr>
              <a:t>  </a:t>
            </a:r>
            <a:r>
              <a:rPr lang="pl-PL" dirty="0">
                <a:solidFill>
                  <a:schemeClr val="accent2"/>
                </a:solidFill>
                <a:effectLst/>
              </a:rPr>
              <a:t>Zasada mobilności</a:t>
            </a:r>
            <a:r>
              <a:rPr lang="pl-PL" b="0" dirty="0">
                <a:solidFill>
                  <a:schemeClr val="accent2"/>
                </a:solidFill>
                <a:effectLst/>
              </a:rPr>
              <a:t> </a:t>
            </a:r>
            <a:r>
              <a:rPr lang="pl-PL" dirty="0">
                <a:solidFill>
                  <a:srgbClr val="CC0000"/>
                </a:solidFill>
                <a:effectLst/>
              </a:rPr>
              <a:t>(</a:t>
            </a:r>
            <a:r>
              <a:rPr lang="pl-PL" i="1" dirty="0" err="1">
                <a:solidFill>
                  <a:srgbClr val="CC0000"/>
                </a:solidFill>
                <a:effectLst/>
              </a:rPr>
              <a:t>rule</a:t>
            </a:r>
            <a:r>
              <a:rPr lang="pl-PL" i="1" dirty="0">
                <a:solidFill>
                  <a:srgbClr val="CC0000"/>
                </a:solidFill>
                <a:effectLst/>
              </a:rPr>
              <a:t> of </a:t>
            </a:r>
            <a:r>
              <a:rPr lang="pl-PL" i="1" dirty="0" err="1">
                <a:solidFill>
                  <a:srgbClr val="CC0000"/>
                </a:solidFill>
                <a:effectLst/>
              </a:rPr>
              <a:t>mobility</a:t>
            </a:r>
            <a:r>
              <a:rPr lang="pl-PL" dirty="0">
                <a:solidFill>
                  <a:srgbClr val="CC0000"/>
                </a:solidFill>
                <a:effectLst/>
              </a:rPr>
              <a:t>):</a:t>
            </a:r>
            <a:r>
              <a:rPr lang="pl-PL" b="0" dirty="0">
                <a:solidFill>
                  <a:schemeClr val="accent2"/>
                </a:solidFill>
                <a:effectLst/>
              </a:rPr>
              <a:t/>
            </a:r>
            <a:br>
              <a:rPr lang="pl-PL" b="0" dirty="0">
                <a:solidFill>
                  <a:schemeClr val="accent2"/>
                </a:solidFill>
                <a:effectLst/>
              </a:rPr>
            </a:br>
            <a:endParaRPr lang="pl-PL" b="0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pl-PL" dirty="0">
                <a:solidFill>
                  <a:srgbClr val="CC0000"/>
                </a:solidFill>
                <a:effectLst/>
              </a:rPr>
              <a:t>	</a:t>
            </a:r>
            <a:r>
              <a:rPr lang="pl-PL" smtClean="0">
                <a:solidFill>
                  <a:schemeClr val="accent2"/>
                </a:solidFill>
                <a:effectLst/>
              </a:rPr>
              <a:t>Musi </a:t>
            </a:r>
            <a:r>
              <a:rPr lang="pl-PL" dirty="0">
                <a:solidFill>
                  <a:schemeClr val="accent2"/>
                </a:solidFill>
                <a:effectLst/>
              </a:rPr>
              <a:t>być spełniona w dniu zamknięcia konkursu lub wyboru naukowca przez instytucję przyjmującą</a:t>
            </a:r>
            <a:r>
              <a:rPr lang="pl-PL" dirty="0">
                <a:solidFill>
                  <a:srgbClr val="CC0000"/>
                </a:solidFill>
                <a:effectLst/>
              </a:rPr>
              <a:t>. </a:t>
            </a:r>
            <a:br>
              <a:rPr lang="pl-PL" dirty="0">
                <a:solidFill>
                  <a:srgbClr val="CC0000"/>
                </a:solidFill>
                <a:effectLst/>
              </a:rPr>
            </a:br>
            <a:r>
              <a:rPr lang="pl-PL" b="0" dirty="0">
                <a:solidFill>
                  <a:schemeClr val="accent2"/>
                </a:solidFill>
                <a:effectLst/>
              </a:rPr>
              <a:t/>
            </a:r>
            <a:br>
              <a:rPr lang="pl-PL" b="0" dirty="0">
                <a:solidFill>
                  <a:schemeClr val="accent2"/>
                </a:solidFill>
                <a:effectLst/>
              </a:rPr>
            </a:br>
            <a:r>
              <a:rPr lang="pl-PL" dirty="0">
                <a:solidFill>
                  <a:srgbClr val="CC0000"/>
                </a:solidFill>
                <a:effectLst/>
              </a:rPr>
              <a:t>Naukowiec nie może odbyć szkolenia w kraju, w którym przebywał dłużej niż 12 miesięcy w okresie ostatnich 3 lat.</a:t>
            </a:r>
            <a:br>
              <a:rPr lang="pl-PL" dirty="0">
                <a:solidFill>
                  <a:srgbClr val="CC0000"/>
                </a:solidFill>
                <a:effectLst/>
              </a:rPr>
            </a:br>
            <a:r>
              <a:rPr lang="pl-PL" dirty="0">
                <a:solidFill>
                  <a:schemeClr val="accent2"/>
                </a:solidFill>
                <a:effectLst/>
              </a:rPr>
              <a:t> </a:t>
            </a:r>
            <a:br>
              <a:rPr lang="pl-PL" dirty="0">
                <a:solidFill>
                  <a:schemeClr val="accent2"/>
                </a:solidFill>
                <a:effectLst/>
              </a:rPr>
            </a:br>
            <a:endParaRPr lang="pl-PL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pl-PL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pl-PL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pl-PL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pl-PL" dirty="0">
                <a:solidFill>
                  <a:schemeClr val="accent2"/>
                </a:solidFill>
                <a:effectLst/>
              </a:rPr>
              <a:t/>
            </a:r>
            <a:br>
              <a:rPr lang="pl-PL" dirty="0">
                <a:solidFill>
                  <a:schemeClr val="accent2"/>
                </a:solidFill>
                <a:effectLst/>
              </a:rPr>
            </a:br>
            <a:endParaRPr lang="pl-PL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pl-PL" dirty="0">
              <a:solidFill>
                <a:schemeClr val="accent2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pl-PL" b="0" dirty="0">
                <a:solidFill>
                  <a:schemeClr val="accent2"/>
                </a:solidFill>
                <a:effectLst/>
              </a:rPr>
              <a:t>WYJĄTEK:</a:t>
            </a:r>
            <a:r>
              <a:rPr lang="en-GB" dirty="0">
                <a:solidFill>
                  <a:schemeClr val="accent2"/>
                </a:solidFill>
                <a:effectLst/>
              </a:rPr>
              <a:t> </a:t>
            </a:r>
            <a:r>
              <a:rPr lang="pl-PL" dirty="0">
                <a:solidFill>
                  <a:schemeClr val="accent2"/>
                </a:solidFill>
                <a:effectLst/>
              </a:rPr>
              <a:t/>
            </a:r>
            <a:br>
              <a:rPr lang="pl-PL" dirty="0">
                <a:solidFill>
                  <a:schemeClr val="accent2"/>
                </a:solidFill>
                <a:effectLst/>
              </a:rPr>
            </a:br>
            <a:r>
              <a:rPr lang="pl-PL" dirty="0">
                <a:solidFill>
                  <a:schemeClr val="accent2"/>
                </a:solidFill>
                <a:effectLst/>
              </a:rPr>
              <a:t>Organizacje międzynarodowe.</a:t>
            </a:r>
            <a:r>
              <a:rPr lang="en-GB" dirty="0">
                <a:solidFill>
                  <a:schemeClr val="accent2"/>
                </a:solidFill>
                <a:effectLst/>
              </a:rPr>
              <a:t/>
            </a:r>
            <a:br>
              <a:rPr lang="en-GB" dirty="0">
                <a:solidFill>
                  <a:schemeClr val="accent2"/>
                </a:solidFill>
                <a:effectLst/>
              </a:rPr>
            </a:br>
            <a:r>
              <a:rPr lang="pl-PL" dirty="0">
                <a:solidFill>
                  <a:schemeClr val="accent2"/>
                </a:solidFill>
                <a:effectLst/>
              </a:rPr>
              <a:t/>
            </a:r>
            <a:br>
              <a:rPr lang="pl-PL" dirty="0">
                <a:solidFill>
                  <a:schemeClr val="accent2"/>
                </a:solidFill>
                <a:effectLst/>
              </a:rPr>
            </a:br>
            <a:endParaRPr lang="pl-PL" dirty="0">
              <a:solidFill>
                <a:schemeClr val="accent2"/>
              </a:solidFill>
              <a:effectLst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47813" y="188913"/>
            <a:ext cx="74168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pl-PL" sz="2200" b="1" dirty="0">
                <a:solidFill>
                  <a:srgbClr val="CC0000"/>
                </a:solidFill>
                <a:effectLst/>
                <a:latin typeface="Verdana" pitchFamily="34" charset="0"/>
              </a:rPr>
              <a:t>Program LUDZIE: mobilność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74813"/>
            <a:ext cx="8507412" cy="3887218"/>
          </a:xfrm>
        </p:spPr>
        <p:txBody>
          <a:bodyPr/>
          <a:lstStyle/>
          <a:p>
            <a:pPr marL="838200" indent="-838200" algn="ctr">
              <a:lnSpc>
                <a:spcPct val="90000"/>
              </a:lnSpc>
              <a:buNone/>
            </a:pPr>
            <a:r>
              <a:rPr lang="pl-PL" sz="2000" dirty="0">
                <a:solidFill>
                  <a:srgbClr val="CC0000"/>
                </a:solidFill>
                <a:effectLst/>
              </a:rPr>
              <a:t>Marie Curie </a:t>
            </a:r>
            <a:r>
              <a:rPr lang="pl-PL" sz="2000" dirty="0" err="1">
                <a:solidFill>
                  <a:srgbClr val="CC0000"/>
                </a:solidFill>
                <a:effectLst/>
              </a:rPr>
              <a:t>Intra</a:t>
            </a:r>
            <a:r>
              <a:rPr lang="pl-PL" sz="2000" dirty="0">
                <a:solidFill>
                  <a:srgbClr val="CC0000"/>
                </a:solidFill>
                <a:effectLst/>
              </a:rPr>
              <a:t> </a:t>
            </a:r>
            <a:r>
              <a:rPr lang="pl-PL" sz="2000" dirty="0" err="1">
                <a:solidFill>
                  <a:srgbClr val="CC0000"/>
                </a:solidFill>
                <a:effectLst/>
              </a:rPr>
              <a:t>European</a:t>
            </a:r>
            <a:r>
              <a:rPr lang="pl-PL" sz="2000" dirty="0">
                <a:solidFill>
                  <a:srgbClr val="CC0000"/>
                </a:solidFill>
                <a:effectLst/>
              </a:rPr>
              <a:t> </a:t>
            </a:r>
            <a:r>
              <a:rPr lang="pl-PL" sz="2000" dirty="0" err="1">
                <a:solidFill>
                  <a:srgbClr val="CC0000"/>
                </a:solidFill>
                <a:effectLst/>
              </a:rPr>
              <a:t>Fellowships</a:t>
            </a:r>
            <a:r>
              <a:rPr lang="pl-PL" sz="2000" dirty="0">
                <a:solidFill>
                  <a:srgbClr val="CC0000"/>
                </a:solidFill>
                <a:effectLst/>
              </a:rPr>
              <a:t> for </a:t>
            </a:r>
            <a:r>
              <a:rPr lang="pl-PL" sz="2000" dirty="0" err="1">
                <a:solidFill>
                  <a:srgbClr val="CC0000"/>
                </a:solidFill>
                <a:effectLst/>
              </a:rPr>
              <a:t>Career</a:t>
            </a:r>
            <a:r>
              <a:rPr lang="pl-PL" sz="2000" dirty="0">
                <a:solidFill>
                  <a:srgbClr val="CC0000"/>
                </a:solidFill>
                <a:effectLst/>
              </a:rPr>
              <a:t> Development </a:t>
            </a:r>
            <a:r>
              <a:rPr lang="pl-PL" sz="1600" dirty="0">
                <a:solidFill>
                  <a:srgbClr val="CC0000"/>
                </a:solidFill>
                <a:effectLst/>
              </a:rPr>
              <a:t/>
            </a:r>
            <a:br>
              <a:rPr lang="pl-PL" sz="1600" dirty="0">
                <a:solidFill>
                  <a:srgbClr val="CC0000"/>
                </a:solidFill>
                <a:effectLst/>
              </a:rPr>
            </a:br>
            <a:endParaRPr lang="pl-PL" sz="1600" dirty="0">
              <a:solidFill>
                <a:srgbClr val="CC0000"/>
              </a:solidFill>
              <a:effectLst/>
            </a:endParaRPr>
          </a:p>
          <a:p>
            <a:pPr marL="838200" indent="-838200">
              <a:lnSpc>
                <a:spcPct val="150000"/>
              </a:lnSpc>
            </a:pPr>
            <a:r>
              <a:rPr lang="pl-PL" sz="1800" dirty="0">
                <a:effectLst/>
              </a:rPr>
              <a:t>Kształcenie ustawiczne (</a:t>
            </a:r>
            <a:r>
              <a:rPr lang="en-US" sz="1800" dirty="0">
                <a:effectLst/>
              </a:rPr>
              <a:t>life-long</a:t>
            </a:r>
            <a:r>
              <a:rPr lang="en-US" sz="1800" noProof="1">
                <a:effectLst/>
              </a:rPr>
              <a:t> learning</a:t>
            </a:r>
            <a:r>
              <a:rPr lang="pl-PL" sz="1800" dirty="0">
                <a:effectLst/>
              </a:rPr>
              <a:t>)</a:t>
            </a:r>
          </a:p>
          <a:p>
            <a:pPr marL="88900" indent="-6350">
              <a:lnSpc>
                <a:spcPct val="150000"/>
              </a:lnSpc>
            </a:pPr>
            <a:r>
              <a:rPr lang="pl-PL" sz="1800" b="0" noProof="1">
                <a:effectLst/>
              </a:rPr>
              <a:t>Wyjazd </a:t>
            </a:r>
            <a:r>
              <a:rPr lang="pl-PL" sz="1800" b="0" noProof="1" smtClean="0">
                <a:effectLst/>
              </a:rPr>
              <a:t>badawczo-</a:t>
            </a:r>
            <a:r>
              <a:rPr lang="pl-PL" sz="1800" b="0" smtClean="0">
                <a:effectLst/>
              </a:rPr>
              <a:t>szkoleniowy</a:t>
            </a:r>
            <a:r>
              <a:rPr lang="pl-PL" sz="1800" b="0" noProof="1" smtClean="0">
                <a:effectLst/>
              </a:rPr>
              <a:t> </a:t>
            </a:r>
            <a:r>
              <a:rPr lang="pl-PL" sz="1800" dirty="0">
                <a:effectLst/>
              </a:rPr>
              <a:t>(1-2 lata)</a:t>
            </a:r>
            <a:r>
              <a:rPr lang="pl-PL" sz="1800" b="0" dirty="0">
                <a:effectLst/>
              </a:rPr>
              <a:t> </a:t>
            </a:r>
            <a:r>
              <a:rPr lang="pl-PL" sz="1800" b="0" dirty="0" smtClean="0">
                <a:effectLst/>
              </a:rPr>
              <a:t>dla </a:t>
            </a:r>
            <a:r>
              <a:rPr lang="pl-PL" sz="1800" dirty="0" smtClean="0">
                <a:solidFill>
                  <a:srgbClr val="C00000"/>
                </a:solidFill>
                <a:effectLst/>
              </a:rPr>
              <a:t>doświadczonych naukowców </a:t>
            </a:r>
            <a:r>
              <a:rPr lang="pl-PL" sz="1800" b="0" dirty="0" smtClean="0">
                <a:effectLst/>
              </a:rPr>
              <a:t>(&gt;4 lata doświadczenia lub stopień doktora)</a:t>
            </a:r>
          </a:p>
          <a:p>
            <a:pPr marL="88900" indent="-6350">
              <a:buFont typeface="Wingdings" pitchFamily="2" charset="2"/>
              <a:buChar char="ü"/>
            </a:pPr>
            <a:r>
              <a:rPr lang="pl-PL" sz="1800" b="0" dirty="0" smtClean="0">
                <a:solidFill>
                  <a:srgbClr val="CC0000"/>
                </a:solidFill>
                <a:effectLst/>
              </a:rPr>
              <a:t> </a:t>
            </a:r>
            <a:r>
              <a:rPr lang="pl-PL" sz="1800" dirty="0" smtClean="0">
                <a:solidFill>
                  <a:srgbClr val="CC0000"/>
                </a:solidFill>
                <a:effectLst/>
              </a:rPr>
              <a:t>Szkolenie poprzez prowadzenie badań</a:t>
            </a:r>
          </a:p>
          <a:p>
            <a:pPr marL="88900" indent="-6350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CC0000"/>
                </a:solidFill>
                <a:effectLst/>
              </a:rPr>
              <a:t>dywersyfikacja </a:t>
            </a:r>
            <a:r>
              <a:rPr lang="pl-PL" sz="1800" dirty="0">
                <a:solidFill>
                  <a:srgbClr val="CC0000"/>
                </a:solidFill>
                <a:effectLst/>
              </a:rPr>
              <a:t>umiejętności</a:t>
            </a:r>
            <a:r>
              <a:rPr lang="pl-PL" sz="1800" dirty="0">
                <a:effectLst/>
              </a:rPr>
              <a:t> (</a:t>
            </a:r>
            <a:r>
              <a:rPr lang="pl-PL" sz="1800" dirty="0" err="1">
                <a:effectLst/>
              </a:rPr>
              <a:t>competence</a:t>
            </a:r>
            <a:r>
              <a:rPr lang="pl-PL" sz="1800" dirty="0">
                <a:effectLst/>
              </a:rPr>
              <a:t> </a:t>
            </a:r>
            <a:r>
              <a:rPr lang="pl-PL" sz="1800" dirty="0" err="1" smtClean="0">
                <a:effectLst/>
              </a:rPr>
              <a:t>diversification</a:t>
            </a:r>
            <a:r>
              <a:rPr lang="pl-PL" sz="1800" dirty="0" smtClean="0">
                <a:effectLst/>
              </a:rPr>
              <a:t>)</a:t>
            </a:r>
          </a:p>
          <a:p>
            <a:pPr marL="88900" indent="-6350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CC0000"/>
                </a:solidFill>
                <a:effectLst/>
              </a:rPr>
              <a:t> umiejętności </a:t>
            </a:r>
            <a:r>
              <a:rPr lang="pl-PL" sz="1800" dirty="0">
                <a:solidFill>
                  <a:srgbClr val="CC0000"/>
                </a:solidFill>
                <a:effectLst/>
              </a:rPr>
              <a:t>„miękkie”</a:t>
            </a:r>
            <a:r>
              <a:rPr lang="pl-PL" sz="1800" dirty="0">
                <a:effectLst/>
              </a:rPr>
              <a:t> (</a:t>
            </a:r>
            <a:r>
              <a:rPr lang="pl-PL" sz="1800" dirty="0" err="1">
                <a:effectLst/>
              </a:rPr>
              <a:t>complementary</a:t>
            </a:r>
            <a:r>
              <a:rPr lang="pl-PL" sz="1800" dirty="0">
                <a:effectLst/>
              </a:rPr>
              <a:t> </a:t>
            </a:r>
            <a:r>
              <a:rPr lang="pl-PL" sz="1800" dirty="0" err="1" smtClean="0">
                <a:effectLst/>
              </a:rPr>
              <a:t>skills</a:t>
            </a:r>
            <a:r>
              <a:rPr lang="pl-PL" sz="1800" dirty="0" smtClean="0">
                <a:effectLst/>
              </a:rPr>
              <a:t>)</a:t>
            </a:r>
          </a:p>
          <a:p>
            <a:pPr marL="88900" indent="-6350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CC0000"/>
                </a:solidFill>
                <a:effectLst/>
              </a:rPr>
              <a:t> interdyscyplinarność </a:t>
            </a:r>
            <a:r>
              <a:rPr lang="pl-PL" sz="1800" dirty="0" err="1">
                <a:effectLst/>
              </a:rPr>
              <a:t>(mult</a:t>
            </a:r>
            <a:r>
              <a:rPr lang="pl-PL" sz="1800" dirty="0">
                <a:effectLst/>
              </a:rPr>
              <a:t>i- </a:t>
            </a:r>
            <a:r>
              <a:rPr lang="pl-PL" sz="1800" dirty="0" err="1">
                <a:effectLst/>
              </a:rPr>
              <a:t>or</a:t>
            </a:r>
            <a:r>
              <a:rPr lang="pl-PL" sz="1800" dirty="0">
                <a:effectLst/>
              </a:rPr>
              <a:t> </a:t>
            </a:r>
            <a:r>
              <a:rPr lang="pl-PL" sz="1800" dirty="0" err="1">
                <a:effectLst/>
              </a:rPr>
              <a:t>interdisciplinary</a:t>
            </a:r>
            <a:r>
              <a:rPr lang="pl-PL" sz="1800" dirty="0">
                <a:effectLst/>
              </a:rPr>
              <a:t> </a:t>
            </a:r>
            <a:r>
              <a:rPr lang="pl-PL" sz="1800" dirty="0" err="1" smtClean="0">
                <a:effectLst/>
              </a:rPr>
              <a:t>level</a:t>
            </a:r>
            <a:r>
              <a:rPr lang="pl-PL" sz="1800" dirty="0" smtClean="0">
                <a:effectLst/>
              </a:rPr>
              <a:t>)</a:t>
            </a:r>
          </a:p>
          <a:p>
            <a:pPr marL="88900" indent="-6350">
              <a:buFont typeface="Wingdings" pitchFamily="2" charset="2"/>
              <a:buChar char="ü"/>
            </a:pPr>
            <a:r>
              <a:rPr lang="pl-PL" sz="1800" dirty="0" smtClean="0">
                <a:solidFill>
                  <a:srgbClr val="CC0000"/>
                </a:solidFill>
                <a:effectLst/>
              </a:rPr>
              <a:t>współpraca </a:t>
            </a:r>
            <a:r>
              <a:rPr lang="pl-PL" sz="1800" dirty="0">
                <a:solidFill>
                  <a:srgbClr val="CC0000"/>
                </a:solidFill>
                <a:effectLst/>
              </a:rPr>
              <a:t>z sektorem prywatnym</a:t>
            </a:r>
            <a:r>
              <a:rPr lang="pl-PL" sz="1800" dirty="0">
                <a:effectLst/>
              </a:rPr>
              <a:t> (</a:t>
            </a:r>
            <a:r>
              <a:rPr lang="pl-PL" sz="1800" dirty="0" err="1">
                <a:effectLst/>
              </a:rPr>
              <a:t>intersectorial</a:t>
            </a:r>
            <a:r>
              <a:rPr lang="pl-PL" sz="1800" dirty="0">
                <a:effectLst/>
              </a:rPr>
              <a:t> </a:t>
            </a:r>
            <a:r>
              <a:rPr lang="pl-PL" sz="1800" dirty="0" err="1">
                <a:effectLst/>
              </a:rPr>
              <a:t>experience</a:t>
            </a:r>
            <a:r>
              <a:rPr lang="pl-PL" sz="1800" dirty="0">
                <a:effectLst/>
              </a:rPr>
              <a:t>)</a:t>
            </a:r>
            <a:r>
              <a:rPr lang="pl-PL" sz="1800">
                <a:effectLst/>
              </a:rPr>
              <a:t/>
            </a:r>
            <a:br>
              <a:rPr lang="pl-PL" sz="1800">
                <a:effectLst/>
              </a:rPr>
            </a:br>
            <a:endParaRPr lang="pl-PL" sz="1800" dirty="0">
              <a:effectLst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292350" y="249601"/>
            <a:ext cx="685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Projekty dla doświadczonych naukowców: IEF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1412875"/>
            <a:ext cx="8964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000" b="1" dirty="0">
                <a:solidFill>
                  <a:srgbClr val="CC0000"/>
                </a:solidFill>
                <a:effectLst/>
              </a:rPr>
              <a:t>Marie Curie </a:t>
            </a:r>
            <a:r>
              <a:rPr lang="pl-PL" sz="2000" b="1" dirty="0" err="1">
                <a:solidFill>
                  <a:srgbClr val="CC0000"/>
                </a:solidFill>
                <a:effectLst/>
              </a:rPr>
              <a:t>Intra-European</a:t>
            </a:r>
            <a:r>
              <a:rPr lang="pl-PL" sz="2000" b="1" dirty="0">
                <a:solidFill>
                  <a:srgbClr val="CC0000"/>
                </a:solidFill>
                <a:effectLst/>
              </a:rPr>
              <a:t> </a:t>
            </a:r>
            <a:r>
              <a:rPr lang="pl-PL" sz="2000" b="1" dirty="0" err="1">
                <a:solidFill>
                  <a:srgbClr val="CC0000"/>
                </a:solidFill>
                <a:effectLst/>
              </a:rPr>
              <a:t>Fellowships</a:t>
            </a:r>
            <a:r>
              <a:rPr lang="pl-PL" sz="2000" b="1" dirty="0">
                <a:solidFill>
                  <a:srgbClr val="CC0000"/>
                </a:solidFill>
                <a:effectLst/>
              </a:rPr>
              <a:t> for </a:t>
            </a:r>
            <a:r>
              <a:rPr lang="pl-PL" sz="2000" b="1" dirty="0" err="1">
                <a:solidFill>
                  <a:srgbClr val="CC0000"/>
                </a:solidFill>
                <a:effectLst/>
              </a:rPr>
              <a:t>Career</a:t>
            </a:r>
            <a:r>
              <a:rPr lang="pl-PL" sz="2000" b="1" dirty="0">
                <a:solidFill>
                  <a:srgbClr val="CC0000"/>
                </a:solidFill>
                <a:effectLst/>
              </a:rPr>
              <a:t> Development</a:t>
            </a:r>
          </a:p>
          <a:p>
            <a:pPr algn="ctr"/>
            <a:r>
              <a:rPr lang="pl-PL" sz="2000" b="1" dirty="0">
                <a:solidFill>
                  <a:srgbClr val="CC0000"/>
                </a:solidFill>
                <a:effectLst/>
              </a:rPr>
              <a:t> (MC IEF)</a:t>
            </a:r>
            <a:endParaRPr lang="pl-PL" sz="2000" dirty="0">
              <a:solidFill>
                <a:srgbClr val="CC0000"/>
              </a:solidFill>
              <a:effectLst/>
            </a:endParaRPr>
          </a:p>
          <a:p>
            <a:endParaRPr lang="pl-PL" sz="800" dirty="0">
              <a:solidFill>
                <a:srgbClr val="CC0000"/>
              </a:solidFill>
              <a:effectLst/>
            </a:endParaRPr>
          </a:p>
          <a:p>
            <a:r>
              <a:rPr lang="pl-PL" sz="1600" b="1" dirty="0" smtClean="0">
                <a:solidFill>
                  <a:schemeClr val="accent2"/>
                </a:solidFill>
                <a:effectLst/>
              </a:rPr>
              <a:t>	Identyfikator </a:t>
            </a:r>
            <a:r>
              <a:rPr lang="pl-PL" sz="1600" b="1" dirty="0">
                <a:solidFill>
                  <a:schemeClr val="accent2"/>
                </a:solidFill>
                <a:effectLst/>
              </a:rPr>
              <a:t>konkursu: </a:t>
            </a:r>
            <a:r>
              <a:rPr lang="pl-PL" sz="1600" b="1" dirty="0" smtClean="0">
                <a:solidFill>
                  <a:schemeClr val="accent2"/>
                </a:solidFill>
                <a:effectLst/>
              </a:rPr>
              <a:t>FP7-PEOPLE-2013-IEF</a:t>
            </a:r>
            <a:endParaRPr lang="pl-PL" sz="1600" b="1" dirty="0">
              <a:solidFill>
                <a:schemeClr val="accent2"/>
              </a:solidFill>
              <a:effectLst/>
            </a:endParaRPr>
          </a:p>
          <a:p>
            <a:pPr algn="l"/>
            <a:r>
              <a:rPr lang="pl-PL" sz="1600" dirty="0">
                <a:solidFill>
                  <a:schemeClr val="accent2"/>
                </a:solidFill>
                <a:effectLst/>
              </a:rPr>
              <a:t>			</a:t>
            </a:r>
            <a:endParaRPr lang="pl-PL" sz="1600" dirty="0" smtClean="0">
              <a:solidFill>
                <a:schemeClr val="accent2"/>
              </a:solidFill>
              <a:effectLst/>
            </a:endParaRPr>
          </a:p>
          <a:p>
            <a:pPr algn="l"/>
            <a:r>
              <a:rPr lang="pl-PL" sz="1600" dirty="0" smtClean="0">
                <a:solidFill>
                  <a:schemeClr val="accent2"/>
                </a:solidFill>
                <a:effectLst/>
              </a:rPr>
              <a:t>	Budżet 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konkursu: </a:t>
            </a:r>
            <a:r>
              <a:rPr lang="pl-PL" sz="1600" dirty="0" smtClean="0">
                <a:solidFill>
                  <a:schemeClr val="accent2"/>
                </a:solidFill>
                <a:effectLst/>
              </a:rPr>
              <a:t>134 mln </a:t>
            </a:r>
            <a:r>
              <a:rPr lang="pl-PL" sz="1600" dirty="0">
                <a:solidFill>
                  <a:schemeClr val="accent2"/>
                </a:solidFill>
                <a:effectLst/>
              </a:rPr>
              <a:t>EUR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54000" y="3068638"/>
            <a:ext cx="8588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b="1" dirty="0">
                <a:solidFill>
                  <a:srgbClr val="003399"/>
                </a:solidFill>
                <a:effectLst/>
                <a:hlinkClick r:id="rId2"/>
              </a:rPr>
              <a:t>http://ec.europa.eu/research/participants/portal/page/people</a:t>
            </a:r>
            <a:r>
              <a:rPr lang="pl-PL" dirty="0">
                <a:effectLst/>
              </a:rPr>
              <a:t> </a:t>
            </a:r>
            <a:r>
              <a:rPr lang="pl-PL" sz="1600" dirty="0">
                <a:effectLst/>
              </a:rPr>
              <a:t>	</a:t>
            </a:r>
          </a:p>
          <a:p>
            <a:pPr algn="l"/>
            <a:endParaRPr lang="pl-PL" sz="1400" dirty="0">
              <a:effectLst/>
            </a:endParaRPr>
          </a:p>
          <a:p>
            <a:pPr algn="l"/>
            <a:r>
              <a:rPr lang="pl-PL" sz="1600" dirty="0">
                <a:effectLst/>
              </a:rPr>
              <a:t>Termin ogłoszenia konkursu:</a:t>
            </a:r>
            <a:r>
              <a:rPr lang="pl-PL" sz="1600" dirty="0">
                <a:solidFill>
                  <a:srgbClr val="FF0000"/>
                </a:solidFill>
                <a:effectLst/>
              </a:rPr>
              <a:t> </a:t>
            </a:r>
            <a:r>
              <a:rPr lang="pl-PL" sz="1600" b="1" dirty="0" smtClean="0">
                <a:solidFill>
                  <a:schemeClr val="accent2"/>
                </a:solidFill>
                <a:effectLst/>
              </a:rPr>
              <a:t>14.</a:t>
            </a:r>
            <a:r>
              <a:rPr lang="pl-PL" sz="1600" b="1" dirty="0" smtClean="0">
                <a:solidFill>
                  <a:srgbClr val="0C4B9E"/>
                </a:solidFill>
                <a:effectLst/>
              </a:rPr>
              <a:t> </a:t>
            </a:r>
            <a:r>
              <a:rPr lang="pl-PL" sz="1600" b="1" dirty="0">
                <a:solidFill>
                  <a:srgbClr val="0C4B9E"/>
                </a:solidFill>
                <a:effectLst/>
              </a:rPr>
              <a:t>marca </a:t>
            </a:r>
            <a:r>
              <a:rPr lang="pl-PL" sz="1600" b="1" dirty="0" smtClean="0">
                <a:solidFill>
                  <a:srgbClr val="0C4B9E"/>
                </a:solidFill>
                <a:effectLst/>
              </a:rPr>
              <a:t>2013</a:t>
            </a:r>
            <a:endParaRPr lang="pl-PL" sz="1600" b="1" dirty="0">
              <a:solidFill>
                <a:srgbClr val="0C4B9E"/>
              </a:solidFill>
              <a:effectLst/>
            </a:endParaRPr>
          </a:p>
          <a:p>
            <a:pPr algn="l"/>
            <a:r>
              <a:rPr lang="pl-PL" sz="1600" b="1" dirty="0" err="1">
                <a:solidFill>
                  <a:srgbClr val="CC0000"/>
                </a:solidFill>
                <a:effectLst/>
              </a:rPr>
              <a:t>Workprogramme</a:t>
            </a:r>
            <a:endParaRPr lang="pl-PL" sz="1600" b="1" dirty="0">
              <a:solidFill>
                <a:srgbClr val="CC0000"/>
              </a:solidFill>
              <a:effectLst/>
            </a:endParaRPr>
          </a:p>
          <a:p>
            <a:pPr algn="l"/>
            <a:r>
              <a:rPr lang="pl-PL" sz="1600" b="1" dirty="0">
                <a:solidFill>
                  <a:srgbClr val="CC0000"/>
                </a:solidFill>
                <a:effectLst/>
              </a:rPr>
              <a:t>Guide for </a:t>
            </a:r>
            <a:r>
              <a:rPr lang="pl-PL" sz="1600" b="1" dirty="0" err="1">
                <a:solidFill>
                  <a:srgbClr val="CC0000"/>
                </a:solidFill>
                <a:effectLst/>
              </a:rPr>
              <a:t>Applicants</a:t>
            </a:r>
            <a:r>
              <a:rPr lang="pl-PL" sz="1600" b="1" dirty="0">
                <a:solidFill>
                  <a:srgbClr val="CC0000"/>
                </a:solidFill>
                <a:effectLst/>
              </a:rPr>
              <a:t> (</a:t>
            </a:r>
            <a:r>
              <a:rPr lang="pl-PL" sz="1600" b="1" dirty="0" err="1">
                <a:solidFill>
                  <a:srgbClr val="CC0000"/>
                </a:solidFill>
                <a:effectLst/>
              </a:rPr>
              <a:t>Common</a:t>
            </a:r>
            <a:r>
              <a:rPr lang="pl-PL" sz="1600" b="1" dirty="0">
                <a:solidFill>
                  <a:srgbClr val="CC0000"/>
                </a:solidFill>
                <a:effectLst/>
              </a:rPr>
              <a:t> part, </a:t>
            </a:r>
            <a:r>
              <a:rPr lang="pl-PL" sz="1600" b="1" dirty="0" err="1">
                <a:solidFill>
                  <a:srgbClr val="CC0000"/>
                </a:solidFill>
                <a:effectLst/>
              </a:rPr>
              <a:t>specific</a:t>
            </a:r>
            <a:r>
              <a:rPr lang="pl-PL" sz="1600" b="1" dirty="0">
                <a:solidFill>
                  <a:srgbClr val="CC0000"/>
                </a:solidFill>
                <a:effectLst/>
              </a:rPr>
              <a:t> part, </a:t>
            </a:r>
            <a:r>
              <a:rPr lang="pl-PL" sz="1600" b="1" dirty="0" err="1">
                <a:solidFill>
                  <a:srgbClr val="CC0000"/>
                </a:solidFill>
                <a:effectLst/>
              </a:rPr>
              <a:t>ethics</a:t>
            </a:r>
            <a:r>
              <a:rPr lang="pl-PL" sz="1600" b="1" dirty="0">
                <a:solidFill>
                  <a:srgbClr val="CC0000"/>
                </a:solidFill>
                <a:effectLst/>
              </a:rPr>
              <a:t>)</a:t>
            </a:r>
          </a:p>
          <a:p>
            <a:pPr algn="l"/>
            <a:endParaRPr lang="pl-PL" sz="1600" dirty="0">
              <a:effectLst/>
            </a:endParaRPr>
          </a:p>
          <a:p>
            <a:pPr algn="l"/>
            <a:r>
              <a:rPr lang="pl-PL" sz="1600" dirty="0">
                <a:effectLst/>
              </a:rPr>
              <a:t>Electronic </a:t>
            </a:r>
            <a:r>
              <a:rPr lang="pl-PL" sz="1600" dirty="0" err="1">
                <a:effectLst/>
              </a:rPr>
              <a:t>Proposal</a:t>
            </a:r>
            <a:r>
              <a:rPr lang="pl-PL" sz="1600" dirty="0">
                <a:effectLst/>
              </a:rPr>
              <a:t> </a:t>
            </a:r>
            <a:r>
              <a:rPr lang="pl-PL" sz="1600" dirty="0" smtClean="0">
                <a:effectLst/>
              </a:rPr>
              <a:t>System </a:t>
            </a:r>
            <a:r>
              <a:rPr lang="pl-PL" sz="1600" dirty="0">
                <a:effectLst/>
              </a:rPr>
              <a:t>(</a:t>
            </a:r>
            <a:r>
              <a:rPr lang="pl-PL" sz="1600" dirty="0" smtClean="0">
                <a:effectLst/>
              </a:rPr>
              <a:t>EPS)</a:t>
            </a:r>
            <a:endParaRPr lang="pl-PL" sz="1600" dirty="0">
              <a:effectLst/>
            </a:endParaRPr>
          </a:p>
          <a:p>
            <a:pPr algn="l"/>
            <a:r>
              <a:rPr lang="pl-PL" sz="1600" dirty="0">
                <a:effectLst/>
              </a:rPr>
              <a:t>Termin składania wniosku:</a:t>
            </a:r>
            <a:r>
              <a:rPr lang="pl-PL" sz="1600" dirty="0">
                <a:solidFill>
                  <a:schemeClr val="tx1"/>
                </a:solidFill>
                <a:effectLst/>
              </a:rPr>
              <a:t> </a:t>
            </a:r>
            <a:r>
              <a:rPr lang="pl-PL" sz="1600" b="1" dirty="0" smtClean="0">
                <a:solidFill>
                  <a:srgbClr val="0C4B9E"/>
                </a:solidFill>
                <a:effectLst/>
              </a:rPr>
              <a:t>14. </a:t>
            </a:r>
            <a:r>
              <a:rPr lang="pl-PL" sz="1600" b="1" dirty="0">
                <a:solidFill>
                  <a:srgbClr val="0C4B9E"/>
                </a:solidFill>
                <a:effectLst/>
              </a:rPr>
              <a:t>sierpnia  </a:t>
            </a:r>
            <a:r>
              <a:rPr lang="pl-PL" sz="1600" b="1" dirty="0" smtClean="0">
                <a:solidFill>
                  <a:srgbClr val="0C4B9E"/>
                </a:solidFill>
                <a:effectLst/>
              </a:rPr>
              <a:t>2013 </a:t>
            </a:r>
            <a:r>
              <a:rPr lang="pl-PL" sz="1600" b="1" dirty="0">
                <a:solidFill>
                  <a:srgbClr val="0C4B9E"/>
                </a:solidFill>
                <a:effectLst/>
              </a:rPr>
              <a:t>o godz. 17:00</a:t>
            </a:r>
            <a:r>
              <a:rPr lang="pl-PL" sz="1600" dirty="0">
                <a:solidFill>
                  <a:schemeClr val="tx1"/>
                </a:solidFill>
                <a:effectLst/>
              </a:rPr>
              <a:t> </a:t>
            </a:r>
          </a:p>
          <a:p>
            <a:pPr algn="l"/>
            <a:r>
              <a:rPr lang="pl-PL" sz="1600" dirty="0">
                <a:solidFill>
                  <a:schemeClr val="tx1"/>
                </a:solidFill>
                <a:effectLst/>
              </a:rPr>
              <a:t>			</a:t>
            </a:r>
            <a:r>
              <a:rPr lang="pl-PL" sz="1600" dirty="0">
                <a:effectLst/>
              </a:rPr>
              <a:t>czasu lokalnego w Brukseli</a:t>
            </a:r>
          </a:p>
          <a:p>
            <a:pPr algn="l"/>
            <a:endParaRPr lang="pl-PL" sz="1600" b="1" dirty="0">
              <a:effectLst/>
            </a:endParaRPr>
          </a:p>
          <a:p>
            <a:pPr algn="l"/>
            <a:r>
              <a:rPr lang="pl-PL" sz="1600" dirty="0">
                <a:effectLst/>
              </a:rPr>
              <a:t>Wstępne ogłoszenie wyników: listopad </a:t>
            </a:r>
            <a:r>
              <a:rPr lang="pl-PL" sz="1600" dirty="0" smtClean="0">
                <a:effectLst/>
              </a:rPr>
              <a:t>2013</a:t>
            </a:r>
            <a:endParaRPr lang="pl-PL" sz="1600" dirty="0">
              <a:effectLst/>
            </a:endParaRPr>
          </a:p>
          <a:p>
            <a:pPr algn="l"/>
            <a:r>
              <a:rPr lang="pl-PL" sz="1600" dirty="0">
                <a:effectLst/>
              </a:rPr>
              <a:t>Podpisanie pierwszych kontraktów: marzec </a:t>
            </a:r>
            <a:r>
              <a:rPr lang="pl-PL" sz="1600" dirty="0" smtClean="0">
                <a:effectLst/>
              </a:rPr>
              <a:t>2014</a:t>
            </a:r>
            <a:endParaRPr lang="pl-PL" sz="1600" dirty="0">
              <a:effectLst/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292350" y="281940"/>
            <a:ext cx="6851650" cy="504825"/>
          </a:xfrm>
        </p:spPr>
        <p:txBody>
          <a:bodyPr/>
          <a:lstStyle/>
          <a:p>
            <a:pPr algn="r"/>
            <a:r>
              <a:rPr lang="pl-PL" sz="2000" dirty="0">
                <a:effectLst/>
              </a:rPr>
              <a:t>Projekty dla doświadczonych naukowców: IEF</a:t>
            </a:r>
            <a:br>
              <a:rPr lang="pl-PL" sz="2000" dirty="0">
                <a:effectLst/>
              </a:rPr>
            </a:br>
            <a:endParaRPr lang="pl-PL" sz="2000" dirty="0">
              <a:effectLst/>
            </a:endParaRPr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75952" y="3639128"/>
            <a:ext cx="2736850" cy="1906588"/>
          </a:xfrm>
          <a:prstGeom prst="rect">
            <a:avLst/>
          </a:prstGeom>
          <a:solidFill>
            <a:srgbClr val="FF0000">
              <a:alpha val="20000"/>
            </a:srgbClr>
          </a:solidFill>
          <a:ln w="9525" algn="ctr">
            <a:solidFill>
              <a:srgbClr val="00004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46"/>
                </a:solidFill>
                <a:effectLst/>
              </a:rPr>
              <a:t>Wniosek składamy w dwóch częściach: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pl-PL" dirty="0">
                <a:solidFill>
                  <a:srgbClr val="000046"/>
                </a:solidFill>
                <a:effectLst/>
              </a:rPr>
              <a:t> A – formularze 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pl-PL" dirty="0">
                <a:solidFill>
                  <a:srgbClr val="000046"/>
                </a:solidFill>
                <a:effectLst/>
              </a:rPr>
              <a:t>      administracyjne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</a:pPr>
            <a:endParaRPr lang="pl-PL" sz="800" dirty="0">
              <a:solidFill>
                <a:srgbClr val="000046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46"/>
                </a:solidFill>
                <a:effectLst/>
              </a:rPr>
              <a:t>B – część merytoryczna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8" y="1331913"/>
            <a:ext cx="8785225" cy="3933384"/>
          </a:xfrm>
        </p:spPr>
        <p:txBody>
          <a:bodyPr/>
          <a:lstStyle/>
          <a:p>
            <a:pPr algn="ctr">
              <a:buNone/>
            </a:pPr>
            <a:r>
              <a:rPr lang="pl-PL" dirty="0">
                <a:solidFill>
                  <a:srgbClr val="CC0000"/>
                </a:solidFill>
                <a:effectLst/>
              </a:rPr>
              <a:t>Marie Curie International </a:t>
            </a:r>
            <a:r>
              <a:rPr lang="pl-PL" dirty="0" err="1">
                <a:solidFill>
                  <a:srgbClr val="CC0000"/>
                </a:solidFill>
                <a:effectLst/>
              </a:rPr>
              <a:t>Outgoing</a:t>
            </a:r>
            <a:r>
              <a:rPr lang="pl-PL" dirty="0">
                <a:solidFill>
                  <a:srgbClr val="CC0000"/>
                </a:solidFill>
                <a:effectLst/>
              </a:rPr>
              <a:t> </a:t>
            </a:r>
            <a:r>
              <a:rPr lang="pl-PL" dirty="0" err="1">
                <a:solidFill>
                  <a:srgbClr val="CC0000"/>
                </a:solidFill>
                <a:effectLst/>
              </a:rPr>
              <a:t>Fellowships</a:t>
            </a:r>
            <a:r>
              <a:rPr lang="pl-PL" dirty="0">
                <a:solidFill>
                  <a:srgbClr val="CC0000"/>
                </a:solidFill>
                <a:effectLst/>
              </a:rPr>
              <a:t> for </a:t>
            </a:r>
            <a:r>
              <a:rPr lang="pl-PL" dirty="0" err="1">
                <a:solidFill>
                  <a:srgbClr val="CC0000"/>
                </a:solidFill>
                <a:effectLst/>
              </a:rPr>
              <a:t>Career</a:t>
            </a:r>
            <a:r>
              <a:rPr lang="pl-PL" dirty="0">
                <a:solidFill>
                  <a:srgbClr val="CC0000"/>
                </a:solidFill>
                <a:effectLst/>
              </a:rPr>
              <a:t> Development</a:t>
            </a:r>
            <a:endParaRPr lang="pl-PL" b="0" dirty="0">
              <a:solidFill>
                <a:srgbClr val="0C4B9E"/>
              </a:solidFill>
              <a:effectLst/>
            </a:endParaRPr>
          </a:p>
          <a:p>
            <a:pPr>
              <a:buNone/>
            </a:pPr>
            <a:r>
              <a:rPr lang="pl-PL" sz="1600" dirty="0" smtClean="0">
                <a:solidFill>
                  <a:srgbClr val="0C4B9E"/>
                </a:solidFill>
                <a:effectLst/>
              </a:rPr>
              <a:t>	</a:t>
            </a:r>
          </a:p>
          <a:p>
            <a:r>
              <a:rPr lang="pl-PL" sz="1600" dirty="0" smtClean="0">
                <a:solidFill>
                  <a:srgbClr val="0C4B9E"/>
                </a:solidFill>
                <a:effectLst/>
              </a:rPr>
              <a:t>Projekt </a:t>
            </a:r>
            <a:r>
              <a:rPr lang="pl-PL" sz="1600" dirty="0">
                <a:solidFill>
                  <a:srgbClr val="0C4B9E"/>
                </a:solidFill>
                <a:effectLst/>
              </a:rPr>
              <a:t>MC IOF (2– 3 lata</a:t>
            </a:r>
            <a:r>
              <a:rPr lang="pl-PL" sz="1600" dirty="0" smtClean="0">
                <a:solidFill>
                  <a:srgbClr val="0C4B9E"/>
                </a:solidFill>
                <a:effectLst/>
              </a:rPr>
              <a:t>):</a:t>
            </a:r>
          </a:p>
          <a:p>
            <a:pPr marL="360363" indent="0">
              <a:buFont typeface="Wingdings" pitchFamily="2" charset="2"/>
              <a:buChar char="ü"/>
            </a:pPr>
            <a:r>
              <a:rPr lang="pl-PL" sz="1600" b="0" noProof="1" smtClean="0">
                <a:solidFill>
                  <a:srgbClr val="000066"/>
                </a:solidFill>
                <a:effectLst/>
              </a:rPr>
              <a:t>Pierwsza </a:t>
            </a:r>
            <a:r>
              <a:rPr lang="pl-PL" sz="1600" b="0" noProof="1">
                <a:solidFill>
                  <a:srgbClr val="000066"/>
                </a:solidFill>
                <a:effectLst/>
              </a:rPr>
              <a:t>faza: </a:t>
            </a:r>
            <a:r>
              <a:rPr lang="pl-PL" sz="1600" noProof="1">
                <a:solidFill>
                  <a:srgbClr val="CC0000"/>
                </a:solidFill>
                <a:effectLst/>
              </a:rPr>
              <a:t>od 1 roku do 2 lat w instytucji kraju </a:t>
            </a:r>
            <a:r>
              <a:rPr lang="pl-PL" sz="1600" noProof="1" smtClean="0">
                <a:solidFill>
                  <a:srgbClr val="CC0000"/>
                </a:solidFill>
                <a:effectLst/>
              </a:rPr>
              <a:t>trzeciego</a:t>
            </a:r>
            <a:endParaRPr lang="pl-PL" sz="1600" b="0" noProof="1">
              <a:solidFill>
                <a:srgbClr val="000066"/>
              </a:solidFill>
              <a:effectLst/>
            </a:endParaRPr>
          </a:p>
          <a:p>
            <a:pPr marL="360363" indent="0">
              <a:buFont typeface="Wingdings" pitchFamily="2" charset="2"/>
              <a:buChar char="ü"/>
            </a:pPr>
            <a:r>
              <a:rPr lang="pl-PL" sz="1600" b="0" noProof="1" smtClean="0">
                <a:solidFill>
                  <a:srgbClr val="000066"/>
                </a:solidFill>
                <a:effectLst/>
              </a:rPr>
              <a:t>Druga </a:t>
            </a:r>
            <a:r>
              <a:rPr lang="pl-PL" sz="1600" b="0" noProof="1">
                <a:solidFill>
                  <a:srgbClr val="000066"/>
                </a:solidFill>
                <a:effectLst/>
              </a:rPr>
              <a:t>faza</a:t>
            </a:r>
            <a:r>
              <a:rPr lang="pl-PL" sz="1600" b="0" dirty="0">
                <a:solidFill>
                  <a:srgbClr val="000066"/>
                </a:solidFill>
                <a:effectLst/>
              </a:rPr>
              <a:t>: </a:t>
            </a:r>
            <a:r>
              <a:rPr lang="pl-PL" sz="1600" dirty="0">
                <a:solidFill>
                  <a:srgbClr val="CC0000"/>
                </a:solidFill>
                <a:effectLst/>
              </a:rPr>
              <a:t>1 rok w instytucji</a:t>
            </a:r>
            <a:r>
              <a:rPr lang="pl-PL" sz="1600" noProof="1">
                <a:solidFill>
                  <a:srgbClr val="CC0000"/>
                </a:solidFill>
                <a:effectLst/>
              </a:rPr>
              <a:t> kraju</a:t>
            </a:r>
            <a:r>
              <a:rPr lang="pl-PL" sz="1600" dirty="0">
                <a:solidFill>
                  <a:srgbClr val="CC0000"/>
                </a:solidFill>
                <a:effectLst/>
              </a:rPr>
              <a:t> </a:t>
            </a:r>
            <a:r>
              <a:rPr lang="pl-PL" sz="1600" noProof="1">
                <a:solidFill>
                  <a:srgbClr val="CC0000"/>
                </a:solidFill>
                <a:effectLst/>
              </a:rPr>
              <a:t>członkowski</a:t>
            </a:r>
            <a:r>
              <a:rPr lang="pl-PL" sz="1600" dirty="0">
                <a:solidFill>
                  <a:srgbClr val="CC0000"/>
                </a:solidFill>
                <a:effectLst/>
              </a:rPr>
              <a:t>ego</a:t>
            </a:r>
            <a:r>
              <a:rPr lang="pl-PL" sz="1600" noProof="1">
                <a:solidFill>
                  <a:srgbClr val="CC0000"/>
                </a:solidFill>
                <a:effectLst/>
              </a:rPr>
              <a:t> lub stowarzyszon</a:t>
            </a:r>
            <a:r>
              <a:rPr lang="pl-PL" sz="1600" dirty="0">
                <a:solidFill>
                  <a:srgbClr val="CC0000"/>
                </a:solidFill>
                <a:effectLst/>
              </a:rPr>
              <a:t>ego z 7.PR</a:t>
            </a:r>
            <a:r>
              <a:rPr lang="pl-PL" sz="1600" noProof="1">
                <a:solidFill>
                  <a:srgbClr val="CC0000"/>
                </a:solidFill>
                <a:effectLst/>
              </a:rPr>
              <a:t/>
            </a:r>
            <a:br>
              <a:rPr lang="pl-PL" sz="1600" noProof="1">
                <a:solidFill>
                  <a:srgbClr val="CC0000"/>
                </a:solidFill>
                <a:effectLst/>
              </a:rPr>
            </a:br>
            <a:endParaRPr lang="pl-PL" sz="1600" b="0" dirty="0" smtClean="0">
              <a:effectLst/>
            </a:endParaRPr>
          </a:p>
          <a:p>
            <a:r>
              <a:rPr lang="pl-PL" sz="1600" dirty="0" smtClean="0">
                <a:solidFill>
                  <a:srgbClr val="0C4B9E"/>
                </a:solidFill>
                <a:effectLst/>
              </a:rPr>
              <a:t>Cele dodatkowe:</a:t>
            </a:r>
          </a:p>
          <a:p>
            <a:pPr>
              <a:buFont typeface="Wingdings" pitchFamily="2" charset="2"/>
              <a:buChar char="ü"/>
            </a:pPr>
            <a:r>
              <a:rPr lang="pl-PL" sz="1600" i="1" dirty="0" err="1" smtClean="0">
                <a:solidFill>
                  <a:srgbClr val="CC0000"/>
                </a:solidFill>
                <a:effectLst/>
              </a:rPr>
              <a:t>reinforce</a:t>
            </a:r>
            <a:r>
              <a:rPr lang="pl-PL" sz="1600" i="1" noProof="1" smtClean="0">
                <a:solidFill>
                  <a:srgbClr val="CC0000"/>
                </a:solidFill>
                <a:effectLst/>
              </a:rPr>
              <a:t> </a:t>
            </a:r>
            <a:r>
              <a:rPr lang="pl-PL" sz="1600" i="1" noProof="1">
                <a:solidFill>
                  <a:srgbClr val="CC0000"/>
                </a:solidFill>
                <a:effectLst/>
              </a:rPr>
              <a:t>international </a:t>
            </a:r>
            <a:r>
              <a:rPr lang="pl-PL" sz="1600" i="1" dirty="0" err="1">
                <a:solidFill>
                  <a:srgbClr val="CC0000"/>
                </a:solidFill>
                <a:effectLst/>
              </a:rPr>
              <a:t>dimension</a:t>
            </a:r>
            <a:r>
              <a:rPr lang="pl-PL" sz="1600" i="1" dirty="0">
                <a:solidFill>
                  <a:srgbClr val="CC0000"/>
                </a:solidFill>
                <a:effectLst/>
              </a:rPr>
              <a:t> of </a:t>
            </a:r>
            <a:r>
              <a:rPr lang="pl-PL" sz="1600" i="1" dirty="0" err="1">
                <a:solidFill>
                  <a:srgbClr val="CC0000"/>
                </a:solidFill>
                <a:effectLst/>
              </a:rPr>
              <a:t>the</a:t>
            </a:r>
            <a:r>
              <a:rPr lang="pl-PL" sz="1600" i="1" dirty="0">
                <a:solidFill>
                  <a:srgbClr val="CC0000"/>
                </a:solidFill>
                <a:effectLst/>
              </a:rPr>
              <a:t> </a:t>
            </a:r>
            <a:r>
              <a:rPr lang="pl-PL" sz="1600" i="1" dirty="0" err="1" smtClean="0">
                <a:solidFill>
                  <a:srgbClr val="CC0000"/>
                </a:solidFill>
                <a:effectLst/>
              </a:rPr>
              <a:t>career</a:t>
            </a:r>
            <a:endParaRPr lang="pl-PL" sz="1600" i="1" noProof="1" smtClean="0">
              <a:solidFill>
                <a:srgbClr val="CC00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pl-PL" sz="1600" i="1" dirty="0" err="1" smtClean="0">
                <a:solidFill>
                  <a:srgbClr val="CC0000"/>
                </a:solidFill>
                <a:effectLst/>
              </a:rPr>
              <a:t>ac</a:t>
            </a:r>
            <a:r>
              <a:rPr lang="pl-PL" sz="1600" i="1" noProof="1" smtClean="0">
                <a:solidFill>
                  <a:srgbClr val="CC0000"/>
                </a:solidFill>
                <a:effectLst/>
              </a:rPr>
              <a:t>quire </a:t>
            </a:r>
            <a:r>
              <a:rPr lang="pl-PL" sz="1600" i="1" noProof="1">
                <a:solidFill>
                  <a:srgbClr val="CC0000"/>
                </a:solidFill>
                <a:effectLst/>
              </a:rPr>
              <a:t>new knowledge in a world level third country research organisation </a:t>
            </a:r>
          </a:p>
          <a:p>
            <a:pPr>
              <a:buFont typeface="Wingdings" pitchFamily="2" charset="2"/>
              <a:buChar char="ü"/>
            </a:pPr>
            <a:r>
              <a:rPr lang="pl-PL" sz="1600" i="1" noProof="1" smtClean="0">
                <a:solidFill>
                  <a:srgbClr val="CC0000"/>
                </a:solidFill>
                <a:effectLst/>
              </a:rPr>
              <a:t>apply </a:t>
            </a:r>
            <a:r>
              <a:rPr lang="pl-PL" sz="1600" i="1" noProof="1">
                <a:solidFill>
                  <a:srgbClr val="CC0000"/>
                </a:solidFill>
                <a:effectLst/>
              </a:rPr>
              <a:t>the experience gained (back in Europe)</a:t>
            </a:r>
            <a:r>
              <a:rPr lang="pl-PL" sz="1600" i="1" noProof="1">
                <a:solidFill>
                  <a:srgbClr val="000066"/>
                </a:solidFill>
                <a:effectLst/>
              </a:rPr>
              <a:t/>
            </a:r>
            <a:br>
              <a:rPr lang="pl-PL" sz="1600" i="1" noProof="1">
                <a:solidFill>
                  <a:srgbClr val="000066"/>
                </a:solidFill>
                <a:effectLst/>
              </a:rPr>
            </a:br>
            <a:r>
              <a:rPr lang="pl-PL" sz="1600">
                <a:effectLst/>
              </a:rPr>
              <a:t>	</a:t>
            </a:r>
            <a:endParaRPr lang="pl-PL" sz="1600" dirty="0">
              <a:effectLst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92350" y="260350"/>
            <a:ext cx="685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Projekty dla doświadczonych naukowców: IOF</a:t>
            </a:r>
            <a:endParaRPr lang="pl-PL" sz="4400" b="1" dirty="0">
              <a:solidFill>
                <a:srgbClr val="CC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Marie Curie </a:t>
            </a:r>
            <a:r>
              <a:rPr lang="pl-PL" dirty="0" err="1" smtClean="0"/>
              <a:t>open</a:t>
            </a:r>
            <a:r>
              <a:rPr lang="pl-PL" dirty="0" smtClean="0"/>
              <a:t> </a:t>
            </a:r>
            <a:r>
              <a:rPr lang="pl-PL" dirty="0" err="1" smtClean="0"/>
              <a:t>calls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39" t="15584" r="2338" b="4675"/>
          <a:stretch>
            <a:fillRect/>
          </a:stretch>
        </p:blipFill>
        <p:spPr bwMode="auto">
          <a:xfrm>
            <a:off x="974233" y="1196789"/>
            <a:ext cx="7712567" cy="451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905500"/>
            <a:ext cx="9144000" cy="703712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solidFill>
                  <a:srgbClr val="C00000"/>
                </a:solidFill>
              </a:rPr>
              <a:t>http://ec.europa.eu/research/participants/portal/page/people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5" name="Elipsa 4"/>
          <p:cNvSpPr/>
          <p:nvPr/>
        </p:nvSpPr>
        <p:spPr bwMode="auto">
          <a:xfrm>
            <a:off x="2985248" y="2487707"/>
            <a:ext cx="537882" cy="2286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Elipsa 5"/>
          <p:cNvSpPr/>
          <p:nvPr/>
        </p:nvSpPr>
        <p:spPr bwMode="auto">
          <a:xfrm>
            <a:off x="4213413" y="2761130"/>
            <a:ext cx="537882" cy="2286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5"/>
          <p:cNvSpPr>
            <a:spLocks noChangeArrowheads="1"/>
          </p:cNvSpPr>
          <p:nvPr/>
        </p:nvSpPr>
        <p:spPr bwMode="auto">
          <a:xfrm>
            <a:off x="1763713" y="215900"/>
            <a:ext cx="7380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Marie Curie </a:t>
            </a:r>
            <a:r>
              <a:rPr lang="pl-PL" sz="2400" b="1" dirty="0" err="1">
                <a:solidFill>
                  <a:srgbClr val="CC0000"/>
                </a:solidFill>
                <a:effectLst/>
                <a:latin typeface="Verdana" pitchFamily="34" charset="0"/>
              </a:rPr>
              <a:t>Initial</a:t>
            </a:r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 </a:t>
            </a:r>
            <a:r>
              <a:rPr lang="pl-PL" sz="2400" b="1" dirty="0" err="1">
                <a:solidFill>
                  <a:srgbClr val="CC0000"/>
                </a:solidFill>
                <a:effectLst/>
                <a:latin typeface="Verdana" pitchFamily="34" charset="0"/>
              </a:rPr>
              <a:t>Training</a:t>
            </a:r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 Networks</a:t>
            </a:r>
            <a:endParaRPr lang="en-US" sz="2400" b="1" dirty="0"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706563" name="Rectangle 3"/>
          <p:cNvSpPr>
            <a:spLocks noChangeArrowheads="1"/>
          </p:cNvSpPr>
          <p:nvPr/>
        </p:nvSpPr>
        <p:spPr bwMode="auto">
          <a:xfrm>
            <a:off x="657225" y="1327150"/>
            <a:ext cx="79216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None/>
            </a:pPr>
            <a:r>
              <a:rPr lang="pl-PL" sz="2400" b="1" i="1" u="sng" dirty="0">
                <a:solidFill>
                  <a:srgbClr val="CC0000"/>
                </a:solidFill>
                <a:effectLst/>
              </a:rPr>
              <a:t>Cele:</a:t>
            </a:r>
            <a:r>
              <a:rPr lang="pl-PL" sz="2400" b="1" u="sng" dirty="0">
                <a:solidFill>
                  <a:srgbClr val="CC0000"/>
                </a:solidFill>
                <a:effectLst/>
              </a:rPr>
              <a:t> </a:t>
            </a:r>
          </a:p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2400" dirty="0">
                <a:solidFill>
                  <a:srgbClr val="CC0000"/>
                </a:solidFill>
                <a:effectLst/>
              </a:rPr>
              <a:t>Poprawa perspektyw rozwoju kariery</a:t>
            </a:r>
            <a:r>
              <a:rPr lang="pl-PL" sz="2400" dirty="0">
                <a:solidFill>
                  <a:srgbClr val="002060"/>
                </a:solidFill>
                <a:effectLst/>
              </a:rPr>
              <a:t> </a:t>
            </a:r>
            <a:r>
              <a:rPr lang="pl-PL" sz="2400" dirty="0">
                <a:solidFill>
                  <a:schemeClr val="accent2"/>
                </a:solidFill>
                <a:effectLst/>
              </a:rPr>
              <a:t>początkujących naukowców w publicznym i prywatnym sektorze</a:t>
            </a:r>
            <a:endParaRPr lang="en-GB" sz="2400" dirty="0">
              <a:solidFill>
                <a:schemeClr val="accent2"/>
              </a:solidFill>
              <a:effectLst/>
              <a:ea typeface="SimSun" pitchFamily="2" charset="-122"/>
            </a:endParaRP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endParaRPr lang="en-GB" sz="900" dirty="0">
              <a:solidFill>
                <a:schemeClr val="accent2"/>
              </a:solidFill>
              <a:effectLst/>
              <a:ea typeface="SimSun" pitchFamily="2" charset="-122"/>
            </a:endParaRP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2400" dirty="0">
                <a:solidFill>
                  <a:schemeClr val="accent2"/>
                </a:solidFill>
                <a:effectLst/>
              </a:rPr>
              <a:t>Zachęcenie młodych ludzi do </a:t>
            </a:r>
            <a:r>
              <a:rPr lang="pl-PL" sz="2400" dirty="0">
                <a:solidFill>
                  <a:srgbClr val="CC0000"/>
                </a:solidFill>
                <a:effectLst/>
              </a:rPr>
              <a:t>podejmowania kariery naukowej</a:t>
            </a:r>
            <a:endParaRPr lang="en-GB" sz="2400" dirty="0">
              <a:solidFill>
                <a:srgbClr val="CC0000"/>
              </a:solidFill>
              <a:effectLst/>
              <a:ea typeface="SimSun" pitchFamily="2" charset="-122"/>
            </a:endParaRP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endParaRPr lang="en-GB" sz="900" dirty="0">
              <a:solidFill>
                <a:srgbClr val="CC0000"/>
              </a:solidFill>
              <a:effectLst/>
              <a:ea typeface="SimSun" pitchFamily="2" charset="-122"/>
            </a:endParaRPr>
          </a:p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2400" dirty="0">
                <a:solidFill>
                  <a:srgbClr val="CC0000"/>
                </a:solidFill>
                <a:effectLst/>
              </a:rPr>
              <a:t>Zwiększenie możliwości zatrudnienia</a:t>
            </a:r>
            <a:r>
              <a:rPr lang="pl-PL" sz="2400" dirty="0">
                <a:solidFill>
                  <a:schemeClr val="accent2"/>
                </a:solidFill>
                <a:effectLst/>
              </a:rPr>
              <a:t> naukowców uczestniczących w projekcie poprzez kontakty z sektorem naukowym i prywatnym</a:t>
            </a:r>
            <a:endParaRPr lang="en-GB" sz="2400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282575" y="1316038"/>
            <a:ext cx="86137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CC3300"/>
              </a:buClr>
              <a:buFont typeface="Wingdings" pitchFamily="2" charset="2"/>
              <a:buNone/>
            </a:pPr>
            <a:r>
              <a:rPr lang="pl-PL" b="1">
                <a:solidFill>
                  <a:schemeClr val="accent2"/>
                </a:solidFill>
                <a:effectLst/>
              </a:rPr>
              <a:t>      </a:t>
            </a:r>
            <a:r>
              <a:rPr lang="pl-PL" b="1">
                <a:solidFill>
                  <a:srgbClr val="CC0000"/>
                </a:solidFill>
                <a:effectLst/>
              </a:rPr>
              <a:t>Poniższe zasady obowiązują w momencie wyboru naukowca (a nie jego faktycznego zatrudnienia)</a:t>
            </a:r>
            <a:endParaRPr lang="en-GB" b="1">
              <a:solidFill>
                <a:srgbClr val="CC0000"/>
              </a:solidFill>
              <a:effectLst/>
            </a:endParaRPr>
          </a:p>
        </p:txBody>
      </p:sp>
      <p:sp>
        <p:nvSpPr>
          <p:cNvPr id="708612" name="Rectangle 5"/>
          <p:cNvSpPr>
            <a:spLocks noChangeArrowheads="1"/>
          </p:cNvSpPr>
          <p:nvPr/>
        </p:nvSpPr>
        <p:spPr bwMode="auto">
          <a:xfrm>
            <a:off x="1547813" y="215900"/>
            <a:ext cx="7380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</a:rPr>
              <a:t>Marie Curie </a:t>
            </a:r>
            <a:r>
              <a:rPr lang="en-GB" sz="2400" b="1" dirty="0">
                <a:solidFill>
                  <a:srgbClr val="CC0000"/>
                </a:solidFill>
                <a:effectLst/>
                <a:ea typeface="SimSun" pitchFamily="2" charset="-122"/>
              </a:rPr>
              <a:t>ITN</a:t>
            </a:r>
            <a:r>
              <a:rPr lang="pl-PL" sz="2400" b="1" dirty="0">
                <a:solidFill>
                  <a:srgbClr val="CC0000"/>
                </a:solidFill>
                <a:effectLst/>
              </a:rPr>
              <a:t>: Przyjmowani Naukowcy</a:t>
            </a:r>
            <a:endParaRPr lang="en-US" sz="2400" b="1" dirty="0">
              <a:solidFill>
                <a:srgbClr val="CC0000"/>
              </a:solidFill>
              <a:effectLst/>
            </a:endParaRPr>
          </a:p>
        </p:txBody>
      </p:sp>
      <p:sp>
        <p:nvSpPr>
          <p:cNvPr id="708613" name="Rectangle 3"/>
          <p:cNvSpPr>
            <a:spLocks noChangeArrowheads="1"/>
          </p:cNvSpPr>
          <p:nvPr/>
        </p:nvSpPr>
        <p:spPr bwMode="auto">
          <a:xfrm>
            <a:off x="323850" y="2276475"/>
            <a:ext cx="83994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pl-PL" b="1" u="sng" dirty="0">
                <a:solidFill>
                  <a:schemeClr val="accent2"/>
                </a:solidFill>
                <a:effectLst/>
              </a:rPr>
              <a:t>Początkujący naukowcy (ESR)</a:t>
            </a:r>
            <a:r>
              <a:rPr lang="en-US" b="1" u="sng" dirty="0">
                <a:solidFill>
                  <a:schemeClr val="accent2"/>
                </a:solidFill>
                <a:effectLst/>
                <a:ea typeface="SimSun" pitchFamily="2" charset="-122"/>
              </a:rPr>
              <a:t>: </a:t>
            </a:r>
            <a:r>
              <a:rPr lang="en-US" b="1" dirty="0">
                <a:solidFill>
                  <a:schemeClr val="accent2"/>
                </a:solidFill>
                <a:effectLst/>
                <a:ea typeface="SimSun" pitchFamily="2" charset="-122"/>
              </a:rPr>
              <a:t/>
            </a:r>
            <a:br>
              <a:rPr lang="en-US" b="1" dirty="0">
                <a:solidFill>
                  <a:schemeClr val="accent2"/>
                </a:solidFill>
                <a:effectLst/>
                <a:ea typeface="SimSun" pitchFamily="2" charset="-122"/>
              </a:rPr>
            </a:br>
            <a:r>
              <a:rPr lang="pl-PL" dirty="0">
                <a:solidFill>
                  <a:srgbClr val="CC0000"/>
                </a:solidFill>
                <a:effectLst/>
              </a:rPr>
              <a:t>Doświadczenie naukowe</a:t>
            </a:r>
            <a:r>
              <a:rPr lang="en-GB" dirty="0">
                <a:solidFill>
                  <a:srgbClr val="CC0000"/>
                </a:solidFill>
                <a:effectLst/>
                <a:ea typeface="SimSun" pitchFamily="2" charset="-122"/>
              </a:rPr>
              <a:t> ≤ 4 </a:t>
            </a:r>
            <a:r>
              <a:rPr lang="pl-PL" dirty="0">
                <a:solidFill>
                  <a:srgbClr val="CC0000"/>
                </a:solidFill>
                <a:effectLst/>
              </a:rPr>
              <a:t>lata, bez doktoratu</a:t>
            </a:r>
            <a:r>
              <a:rPr lang="en-GB" dirty="0">
                <a:solidFill>
                  <a:schemeClr val="hlink"/>
                </a:solidFill>
                <a:effectLst/>
                <a:ea typeface="SimSun" pitchFamily="2" charset="-122"/>
              </a:rPr>
              <a:t/>
            </a:r>
            <a:br>
              <a:rPr lang="en-GB" dirty="0">
                <a:solidFill>
                  <a:schemeClr val="hlink"/>
                </a:solidFill>
                <a:effectLst/>
                <a:ea typeface="SimSun" pitchFamily="2" charset="-122"/>
              </a:rPr>
            </a:br>
            <a:r>
              <a:rPr lang="pl-PL" dirty="0">
                <a:solidFill>
                  <a:schemeClr val="accent2"/>
                </a:solidFill>
                <a:effectLst/>
              </a:rPr>
              <a:t>Pobyt finansowany przez KE</a:t>
            </a:r>
            <a:r>
              <a:rPr lang="en-US" dirty="0">
                <a:solidFill>
                  <a:schemeClr val="accent2"/>
                </a:solidFill>
                <a:effectLst/>
                <a:ea typeface="SimSun" pitchFamily="2" charset="-122"/>
              </a:rPr>
              <a:t>: </a:t>
            </a:r>
            <a:r>
              <a:rPr lang="pl-PL" dirty="0">
                <a:solidFill>
                  <a:schemeClr val="accent2"/>
                </a:solidFill>
                <a:effectLst/>
              </a:rPr>
              <a:t>od </a:t>
            </a:r>
            <a:r>
              <a:rPr lang="en-US" dirty="0">
                <a:solidFill>
                  <a:schemeClr val="accent2"/>
                </a:solidFill>
                <a:effectLst/>
                <a:ea typeface="SimSun" pitchFamily="2" charset="-122"/>
              </a:rPr>
              <a:t>3</a:t>
            </a:r>
            <a:r>
              <a:rPr lang="pl-PL" dirty="0">
                <a:solidFill>
                  <a:schemeClr val="accent2"/>
                </a:solidFill>
                <a:effectLst/>
              </a:rPr>
              <a:t> do </a:t>
            </a:r>
            <a:r>
              <a:rPr lang="en-US" dirty="0">
                <a:solidFill>
                  <a:schemeClr val="accent2"/>
                </a:solidFill>
                <a:effectLst/>
                <a:ea typeface="SimSun" pitchFamily="2" charset="-122"/>
              </a:rPr>
              <a:t>36 </a:t>
            </a:r>
            <a:r>
              <a:rPr lang="pl-PL" dirty="0">
                <a:solidFill>
                  <a:schemeClr val="accent2"/>
                </a:solidFill>
                <a:effectLst/>
              </a:rPr>
              <a:t>miesięcy</a:t>
            </a:r>
          </a:p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endParaRPr lang="en-US" dirty="0">
              <a:solidFill>
                <a:schemeClr val="accent2"/>
              </a:solidFill>
              <a:effectLst/>
            </a:endParaRPr>
          </a:p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pl-PL" b="1" u="sng" dirty="0">
                <a:solidFill>
                  <a:schemeClr val="accent2"/>
                </a:solidFill>
                <a:effectLst/>
              </a:rPr>
              <a:t>Doświadczeni naukowcy (ER)</a:t>
            </a:r>
            <a:r>
              <a:rPr lang="en-US" b="1" u="sng" dirty="0">
                <a:solidFill>
                  <a:schemeClr val="accent2"/>
                </a:solidFill>
                <a:effectLst/>
                <a:ea typeface="SimSun" pitchFamily="2" charset="-122"/>
              </a:rPr>
              <a:t>:</a:t>
            </a:r>
            <a:br>
              <a:rPr lang="en-US" b="1" u="sng" dirty="0">
                <a:solidFill>
                  <a:schemeClr val="accent2"/>
                </a:solidFill>
                <a:effectLst/>
                <a:ea typeface="SimSun" pitchFamily="2" charset="-122"/>
              </a:rPr>
            </a:br>
            <a:r>
              <a:rPr lang="pl-PL" dirty="0">
                <a:solidFill>
                  <a:srgbClr val="CC0000"/>
                </a:solidFill>
                <a:effectLst/>
              </a:rPr>
              <a:t>Warunki dotyczące doświadczenia naukowego:</a:t>
            </a:r>
            <a:endParaRPr lang="en-US" dirty="0">
              <a:solidFill>
                <a:srgbClr val="CC0000"/>
              </a:solidFill>
              <a:effectLst/>
              <a:ea typeface="SimSun" pitchFamily="2" charset="-122"/>
            </a:endParaRPr>
          </a:p>
          <a:p>
            <a:pPr marL="876300" lvl="1" indent="-419100" algn="l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CC0000"/>
                </a:solidFill>
                <a:effectLst/>
                <a:ea typeface="SimSun" pitchFamily="2" charset="-122"/>
              </a:rPr>
              <a:t>Minimum: </a:t>
            </a:r>
            <a:r>
              <a:rPr lang="pl-PL" dirty="0">
                <a:solidFill>
                  <a:srgbClr val="CC0000"/>
                </a:solidFill>
                <a:effectLst/>
              </a:rPr>
              <a:t>Doktorat, albo przynajmniej 4 lata doświadczenia naukowego</a:t>
            </a:r>
            <a:endParaRPr lang="en-GB" dirty="0">
              <a:solidFill>
                <a:srgbClr val="CC0000"/>
              </a:solidFill>
              <a:effectLst/>
            </a:endParaRPr>
          </a:p>
          <a:p>
            <a:pPr marL="876300" lvl="1" indent="-419100" algn="l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GB" dirty="0">
                <a:solidFill>
                  <a:srgbClr val="CC0000"/>
                </a:solidFill>
                <a:effectLst/>
                <a:ea typeface="SimSun" pitchFamily="2" charset="-122"/>
              </a:rPr>
              <a:t>Maximum: 5 </a:t>
            </a:r>
            <a:r>
              <a:rPr lang="pl-PL" dirty="0">
                <a:solidFill>
                  <a:srgbClr val="CC0000"/>
                </a:solidFill>
                <a:effectLst/>
              </a:rPr>
              <a:t>lat doświadczenia naukowego</a:t>
            </a:r>
            <a:endParaRPr lang="en-GB" dirty="0">
              <a:solidFill>
                <a:srgbClr val="CC0000"/>
              </a:solidFill>
              <a:effectLst/>
            </a:endParaRPr>
          </a:p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None/>
            </a:pPr>
            <a:r>
              <a:rPr lang="pl-PL" dirty="0">
                <a:solidFill>
                  <a:srgbClr val="002060"/>
                </a:solidFill>
                <a:effectLst/>
              </a:rPr>
              <a:t>       </a:t>
            </a:r>
            <a:r>
              <a:rPr lang="pl-PL" dirty="0">
                <a:solidFill>
                  <a:schemeClr val="accent2"/>
                </a:solidFill>
                <a:effectLst/>
              </a:rPr>
              <a:t>Pobyt finansowany przez KE</a:t>
            </a:r>
            <a:r>
              <a:rPr lang="en-US" dirty="0">
                <a:solidFill>
                  <a:schemeClr val="accent2"/>
                </a:solidFill>
                <a:effectLst/>
              </a:rPr>
              <a:t>: </a:t>
            </a:r>
            <a:r>
              <a:rPr lang="pl-PL" dirty="0">
                <a:solidFill>
                  <a:schemeClr val="accent2"/>
                </a:solidFill>
                <a:effectLst/>
              </a:rPr>
              <a:t>od 3 do 24</a:t>
            </a:r>
            <a:r>
              <a:rPr lang="en-US" dirty="0">
                <a:solidFill>
                  <a:schemeClr val="accent2"/>
                </a:solidFill>
                <a:effectLst/>
              </a:rPr>
              <a:t> </a:t>
            </a:r>
            <a:r>
              <a:rPr lang="pl-PL" dirty="0">
                <a:solidFill>
                  <a:schemeClr val="accent2"/>
                </a:solidFill>
                <a:effectLst/>
              </a:rPr>
              <a:t>miesięcy</a:t>
            </a:r>
            <a:endParaRPr lang="en-US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184150" y="1293813"/>
            <a:ext cx="8469313" cy="50112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19100" indent="-419100" algn="ctr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pl-PL" b="1" dirty="0">
                <a:solidFill>
                  <a:srgbClr val="CC0000"/>
                </a:solidFill>
                <a:effectLst/>
              </a:rPr>
              <a:t>      </a:t>
            </a:r>
            <a:r>
              <a:rPr lang="pl-PL" sz="2000" b="1" dirty="0">
                <a:solidFill>
                  <a:srgbClr val="CC0000"/>
                </a:solidFill>
                <a:effectLst/>
              </a:rPr>
              <a:t>Zasada mobilności</a:t>
            </a:r>
            <a:r>
              <a:rPr lang="pl-PL" sz="2000" b="1" dirty="0">
                <a:solidFill>
                  <a:schemeClr val="accent2"/>
                </a:solidFill>
                <a:effectLst/>
              </a:rPr>
              <a:t> (oprócz doświadczenia) jest jedyną wiążącą zasadą dotyczącą przyjmowanych naukowców:</a:t>
            </a:r>
          </a:p>
          <a:p>
            <a:pPr marL="419100" indent="-41910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None/>
            </a:pPr>
            <a:endParaRPr lang="pl-PL" sz="1200" b="1" dirty="0">
              <a:solidFill>
                <a:schemeClr val="accent2"/>
              </a:solidFill>
              <a:effectLst/>
            </a:endParaRP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Nie ma kryterium narodowości </a:t>
            </a: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Naukowiec po spełnieniu zasady mobilności może przyjechać do kraju pochodzenia </a:t>
            </a: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Naukowcy mogą pochodzić z krajów członkowskich, stowarzyszonych i trzecich oraz z różnych sektorów</a:t>
            </a: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Dla JRC</a:t>
            </a:r>
            <a:r>
              <a:rPr lang="pl-PL" sz="2000">
                <a:solidFill>
                  <a:schemeClr val="accent2"/>
                </a:solidFill>
                <a:effectLst/>
              </a:rPr>
              <a:t>, </a:t>
            </a:r>
            <a:r>
              <a:rPr lang="pl-PL" sz="2000" smtClean="0">
                <a:solidFill>
                  <a:schemeClr val="accent2"/>
                </a:solidFill>
                <a:effectLst/>
              </a:rPr>
              <a:t>IEIO* </a:t>
            </a:r>
            <a:r>
              <a:rPr lang="pl-PL" sz="2000" dirty="0">
                <a:solidFill>
                  <a:schemeClr val="accent2"/>
                </a:solidFill>
                <a:effectLst/>
              </a:rPr>
              <a:t>zasada mobilności jest zmodyfikowana: kraj jest zastąpiony instytucją </a:t>
            </a:r>
          </a:p>
          <a:p>
            <a:pPr marL="419100" indent="-4191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ü"/>
            </a:pPr>
            <a:r>
              <a:rPr lang="pl-PL" sz="2000" dirty="0">
                <a:solidFill>
                  <a:schemeClr val="accent2"/>
                </a:solidFill>
                <a:effectLst/>
              </a:rPr>
              <a:t>Status (na podstawie doświadczenia) Przyjmowanego naukowca jest zdefiniowany w momencie selekcji i nie ulega zmianie podczas jego pobytu.</a:t>
            </a:r>
            <a:r>
              <a:rPr lang="pl-PL" dirty="0">
                <a:solidFill>
                  <a:srgbClr val="002060"/>
                </a:solidFill>
                <a:effectLst/>
              </a:rPr>
              <a:t> </a:t>
            </a:r>
            <a:endParaRPr lang="pl-PL" dirty="0">
              <a:solidFill>
                <a:srgbClr val="FF6600"/>
              </a:solidFill>
              <a:effectLst/>
            </a:endParaRPr>
          </a:p>
          <a:p>
            <a:pPr marL="419100" indent="-41910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3300"/>
              </a:buClr>
            </a:pPr>
            <a:r>
              <a:rPr lang="pl-PL" sz="2000" smtClean="0">
                <a:solidFill>
                  <a:schemeClr val="accent2"/>
                </a:solidFill>
              </a:rPr>
              <a:t>---------------------------</a:t>
            </a:r>
            <a:endParaRPr lang="pl-PL" sz="2000" dirty="0" smtClean="0">
              <a:solidFill>
                <a:schemeClr val="accent2"/>
              </a:solidFill>
            </a:endParaRPr>
          </a:p>
          <a:p>
            <a:pPr marL="419100" indent="-4191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CC3300"/>
              </a:buClr>
            </a:pPr>
            <a:r>
              <a:rPr lang="pl-PL" sz="2000" smtClean="0">
                <a:solidFill>
                  <a:schemeClr val="accent2"/>
                </a:solidFill>
              </a:rPr>
              <a:t>*</a:t>
            </a:r>
            <a:r>
              <a:rPr lang="pl-PL" sz="1600" smtClean="0">
                <a:solidFill>
                  <a:schemeClr val="accent2"/>
                </a:solidFill>
              </a:rPr>
              <a:t>International </a:t>
            </a:r>
            <a:r>
              <a:rPr lang="pl-PL" sz="1600" dirty="0" smtClean="0">
                <a:solidFill>
                  <a:schemeClr val="accent2"/>
                </a:solidFill>
              </a:rPr>
              <a:t>European Interest</a:t>
            </a:r>
            <a:r>
              <a:rPr lang="pl-PL" sz="1600" smtClean="0">
                <a:solidFill>
                  <a:schemeClr val="accent2"/>
                </a:solidFill>
              </a:rPr>
              <a:t> Organisation, np. </a:t>
            </a:r>
            <a:r>
              <a:rPr lang="pl-PL" sz="1600" dirty="0" smtClean="0">
                <a:solidFill>
                  <a:schemeClr val="accent2"/>
                </a:solidFill>
              </a:rPr>
              <a:t>CERN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712708" name="Rectangle 5"/>
          <p:cNvSpPr>
            <a:spLocks noChangeArrowheads="1"/>
          </p:cNvSpPr>
          <p:nvPr/>
        </p:nvSpPr>
        <p:spPr bwMode="auto">
          <a:xfrm>
            <a:off x="1619250" y="215900"/>
            <a:ext cx="7308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Marie Curie </a:t>
            </a:r>
            <a:r>
              <a:rPr lang="en-GB" sz="2400" b="1" dirty="0">
                <a:solidFill>
                  <a:srgbClr val="CC0000"/>
                </a:solidFill>
                <a:effectLst/>
                <a:latin typeface="Verdana" pitchFamily="34" charset="0"/>
                <a:ea typeface="SimSun" pitchFamily="2" charset="-122"/>
              </a:rPr>
              <a:t>ITN</a:t>
            </a:r>
            <a:r>
              <a:rPr lang="pl-PL" sz="2400" b="1" dirty="0">
                <a:solidFill>
                  <a:srgbClr val="CC0000"/>
                </a:solidFill>
                <a:effectLst/>
                <a:latin typeface="Verdana" pitchFamily="34" charset="0"/>
              </a:rPr>
              <a:t>: Naukowcy</a:t>
            </a:r>
            <a:endParaRPr lang="en-US" sz="2400" b="1" dirty="0">
              <a:solidFill>
                <a:srgbClr val="CC0000"/>
              </a:solidFill>
              <a:effectLst/>
              <a:latin typeface="Verdana" pitchFamily="34" charset="0"/>
            </a:endParaRPr>
          </a:p>
        </p:txBody>
      </p:sp>
      <p:sp>
        <p:nvSpPr>
          <p:cNvPr id="712709" name="Rectangle 3"/>
          <p:cNvSpPr>
            <a:spLocks noChangeArrowheads="1"/>
          </p:cNvSpPr>
          <p:nvPr/>
        </p:nvSpPr>
        <p:spPr bwMode="auto">
          <a:xfrm>
            <a:off x="420688" y="1292225"/>
            <a:ext cx="87233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 algn="l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n-US" sz="1600"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75097" y="188913"/>
            <a:ext cx="6219677" cy="576262"/>
          </a:xfrm>
        </p:spPr>
        <p:txBody>
          <a:bodyPr/>
          <a:lstStyle/>
          <a:p>
            <a:r>
              <a:rPr lang="pl-PL" sz="2000" smtClean="0"/>
              <a:t>Proceduralny stan negocjacji </a:t>
            </a:r>
            <a:br>
              <a:rPr lang="pl-PL" sz="2000" smtClean="0"/>
            </a:br>
            <a:r>
              <a:rPr lang="pl-PL" sz="2000" smtClean="0"/>
              <a:t>w Radzie UE i w PE </a:t>
            </a:r>
            <a:endParaRPr lang="pl-PL" sz="2000"/>
          </a:p>
        </p:txBody>
      </p:sp>
      <p:sp>
        <p:nvSpPr>
          <p:cNvPr id="5" name="pole tekstowe 10"/>
          <p:cNvSpPr txBox="1">
            <a:spLocks noGrp="1" noChangeArrowheads="1"/>
          </p:cNvSpPr>
          <p:nvPr>
            <p:ph idx="1"/>
          </p:nvPr>
        </p:nvSpPr>
        <p:spPr bwMode="auto">
          <a:xfrm>
            <a:off x="270023" y="4008475"/>
            <a:ext cx="1895475" cy="904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pl-PL" sz="2400" b="1" dirty="0">
                <a:solidFill>
                  <a:srgbClr val="002060"/>
                </a:solidFill>
              </a:rPr>
              <a:t>Komisja</a:t>
            </a:r>
          </a:p>
          <a:p>
            <a:pPr>
              <a:buNone/>
              <a:defRPr/>
            </a:pPr>
            <a:r>
              <a:rPr lang="pl-PL" sz="2400" b="1" dirty="0">
                <a:solidFill>
                  <a:srgbClr val="002060"/>
                </a:solidFill>
              </a:rPr>
              <a:t>Europejska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2229959" y="4061638"/>
            <a:ext cx="906646" cy="265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2229958" y="4550735"/>
            <a:ext cx="917279" cy="2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333750" y="380116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pl-PL" b="1" smtClean="0"/>
              <a:t>  PE</a:t>
            </a:r>
            <a:endParaRPr lang="pl-PL" b="1" dirty="0"/>
          </a:p>
        </p:txBody>
      </p:sp>
      <p:sp>
        <p:nvSpPr>
          <p:cNvPr id="16" name="Prostokąt 15"/>
          <p:cNvSpPr/>
          <p:nvPr/>
        </p:nvSpPr>
        <p:spPr>
          <a:xfrm>
            <a:off x="5736264" y="4231757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pl-PL" sz="2000" b="1" smtClean="0"/>
              <a:t>decyzje</a:t>
            </a:r>
            <a:endParaRPr lang="pl-PL" sz="2000" b="1" dirty="0"/>
          </a:p>
        </p:txBody>
      </p:sp>
      <p:sp>
        <p:nvSpPr>
          <p:cNvPr id="17" name="Prostokąt 16"/>
          <p:cNvSpPr/>
          <p:nvPr/>
        </p:nvSpPr>
        <p:spPr>
          <a:xfrm>
            <a:off x="3230304" y="4503574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pl-PL" b="1" smtClean="0"/>
              <a:t>Rada UE</a:t>
            </a:r>
            <a:endParaRPr lang="pl-PL" b="1" dirty="0"/>
          </a:p>
        </p:txBody>
      </p:sp>
      <p:sp>
        <p:nvSpPr>
          <p:cNvPr id="18" name="Strzałka w prawo 17"/>
          <p:cNvSpPr/>
          <p:nvPr/>
        </p:nvSpPr>
        <p:spPr>
          <a:xfrm>
            <a:off x="4542320" y="4314270"/>
            <a:ext cx="1050408" cy="183300"/>
          </a:xfrm>
          <a:prstGeom prst="rightArrow">
            <a:avLst/>
          </a:prstGeom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4544532" y="4476309"/>
            <a:ext cx="1048193" cy="180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473870" y="4040371"/>
            <a:ext cx="15335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/>
              <a:t>   TRILOGI </a:t>
            </a:r>
          </a:p>
          <a:p>
            <a:endParaRPr lang="pl-PL" sz="1200" b="1" smtClean="0"/>
          </a:p>
          <a:p>
            <a:endParaRPr lang="pl-PL" sz="1200" b="1" smtClean="0"/>
          </a:p>
          <a:p>
            <a:r>
              <a:rPr lang="pl-PL" sz="1200" b="1" smtClean="0"/>
              <a:t> (uzgodnienia</a:t>
            </a:r>
          </a:p>
          <a:p>
            <a:r>
              <a:rPr lang="pl-PL" sz="1200" smtClean="0"/>
              <a:t>z udziałem KE)</a:t>
            </a:r>
          </a:p>
          <a:p>
            <a:endParaRPr lang="pl-PL" sz="1400"/>
          </a:p>
        </p:txBody>
      </p:sp>
      <p:sp>
        <p:nvSpPr>
          <p:cNvPr id="13" name="Prostokąt 12"/>
          <p:cNvSpPr/>
          <p:nvPr/>
        </p:nvSpPr>
        <p:spPr bwMode="auto">
          <a:xfrm>
            <a:off x="3189768" y="3838354"/>
            <a:ext cx="1318436" cy="1169581"/>
          </a:xfrm>
          <a:prstGeom prst="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Strzałka w dół 13"/>
          <p:cNvSpPr/>
          <p:nvPr/>
        </p:nvSpPr>
        <p:spPr bwMode="auto">
          <a:xfrm>
            <a:off x="4710224" y="3083442"/>
            <a:ext cx="484632" cy="9144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3083442" y="1222743"/>
            <a:ext cx="914400" cy="6060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Rada UE</a:t>
            </a:r>
          </a:p>
        </p:txBody>
      </p:sp>
      <p:sp>
        <p:nvSpPr>
          <p:cNvPr id="22" name="Prostokąt 21"/>
          <p:cNvSpPr/>
          <p:nvPr/>
        </p:nvSpPr>
        <p:spPr bwMode="auto">
          <a:xfrm>
            <a:off x="4742121" y="1212112"/>
            <a:ext cx="914400" cy="61668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</a:t>
            </a:r>
          </a:p>
        </p:txBody>
      </p:sp>
      <p:sp>
        <p:nvSpPr>
          <p:cNvPr id="23" name="Elipsa 22"/>
          <p:cNvSpPr/>
          <p:nvPr/>
        </p:nvSpPr>
        <p:spPr bwMode="auto">
          <a:xfrm>
            <a:off x="2987749" y="1967024"/>
            <a:ext cx="1084521" cy="41466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31.05.2012 PR</a:t>
            </a:r>
          </a:p>
        </p:txBody>
      </p:sp>
      <p:sp>
        <p:nvSpPr>
          <p:cNvPr id="25" name="Elipsa 24"/>
          <p:cNvSpPr/>
          <p:nvPr/>
        </p:nvSpPr>
        <p:spPr bwMode="auto">
          <a:xfrm>
            <a:off x="2980662" y="2459667"/>
            <a:ext cx="1084521" cy="41466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10.10.2012 </a:t>
            </a:r>
          </a:p>
          <a:p>
            <a:pPr algn="ctr"/>
            <a:r>
              <a:rPr lang="pl-PL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Zas. Uczest.</a:t>
            </a:r>
          </a:p>
        </p:txBody>
      </p:sp>
      <p:sp>
        <p:nvSpPr>
          <p:cNvPr id="27" name="Elipsa 26"/>
          <p:cNvSpPr/>
          <p:nvPr/>
        </p:nvSpPr>
        <p:spPr bwMode="auto">
          <a:xfrm>
            <a:off x="3033823" y="2916866"/>
            <a:ext cx="1084521" cy="41466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11.12.2012 PS</a:t>
            </a:r>
          </a:p>
        </p:txBody>
      </p:sp>
      <p:sp>
        <p:nvSpPr>
          <p:cNvPr id="28" name="Elipsa 27"/>
          <p:cNvSpPr/>
          <p:nvPr/>
        </p:nvSpPr>
        <p:spPr bwMode="auto">
          <a:xfrm>
            <a:off x="4572000" y="2151320"/>
            <a:ext cx="1456659" cy="67693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29.11.2012 </a:t>
            </a:r>
          </a:p>
          <a:p>
            <a:pPr algn="ctr"/>
            <a:r>
              <a:rPr lang="pl-PL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R,</a:t>
            </a:r>
            <a:r>
              <a:rPr lang="pl-PL" sz="1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PS,</a:t>
            </a:r>
          </a:p>
          <a:p>
            <a:pPr algn="ctr"/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Zas. uczest.</a:t>
            </a:r>
            <a:r>
              <a:rPr kumimoji="0" lang="pl-PL" sz="1000" b="0" i="0" u="none" strike="noStrike" cap="none" normalizeH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kumimoji="0" lang="pl-PL" sz="1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179674" y="4253023"/>
            <a:ext cx="935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smtClean="0"/>
              <a:t>30.11.2011</a:t>
            </a:r>
            <a:endParaRPr lang="pl-PL" sz="1200"/>
          </a:p>
        </p:txBody>
      </p:sp>
      <p:sp>
        <p:nvSpPr>
          <p:cNvPr id="21" name="Strzałka w lewo 20"/>
          <p:cNvSpPr/>
          <p:nvPr/>
        </p:nvSpPr>
        <p:spPr bwMode="auto">
          <a:xfrm>
            <a:off x="6007395" y="2179674"/>
            <a:ext cx="1733107" cy="606056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996764" y="2339163"/>
            <a:ext cx="1850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smtClean="0"/>
              <a:t>Ponad 3500 poprawek!</a:t>
            </a:r>
            <a:endParaRPr lang="pl-PL" sz="12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23" grpId="0" animBg="1"/>
      <p:bldP spid="25" grpId="0" animBg="1"/>
      <p:bldP spid="27" grpId="0" animBg="1"/>
      <p:bldP spid="28" grpId="0" animBg="1"/>
      <p:bldP spid="21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>
                <a:effectLst/>
              </a:rPr>
              <a:t>Marie Curie ITN</a:t>
            </a:r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7500" y="5844054"/>
            <a:ext cx="8521700" cy="584775"/>
          </a:xfrm>
          <a:solidFill>
            <a:schemeClr val="bg1"/>
          </a:solidFill>
          <a:ln w="25400">
            <a:solidFill>
              <a:srgbClr val="CC0000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Font typeface="Wingdings" pitchFamily="2" charset="2"/>
              <a:buNone/>
            </a:pPr>
            <a:r>
              <a:rPr lang="pl-PL" sz="2400" dirty="0">
                <a:solidFill>
                  <a:srgbClr val="CC0000"/>
                </a:solidFill>
                <a:effectLst/>
              </a:rPr>
              <a:t>http://ec.europa.eu/research/mariecurieactions</a:t>
            </a:r>
            <a:r>
              <a:rPr lang="pl-PL" dirty="0">
                <a:solidFill>
                  <a:srgbClr val="CC0000"/>
                </a:solidFill>
                <a:effectLst/>
              </a:rPr>
              <a:t>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382" t="15865" r="2885" b="5048"/>
          <a:stretch>
            <a:fillRect/>
          </a:stretch>
        </p:blipFill>
        <p:spPr bwMode="auto">
          <a:xfrm>
            <a:off x="741829" y="1096682"/>
            <a:ext cx="7516906" cy="46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a 7"/>
          <p:cNvSpPr/>
          <p:nvPr/>
        </p:nvSpPr>
        <p:spPr bwMode="auto">
          <a:xfrm>
            <a:off x="2514599" y="3321425"/>
            <a:ext cx="1828799" cy="282388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EURAXESS</a:t>
            </a:r>
            <a:endParaRPr lang="pl-PL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t="13362" r="7227" b="7370"/>
          <a:stretch>
            <a:fillRect/>
          </a:stretch>
        </p:blipFill>
        <p:spPr bwMode="auto">
          <a:xfrm>
            <a:off x="3186979" y="1673514"/>
            <a:ext cx="24479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011382" y="3687726"/>
            <a:ext cx="7384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333399"/>
                </a:solidFill>
              </a:rPr>
              <a:t>Wsparcie międzynarodowej mobilności naukowców</a:t>
            </a:r>
            <a:endParaRPr lang="pl-PL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5" y="174625"/>
            <a:ext cx="7226300" cy="5762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jest EURAXESS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77925"/>
            <a:ext cx="8964612" cy="2505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sz="2400" smtClean="0">
                <a:solidFill>
                  <a:srgbClr val="002060"/>
                </a:solidFill>
                <a:effectLst/>
              </a:rPr>
              <a:t>			  </a:t>
            </a:r>
            <a:r>
              <a:rPr lang="pl-PL" sz="2000" smtClean="0">
                <a:solidFill>
                  <a:srgbClr val="002060"/>
                </a:solidFill>
                <a:effectLst/>
              </a:rPr>
              <a:t>		    </a:t>
            </a: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endParaRPr lang="pl-PL" sz="2000" smtClean="0">
              <a:solidFill>
                <a:srgbClr val="002060"/>
              </a:solidFill>
              <a:effectLst/>
            </a:endParaRPr>
          </a:p>
          <a:p>
            <a:pPr marL="0" indent="0" eaLnBrk="1" hangingPunct="1">
              <a:buFontTx/>
              <a:buNone/>
            </a:pPr>
            <a:r>
              <a:rPr lang="pl-PL" sz="2000" smtClean="0">
                <a:solidFill>
                  <a:srgbClr val="002060"/>
                </a:solidFill>
                <a:effectLst/>
              </a:rPr>
              <a:t>						</a:t>
            </a:r>
          </a:p>
          <a:p>
            <a:pPr marL="0" indent="0" algn="ctr" eaLnBrk="1" hangingPunct="1">
              <a:lnSpc>
                <a:spcPct val="140000"/>
              </a:lnSpc>
              <a:buFontTx/>
              <a:buNone/>
            </a:pPr>
            <a:endParaRPr lang="pl-PL" sz="2400" smtClean="0">
              <a:solidFill>
                <a:srgbClr val="0070C0"/>
              </a:solidFill>
              <a:effectLst/>
              <a:hlinkClick r:id="rId2"/>
            </a:endParaRPr>
          </a:p>
          <a:p>
            <a:pPr marL="0" indent="0" eaLnBrk="1" hangingPunct="1">
              <a:lnSpc>
                <a:spcPct val="140000"/>
              </a:lnSpc>
              <a:buFontTx/>
              <a:buNone/>
            </a:pPr>
            <a:endParaRPr lang="pl-PL" sz="2400" smtClean="0">
              <a:solidFill>
                <a:srgbClr val="0070C0"/>
              </a:solidFill>
              <a:effectLst/>
            </a:endParaRPr>
          </a:p>
        </p:txBody>
      </p:sp>
      <p:cxnSp>
        <p:nvCxnSpPr>
          <p:cNvPr id="6148" name="Łącznik prosty ze strzałką 12"/>
          <p:cNvCxnSpPr>
            <a:cxnSpLocks noChangeShapeType="1"/>
          </p:cNvCxnSpPr>
          <p:nvPr/>
        </p:nvCxnSpPr>
        <p:spPr bwMode="auto">
          <a:xfrm rot="10800000" flipV="1">
            <a:off x="2341563" y="2092325"/>
            <a:ext cx="1385887" cy="2635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6149" name="pole tekstowe 34"/>
          <p:cNvSpPr txBox="1">
            <a:spLocks noChangeArrowheads="1"/>
          </p:cNvSpPr>
          <p:nvPr/>
        </p:nvSpPr>
        <p:spPr bwMode="auto">
          <a:xfrm>
            <a:off x="6081713" y="1246188"/>
            <a:ext cx="3062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002060"/>
                </a:solidFill>
              </a:rPr>
              <a:t>CENTRA INFORMACJI W 40 KRAJACH</a:t>
            </a:r>
          </a:p>
        </p:txBody>
      </p:sp>
      <p:sp>
        <p:nvSpPr>
          <p:cNvPr id="6150" name="pole tekstowe 36"/>
          <p:cNvSpPr txBox="1">
            <a:spLocks noChangeArrowheads="1"/>
          </p:cNvSpPr>
          <p:nvPr/>
        </p:nvSpPr>
        <p:spPr bwMode="auto">
          <a:xfrm>
            <a:off x="0" y="1274763"/>
            <a:ext cx="2341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002060"/>
                </a:solidFill>
              </a:rPr>
              <a:t>PORTAL DLA NAUKOWCÓW</a:t>
            </a:r>
          </a:p>
        </p:txBody>
      </p:sp>
      <p:sp>
        <p:nvSpPr>
          <p:cNvPr id="6151" name="pole tekstowe 9"/>
          <p:cNvSpPr txBox="1">
            <a:spLocks noChangeArrowheads="1"/>
          </p:cNvSpPr>
          <p:nvPr/>
        </p:nvSpPr>
        <p:spPr bwMode="auto">
          <a:xfrm>
            <a:off x="263525" y="4586288"/>
            <a:ext cx="843756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>
                <a:solidFill>
                  <a:srgbClr val="0070C0"/>
                </a:solidFill>
              </a:rPr>
              <a:t>Inicjatywa Komisji Europejskiej oraz krajów uczestniczących w programach ramowych UE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0" t="13362" r="7227" b="7370"/>
          <a:stretch>
            <a:fillRect/>
          </a:stretch>
        </p:blipFill>
        <p:spPr bwMode="auto">
          <a:xfrm>
            <a:off x="2825750" y="1938338"/>
            <a:ext cx="321151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trzałka w prawo 11"/>
          <p:cNvSpPr/>
          <p:nvPr/>
        </p:nvSpPr>
        <p:spPr bwMode="auto">
          <a:xfrm rot="19975418">
            <a:off x="6179126" y="2743200"/>
            <a:ext cx="997527" cy="346364"/>
          </a:xfrm>
          <a:prstGeom prst="righ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pl-PL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trzałka w lewo 12"/>
          <p:cNvSpPr/>
          <p:nvPr/>
        </p:nvSpPr>
        <p:spPr bwMode="auto">
          <a:xfrm rot="1734166">
            <a:off x="1759527" y="2701638"/>
            <a:ext cx="1011382" cy="346363"/>
          </a:xfrm>
          <a:prstGeom prst="lef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pl-PL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188913"/>
            <a:ext cx="7226300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EURAXESS – działania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917575"/>
            <a:ext cx="91440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5738"/>
            <a:r>
              <a:rPr lang="pl-PL">
                <a:solidFill>
                  <a:schemeClr val="accent2"/>
                </a:solidFill>
              </a:rPr>
              <a:t>	</a:t>
            </a:r>
          </a:p>
          <a:p>
            <a:pPr defTabSz="185738"/>
            <a:endParaRPr lang="pl-PL">
              <a:solidFill>
                <a:schemeClr val="accent2"/>
              </a:solidFill>
            </a:endParaRPr>
          </a:p>
          <a:p>
            <a:pPr defTabSz="185738"/>
            <a:endParaRPr lang="pl-PL">
              <a:solidFill>
                <a:schemeClr val="accent2"/>
              </a:solidFill>
            </a:endParaRPr>
          </a:p>
          <a:p>
            <a:pPr defTabSz="185738"/>
            <a:endParaRPr lang="pl-PL">
              <a:solidFill>
                <a:schemeClr val="accent2"/>
              </a:solidFill>
            </a:endParaRPr>
          </a:p>
          <a:p>
            <a:pPr defTabSz="185738"/>
            <a:endParaRPr lang="pl-PL">
              <a:solidFill>
                <a:schemeClr val="accent2"/>
              </a:solidFill>
            </a:endParaRPr>
          </a:p>
          <a:p>
            <a:pPr defTabSz="185738"/>
            <a:endParaRPr lang="pl-PL">
              <a:solidFill>
                <a:schemeClr val="accent2"/>
              </a:solidFill>
            </a:endParaRPr>
          </a:p>
          <a:p>
            <a:pPr defTabSz="185738"/>
            <a:endParaRPr lang="pl-PL" sz="2000">
              <a:solidFill>
                <a:schemeClr val="accent2"/>
              </a:solidFill>
            </a:endParaRPr>
          </a:p>
        </p:txBody>
      </p:sp>
      <p:pic>
        <p:nvPicPr>
          <p:cNvPr id="8196" name="Picture 5" descr="JOB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76338"/>
            <a:ext cx="17637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Link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1588"/>
            <a:ext cx="189388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SERVIC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13000"/>
            <a:ext cx="1803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logo_euraxess_Right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44913"/>
            <a:ext cx="17764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pole tekstowe 10"/>
          <p:cNvSpPr txBox="1">
            <a:spLocks noChangeArrowheads="1"/>
          </p:cNvSpPr>
          <p:nvPr/>
        </p:nvSpPr>
        <p:spPr bwMode="auto">
          <a:xfrm>
            <a:off x="1828800" y="1306513"/>
            <a:ext cx="69754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000"/>
          </a:p>
          <a:p>
            <a:r>
              <a:rPr lang="pl-PL" sz="2000"/>
              <a:t>Europejska baza ofert pracy i stypendiów</a:t>
            </a:r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r>
              <a:rPr lang="pl-PL" sz="2000"/>
              <a:t>Działalność centrów Euraxess w całej Europie</a:t>
            </a:r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r>
              <a:rPr lang="pl-PL" sz="2000"/>
              <a:t>Karta Naukowca &amp; Kodeks </a:t>
            </a:r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endParaRPr lang="pl-PL" sz="2000"/>
          </a:p>
          <a:p>
            <a:r>
              <a:rPr lang="pl-PL" sz="2000"/>
              <a:t>Sieci europejskich naukowców poza 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1566863" y="225425"/>
            <a:ext cx="6919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pl-PL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Jobs</a:t>
            </a:r>
            <a:r>
              <a:rPr lang="pl-PL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: </a:t>
            </a:r>
            <a:r>
              <a:rPr lang="pl-PL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oferty </a:t>
            </a:r>
            <a:r>
              <a:rPr lang="pl-PL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pracy</a:t>
            </a: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219" name="Picture 12" descr="JOB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003425"/>
            <a:ext cx="2124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192088" y="1570038"/>
            <a:ext cx="8951912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2400" b="1">
                <a:solidFill>
                  <a:srgbClr val="0066CC"/>
                </a:solidFill>
              </a:rPr>
              <a:t>Europejska baza ofert:</a:t>
            </a:r>
          </a:p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pl-PL" sz="2400">
                <a:solidFill>
                  <a:schemeClr val="accent2"/>
                </a:solidFill>
              </a:rPr>
              <a:t>oferty pracy i stypendiów dla naukowców</a:t>
            </a:r>
          </a:p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pl-PL" sz="2400">
                <a:solidFill>
                  <a:schemeClr val="accent2"/>
                </a:solidFill>
              </a:rPr>
              <a:t>zamieszczane przez instytucje</a:t>
            </a:r>
          </a:p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pl-PL" sz="2400">
                <a:solidFill>
                  <a:schemeClr val="accent2"/>
                </a:solidFill>
              </a:rPr>
              <a:t>w tym oferty Marie Curie i ERC</a:t>
            </a:r>
          </a:p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pl-PL" sz="2400">
                <a:solidFill>
                  <a:schemeClr val="accent2"/>
                </a:solidFill>
              </a:rPr>
              <a:t>powiadomienia o nowych ofertach</a:t>
            </a:r>
          </a:p>
          <a:p>
            <a:pPr marL="342900" indent="-342900">
              <a:lnSpc>
                <a:spcPct val="140000"/>
              </a:lnSpc>
              <a:buFontTx/>
              <a:buChar char="•"/>
            </a:pPr>
            <a:r>
              <a:rPr lang="pl-PL" sz="2400">
                <a:solidFill>
                  <a:schemeClr val="accent2"/>
                </a:solidFill>
              </a:rPr>
              <a:t>współpraca z innymi portalami pracy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66713" y="5619750"/>
            <a:ext cx="40862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l-PL" sz="2400">
                <a:solidFill>
                  <a:srgbClr val="0066CC"/>
                </a:solidFill>
              </a:rPr>
              <a:t>http://ec.europa.eu/euraxess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188913"/>
            <a:ext cx="7615237" cy="576262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Konsultacje dla naukowców i </a:t>
            </a:r>
            <a:r>
              <a:rPr lang="pl-PL" smtClean="0">
                <a:solidFill>
                  <a:srgbClr val="C00000"/>
                </a:solidFill>
                <a:latin typeface="Arial" charset="0"/>
              </a:rPr>
              <a:t>pracodawców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-49213" y="5556250"/>
            <a:ext cx="49213" cy="69691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pl-PL" sz="1800" smtClean="0">
              <a:solidFill>
                <a:srgbClr val="0066CC"/>
              </a:solidFill>
              <a:effectLst/>
            </a:endParaRPr>
          </a:p>
          <a:p>
            <a:pPr eaLnBrk="1" hangingPunct="1">
              <a:buFontTx/>
              <a:buNone/>
              <a:defRPr/>
            </a:pPr>
            <a:endParaRPr lang="pl-PL" sz="1800" smtClean="0"/>
          </a:p>
        </p:txBody>
      </p:sp>
      <p:pic>
        <p:nvPicPr>
          <p:cNvPr id="11268" name="Picture 5" descr="Mapka Euro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8000"/>
          </a:blip>
          <a:srcRect/>
          <a:stretch>
            <a:fillRect/>
          </a:stretch>
        </p:blipFill>
        <p:spPr bwMode="auto">
          <a:xfrm>
            <a:off x="5111750" y="2859088"/>
            <a:ext cx="403225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51" name="Text Box 7"/>
          <p:cNvSpPr txBox="1">
            <a:spLocks noChangeArrowheads="1"/>
          </p:cNvSpPr>
          <p:nvPr/>
        </p:nvSpPr>
        <p:spPr bwMode="auto">
          <a:xfrm>
            <a:off x="320675" y="1166813"/>
            <a:ext cx="7285038" cy="450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l-PL" sz="2400" b="1" dirty="0">
                <a:solidFill>
                  <a:srgbClr val="0066CC"/>
                </a:solidFill>
              </a:rPr>
              <a:t>Bezpłatna pomoc w kwestiach: </a:t>
            </a:r>
          </a:p>
          <a:p>
            <a:pPr>
              <a:lnSpc>
                <a:spcPct val="140000"/>
              </a:lnSpc>
              <a:buFont typeface="Arial" charset="0"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źródła finansowania (</a:t>
            </a:r>
            <a:r>
              <a:rPr lang="pl-PL" sz="2400" dirty="0" err="1">
                <a:solidFill>
                  <a:schemeClr val="accent2"/>
                </a:solidFill>
              </a:rPr>
              <a:t>stypendia</a:t>
            </a:r>
            <a:r>
              <a:rPr lang="pl-PL" sz="2400" dirty="0">
                <a:solidFill>
                  <a:schemeClr val="accent2"/>
                </a:solidFill>
              </a:rPr>
              <a:t>, granty)</a:t>
            </a:r>
          </a:p>
          <a:p>
            <a:pPr>
              <a:lnSpc>
                <a:spcPct val="140000"/>
              </a:lnSpc>
              <a:buFont typeface="Arial" charset="0"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ubezpieczenie społeczne 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podatki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umowy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wizy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opieka medyczna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pl-PL" sz="2400" dirty="0">
                <a:solidFill>
                  <a:schemeClr val="accent2"/>
                </a:solidFill>
              </a:rPr>
              <a:t> zakwaterowanie</a:t>
            </a:r>
            <a:endParaRPr lang="pl-PL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pl-P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70" name="Picture 9" descr="SERVI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38" y="1189038"/>
            <a:ext cx="22780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188913"/>
            <a:ext cx="7585075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prawa i obowiązki</a:t>
            </a: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153988" y="1211263"/>
            <a:ext cx="52562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800" b="1">
                <a:solidFill>
                  <a:schemeClr val="accent2"/>
                </a:solidFill>
              </a:rPr>
              <a:t>Inicjatywa HR dla naukowców</a:t>
            </a:r>
          </a:p>
        </p:txBody>
      </p:sp>
      <p:pic>
        <p:nvPicPr>
          <p:cNvPr id="13316" name="Picture 13" descr="Karta_Naukow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900" y="1400175"/>
            <a:ext cx="2776538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527050" y="1957388"/>
            <a:ext cx="5138738" cy="210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pl-PL" sz="2400"/>
              <a:t>Prawa naukowców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pl-PL" sz="2400"/>
              <a:t>Obowiązki pracodawców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pl-PL" sz="2400"/>
              <a:t>Przejrzyste zasady rekrutacji</a:t>
            </a:r>
          </a:p>
          <a:p>
            <a:pPr marL="342900" indent="-342900">
              <a:spcBef>
                <a:spcPct val="50000"/>
              </a:spcBef>
            </a:pPr>
            <a:endParaRPr lang="pl-PL" sz="2400"/>
          </a:p>
        </p:txBody>
      </p:sp>
      <p:sp>
        <p:nvSpPr>
          <p:cNvPr id="692240" name="Rectangle 16"/>
          <p:cNvSpPr>
            <a:spLocks noChangeArrowheads="1"/>
          </p:cNvSpPr>
          <p:nvPr/>
        </p:nvSpPr>
        <p:spPr bwMode="auto">
          <a:xfrm rot="10667845" flipV="1">
            <a:off x="20638" y="3946525"/>
            <a:ext cx="5722937" cy="630238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pl-PL" sz="120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3319" name="Text Box 17"/>
          <p:cNvSpPr txBox="1">
            <a:spLocks noChangeArrowheads="1"/>
          </p:cNvSpPr>
          <p:nvPr/>
        </p:nvSpPr>
        <p:spPr bwMode="auto">
          <a:xfrm rot="-132665">
            <a:off x="163513" y="3962400"/>
            <a:ext cx="64277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>
                <a:solidFill>
                  <a:schemeClr val="bg1"/>
                </a:solidFill>
              </a:rPr>
              <a:t>ponad 400 instytucji wdraża zasady K&amp;K</a:t>
            </a:r>
          </a:p>
        </p:txBody>
      </p:sp>
      <p:pic>
        <p:nvPicPr>
          <p:cNvPr id="13320" name="Picture 9" descr="O:\Materiały promocyjne\Logotypy\HR Excellenc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4618038"/>
            <a:ext cx="25352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1613" y="161925"/>
            <a:ext cx="7226300" cy="57626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poza UE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0" y="1454150"/>
            <a:ext cx="8691563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endParaRPr lang="pl-PL">
              <a:solidFill>
                <a:srgbClr val="D60093"/>
              </a:solidFill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endParaRPr lang="pl-PL" sz="2000">
              <a:solidFill>
                <a:srgbClr val="D60093"/>
              </a:solidFill>
            </a:endParaRPr>
          </a:p>
        </p:txBody>
      </p:sp>
      <p:pic>
        <p:nvPicPr>
          <p:cNvPr id="15364" name="Picture 15" descr="Link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95788"/>
            <a:ext cx="2268538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6"/>
          <p:cNvSpPr>
            <a:spLocks noChangeArrowheads="1"/>
          </p:cNvSpPr>
          <p:nvPr/>
        </p:nvSpPr>
        <p:spPr bwMode="auto">
          <a:xfrm>
            <a:off x="155575" y="1255713"/>
            <a:ext cx="8732838" cy="234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2800" b="1">
                <a:solidFill>
                  <a:schemeClr val="accent2"/>
                </a:solidFill>
              </a:rPr>
              <a:t>Informacje dla naukowców poza UE:</a:t>
            </a:r>
          </a:p>
          <a:p>
            <a:pPr marL="342900" indent="-342900" algn="r"/>
            <a:r>
              <a:rPr lang="pl-PL" sz="2000">
                <a:solidFill>
                  <a:srgbClr val="CC3399"/>
                </a:solidFill>
              </a:rPr>
              <a:t>USA</a:t>
            </a:r>
          </a:p>
          <a:p>
            <a:pPr marL="342900" indent="-342900" algn="r"/>
            <a:r>
              <a:rPr lang="pl-PL" sz="2000">
                <a:solidFill>
                  <a:srgbClr val="CC3399"/>
                </a:solidFill>
              </a:rPr>
              <a:t>Indie</a:t>
            </a:r>
          </a:p>
          <a:p>
            <a:pPr marL="342900" indent="-342900" algn="r"/>
            <a:r>
              <a:rPr lang="pl-PL" sz="2000">
                <a:solidFill>
                  <a:srgbClr val="CC3399"/>
                </a:solidFill>
              </a:rPr>
              <a:t>Chiny</a:t>
            </a:r>
          </a:p>
          <a:p>
            <a:pPr lvl="1" algn="r"/>
            <a:r>
              <a:rPr lang="pl-PL" sz="2000">
                <a:solidFill>
                  <a:srgbClr val="CC3399"/>
                </a:solidFill>
              </a:rPr>
              <a:t>Japonia </a:t>
            </a:r>
          </a:p>
          <a:p>
            <a:pPr lvl="1" algn="r"/>
            <a:r>
              <a:rPr lang="pl-PL" sz="2000">
                <a:solidFill>
                  <a:srgbClr val="CC3399"/>
                </a:solidFill>
              </a:rPr>
              <a:t>Singapur</a:t>
            </a:r>
          </a:p>
          <a:p>
            <a:pPr marL="342900" indent="-342900" algn="r"/>
            <a:endParaRPr lang="pl-PL" sz="2000">
              <a:solidFill>
                <a:srgbClr val="3366CC"/>
              </a:solidFill>
            </a:endParaRPr>
          </a:p>
        </p:txBody>
      </p:sp>
      <p:sp>
        <p:nvSpPr>
          <p:cNvPr id="15366" name="Rectangle 17"/>
          <p:cNvSpPr>
            <a:spLocks noChangeArrowheads="1"/>
          </p:cNvSpPr>
          <p:nvPr/>
        </p:nvSpPr>
        <p:spPr bwMode="auto">
          <a:xfrm>
            <a:off x="327025" y="1808163"/>
            <a:ext cx="5975350" cy="194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pl-PL" sz="2800">
                <a:solidFill>
                  <a:srgbClr val="3366CC"/>
                </a:solidFill>
              </a:rPr>
              <a:t>badania w Europie</a:t>
            </a:r>
          </a:p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pl-PL" sz="2800">
                <a:solidFill>
                  <a:srgbClr val="3366CC"/>
                </a:solidFill>
              </a:rPr>
              <a:t>fundusze europejskie</a:t>
            </a:r>
          </a:p>
          <a:p>
            <a:pPr marL="342900" indent="-342900">
              <a:lnSpc>
                <a:spcPct val="130000"/>
              </a:lnSpc>
              <a:buFontTx/>
              <a:buChar char="•"/>
            </a:pPr>
            <a:r>
              <a:rPr lang="pl-PL" sz="2800">
                <a:solidFill>
                  <a:srgbClr val="3366CC"/>
                </a:solidFill>
              </a:rPr>
              <a:t>współpraca międzynarodowa</a:t>
            </a:r>
          </a:p>
        </p:txBody>
      </p:sp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F4F4"/>
              </a:clrFrom>
              <a:clrTo>
                <a:srgbClr val="E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9163" y="3824288"/>
            <a:ext cx="4414837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500563" y="3429000"/>
            <a:ext cx="4175125" cy="2513013"/>
          </a:xfrm>
          <a:prstGeom prst="rect">
            <a:avLst/>
          </a:prstGeom>
          <a:noFill/>
          <a:ln w="12700">
            <a:solidFill>
              <a:srgbClr val="0C4B9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C4B9E"/>
                </a:solidFill>
              </a:rPr>
              <a:t>Krajowy Punkt Kontaktowy </a:t>
            </a:r>
          </a:p>
          <a:p>
            <a:r>
              <a:rPr lang="pl-PL" b="1" dirty="0">
                <a:solidFill>
                  <a:srgbClr val="0C4B9E"/>
                </a:solidFill>
              </a:rPr>
              <a:t>Programów Badawczych UE</a:t>
            </a:r>
          </a:p>
          <a:p>
            <a:r>
              <a:rPr lang="pl-PL" sz="1200" dirty="0">
                <a:solidFill>
                  <a:schemeClr val="tx1"/>
                </a:solidFill>
              </a:rPr>
              <a:t>Instytut Podstawowych Problemów Techniki </a:t>
            </a:r>
          </a:p>
          <a:p>
            <a:r>
              <a:rPr lang="pl-PL" sz="1200" dirty="0">
                <a:solidFill>
                  <a:schemeClr val="tx1"/>
                </a:solidFill>
              </a:rPr>
              <a:t>Polskiej Akademii Nauk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ul. Krzywickiego 34</a:t>
            </a:r>
          </a:p>
          <a:p>
            <a:r>
              <a:rPr lang="pl-PL" sz="1400" dirty="0">
                <a:solidFill>
                  <a:schemeClr val="tx1"/>
                </a:solidFill>
              </a:rPr>
              <a:t> 02-078 Warszawa 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600" b="1" dirty="0" err="1">
                <a:solidFill>
                  <a:schemeClr val="tx1"/>
                </a:solidFill>
              </a:rPr>
              <a:t>tel</a:t>
            </a:r>
            <a:r>
              <a:rPr lang="pl-PL" sz="1600" b="1" dirty="0">
                <a:solidFill>
                  <a:schemeClr val="tx1"/>
                </a:solidFill>
              </a:rPr>
              <a:t>:    0  22 828 74 83 </a:t>
            </a:r>
          </a:p>
          <a:p>
            <a:r>
              <a:rPr lang="pl-PL" sz="1600" b="1" dirty="0" err="1">
                <a:solidFill>
                  <a:schemeClr val="tx1"/>
                </a:solidFill>
              </a:rPr>
              <a:t>fax</a:t>
            </a:r>
            <a:r>
              <a:rPr lang="pl-PL" sz="1600" b="1" dirty="0">
                <a:solidFill>
                  <a:schemeClr val="tx1"/>
                </a:solidFill>
              </a:rPr>
              <a:t>:   0  22 828 53 70 </a:t>
            </a:r>
          </a:p>
          <a:p>
            <a:r>
              <a:rPr lang="pl-PL" sz="1600" b="1" dirty="0">
                <a:solidFill>
                  <a:schemeClr val="tx1"/>
                </a:solidFill>
              </a:rPr>
              <a:t>e-mail:  </a:t>
            </a:r>
            <a:r>
              <a:rPr lang="pl-PL" sz="1600" b="1" dirty="0">
                <a:solidFill>
                  <a:srgbClr val="0C4B9E"/>
                </a:solidFill>
              </a:rPr>
              <a:t> </a:t>
            </a:r>
            <a:r>
              <a:rPr lang="pl-PL" sz="1600" b="1" dirty="0" err="1"/>
              <a:t>kpk@kpk.gov.pl</a:t>
            </a:r>
            <a:endParaRPr lang="pl-PL" sz="1600" b="1" dirty="0"/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55613" y="3433763"/>
            <a:ext cx="2716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Bogna </a:t>
            </a:r>
            <a:r>
              <a:rPr lang="pl-PL" sz="20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Hryniszyn</a:t>
            </a:r>
            <a:endParaRPr lang="pl-PL" sz="20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488543" y="3786550"/>
            <a:ext cx="256300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4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pl-PL" sz="1400" dirty="0" err="1" smtClean="0">
                <a:solidFill>
                  <a:srgbClr val="0000FF"/>
                </a:solidFill>
                <a:cs typeface="+mn-cs"/>
              </a:rPr>
              <a:t>bogna.hryniszyn@kpk.gov.pl</a:t>
            </a:r>
            <a:endParaRPr lang="pl-PL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31820" name="Text Box 12"/>
          <p:cNvSpPr txBox="1">
            <a:spLocks noChangeArrowheads="1"/>
          </p:cNvSpPr>
          <p:nvPr/>
        </p:nvSpPr>
        <p:spPr bwMode="auto">
          <a:xfrm>
            <a:off x="2554288" y="1700213"/>
            <a:ext cx="18473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endParaRPr lang="pl-PL" sz="3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288925" y="2984500"/>
            <a:ext cx="235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u="sng">
                <a:solidFill>
                  <a:srgbClr val="0C4B9E"/>
                </a:solidFill>
              </a:rPr>
              <a:t>Osoby do kontaktu: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76578" y="232993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</a:pPr>
            <a:endParaRPr lang="en-GB" sz="24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9008" y="4121740"/>
            <a:ext cx="2716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Adam </a:t>
            </a:r>
            <a:r>
              <a:rPr lang="pl-PL" sz="20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Głuszuk</a:t>
            </a:r>
            <a:endParaRPr lang="pl-PL" sz="20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41" y="4474527"/>
            <a:ext cx="228569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400" dirty="0" err="1" smtClean="0">
                <a:solidFill>
                  <a:srgbClr val="0000FF"/>
                </a:solidFill>
                <a:cs typeface="+mn-cs"/>
              </a:rPr>
              <a:t>Adam.gluszuk@kpk.gov.pl</a:t>
            </a:r>
            <a:endParaRPr lang="pl-PL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9137" y="475737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Szczegóły pod </a:t>
            </a:r>
            <a:r>
              <a:rPr lang="pl-PL" dirty="0"/>
              <a:t>adresem: </a:t>
            </a:r>
            <a:endParaRPr lang="pl-PL" dirty="0" smtClean="0"/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ec.europa.eu/digital-agenda/en/news/ict-2013-create-connect-grow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95536" y="1192684"/>
            <a:ext cx="6910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dniach 6-8 listopada 2013 w Wilnie organizowane są przez Komisję </a:t>
            </a:r>
            <a:r>
              <a:rPr lang="pl-PL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Europejską </a:t>
            </a:r>
          </a:p>
          <a:p>
            <a:r>
              <a:rPr lang="pl-PL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ramach Prezydencji Litewskiej sesje </a:t>
            </a:r>
            <a:r>
              <a:rPr lang="pl-P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networkingowe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poświęcone tematyce przyszłych konkursów ICT </a:t>
            </a:r>
            <a:r>
              <a:rPr lang="pl-PL" sz="2400" dirty="0" smtClean="0"/>
              <a:t>(podobnie jak to miało miejsce w </a:t>
            </a:r>
            <a:r>
              <a:rPr lang="pl-PL" sz="2400" smtClean="0"/>
              <a:t>czasie </a:t>
            </a:r>
            <a:r>
              <a:rPr lang="pl-PL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</a:t>
            </a:r>
            <a:r>
              <a:rPr lang="pl-PL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Proposers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pl-PL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</a:t>
            </a:r>
          </a:p>
          <a:p>
            <a:r>
              <a:rPr lang="pl-PL" sz="2400" smtClean="0"/>
              <a:t>w </a:t>
            </a:r>
            <a:r>
              <a:rPr lang="pl-PL" sz="2400" dirty="0" smtClean="0"/>
              <a:t>Budapeszcie i </a:t>
            </a:r>
            <a:r>
              <a:rPr lang="pl-PL" sz="2400" smtClean="0"/>
              <a:t>w Warszawie</a:t>
            </a:r>
            <a:r>
              <a:rPr lang="pl-PL" sz="2400" dirty="0" smtClean="0"/>
              <a:t>)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33636" y="400170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związku z tym został otwarty konkurs na nadsyłanie propozycji dotyczących tematyki tych sesji.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70188" y="5585250"/>
            <a:ext cx="8424936" cy="646331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KE wzorem lat ubiegłych przewiduje dofinansowanie uczestnictwa z krajów EU12  – </a:t>
            </a:r>
            <a:r>
              <a:rPr lang="pl-PL" b="1" dirty="0" smtClean="0">
                <a:solidFill>
                  <a:srgbClr val="0070C0"/>
                </a:solidFill>
              </a:rPr>
              <a:t>szczegóły i zakres dofinansowania nie są jeszcze znane.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638550" y="173831"/>
            <a:ext cx="5276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2013: Create, Connect, Grow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237" y="1163886"/>
            <a:ext cx="1410543" cy="14105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8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6241" y="188913"/>
            <a:ext cx="6368533" cy="576262"/>
          </a:xfrm>
        </p:spPr>
        <p:txBody>
          <a:bodyPr/>
          <a:lstStyle/>
          <a:p>
            <a:r>
              <a:rPr lang="pl-PL" sz="2000" smtClean="0"/>
              <a:t>Horyzont </a:t>
            </a:r>
            <a:r>
              <a:rPr lang="pl-PL" sz="2000" smtClean="0"/>
              <a:t>2020</a:t>
            </a:r>
            <a:br>
              <a:rPr lang="pl-PL" sz="2000" smtClean="0"/>
            </a:br>
            <a:r>
              <a:rPr lang="pl-PL" sz="2000" smtClean="0"/>
              <a:t>nowy program, nowe podejście</a:t>
            </a:r>
            <a:endParaRPr lang="pl-PL" sz="2000"/>
          </a:p>
        </p:txBody>
      </p:sp>
      <p:sp>
        <p:nvSpPr>
          <p:cNvPr id="3" name="Prostokąt zaokrąglony 2"/>
          <p:cNvSpPr/>
          <p:nvPr/>
        </p:nvSpPr>
        <p:spPr bwMode="auto">
          <a:xfrm>
            <a:off x="1350335" y="1945758"/>
            <a:ext cx="914400" cy="914400"/>
          </a:xfrm>
          <a:prstGeom prst="roundRect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PR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3466214" y="1998921"/>
            <a:ext cx="914400" cy="914400"/>
          </a:xfrm>
          <a:prstGeom prst="roundRect">
            <a:avLst/>
          </a:prstGeom>
          <a:solidFill>
            <a:srgbClr val="66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EIT</a:t>
            </a: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5752214" y="1945759"/>
            <a:ext cx="914400" cy="9144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CIP</a:t>
            </a:r>
          </a:p>
        </p:txBody>
      </p:sp>
      <p:sp>
        <p:nvSpPr>
          <p:cNvPr id="6" name="Elipsa 5"/>
          <p:cNvSpPr/>
          <p:nvPr/>
        </p:nvSpPr>
        <p:spPr bwMode="auto">
          <a:xfrm>
            <a:off x="2105247" y="4008474"/>
            <a:ext cx="3317357" cy="1392866"/>
          </a:xfrm>
          <a:prstGeom prst="ellipse">
            <a:avLst/>
          </a:prstGeom>
          <a:gradFill flip="none" rotWithShape="1">
            <a:gsLst>
              <a:gs pos="0">
                <a:srgbClr val="1717D9"/>
              </a:gs>
              <a:gs pos="0">
                <a:srgbClr val="1717D9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  <a:gs pos="100000">
                <a:srgbClr val="1717D9"/>
              </a:gs>
              <a:gs pos="100000">
                <a:srgbClr val="1717D9"/>
              </a:gs>
              <a:gs pos="100000">
                <a:srgbClr val="1717D9"/>
              </a:gs>
              <a:gs pos="100000">
                <a:srgbClr val="1717D9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Horizon 2020</a:t>
            </a:r>
          </a:p>
        </p:txBody>
      </p:sp>
      <p:sp>
        <p:nvSpPr>
          <p:cNvPr id="7" name="Prążkowana strzałka w prawo 6"/>
          <p:cNvSpPr/>
          <p:nvPr/>
        </p:nvSpPr>
        <p:spPr bwMode="auto">
          <a:xfrm rot="3540000">
            <a:off x="2238359" y="3205883"/>
            <a:ext cx="846145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Prążkowana strzałka w prawo 7"/>
          <p:cNvSpPr/>
          <p:nvPr/>
        </p:nvSpPr>
        <p:spPr bwMode="auto">
          <a:xfrm rot="5460000">
            <a:off x="3617172" y="3025865"/>
            <a:ext cx="565103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Prążkowana strzałka w prawo 8"/>
          <p:cNvSpPr/>
          <p:nvPr/>
        </p:nvSpPr>
        <p:spPr bwMode="auto">
          <a:xfrm rot="3540000">
            <a:off x="6311924" y="3157577"/>
            <a:ext cx="873485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Prążkowana strzałka w prawo 9"/>
          <p:cNvSpPr/>
          <p:nvPr/>
        </p:nvSpPr>
        <p:spPr bwMode="auto">
          <a:xfrm rot="7980000">
            <a:off x="4609410" y="3214414"/>
            <a:ext cx="1023877" cy="79744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20999996" lon="0" rev="0"/>
              </a:camera>
              <a:lightRig rig="threePt" dir="t"/>
            </a:scene3d>
            <a:flatTx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Elipsa 10"/>
          <p:cNvSpPr/>
          <p:nvPr/>
        </p:nvSpPr>
        <p:spPr bwMode="auto">
          <a:xfrm>
            <a:off x="6613452" y="4306186"/>
            <a:ext cx="1010092" cy="5954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COSME</a:t>
            </a: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5103628" y="2551814"/>
            <a:ext cx="1063256" cy="5209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innowacyjność</a:t>
            </a:r>
          </a:p>
        </p:txBody>
      </p:sp>
      <p:sp>
        <p:nvSpPr>
          <p:cNvPr id="19" name="Prostokąt zaokrąglony 18"/>
          <p:cNvSpPr/>
          <p:nvPr/>
        </p:nvSpPr>
        <p:spPr bwMode="auto">
          <a:xfrm>
            <a:off x="6177516" y="2565991"/>
            <a:ext cx="1031358" cy="52099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konkurencyjność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478466" y="1298857"/>
            <a:ext cx="791062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l-PL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Jeden program,  łączący trzy </a:t>
            </a:r>
            <a:r>
              <a:rPr lang="pl-PL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oddzielne </a:t>
            </a:r>
            <a:r>
              <a:rPr lang="pl-PL" sz="24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programy/inicjatywy</a:t>
            </a:r>
            <a:endParaRPr lang="pl-PL" sz="2400" b="1" i="1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Schemat blokowy: scalanie 20"/>
          <p:cNvSpPr/>
          <p:nvPr/>
        </p:nvSpPr>
        <p:spPr bwMode="auto">
          <a:xfrm>
            <a:off x="3444949" y="2541182"/>
            <a:ext cx="946298" cy="685800"/>
          </a:xfrm>
          <a:prstGeom prst="flowChartMerg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budżet</a:t>
            </a: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428" y="4369982"/>
            <a:ext cx="2838894" cy="6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6" grpId="0" animBg="1"/>
      <p:bldP spid="19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500563" y="3429000"/>
            <a:ext cx="4175125" cy="2513013"/>
          </a:xfrm>
          <a:prstGeom prst="rect">
            <a:avLst/>
          </a:prstGeom>
          <a:noFill/>
          <a:ln w="12700">
            <a:solidFill>
              <a:srgbClr val="0C4B9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C4B9E"/>
                </a:solidFill>
              </a:rPr>
              <a:t>Krajowy Punkt Kontaktowy </a:t>
            </a:r>
          </a:p>
          <a:p>
            <a:r>
              <a:rPr lang="pl-PL" b="1" dirty="0">
                <a:solidFill>
                  <a:srgbClr val="0C4B9E"/>
                </a:solidFill>
              </a:rPr>
              <a:t>Programów Badawczych UE</a:t>
            </a:r>
          </a:p>
          <a:p>
            <a:r>
              <a:rPr lang="pl-PL" sz="1200" dirty="0">
                <a:solidFill>
                  <a:schemeClr val="tx1"/>
                </a:solidFill>
              </a:rPr>
              <a:t>Instytut Podstawowych Problemów Techniki </a:t>
            </a:r>
          </a:p>
          <a:p>
            <a:r>
              <a:rPr lang="pl-PL" sz="1200" dirty="0">
                <a:solidFill>
                  <a:schemeClr val="tx1"/>
                </a:solidFill>
              </a:rPr>
              <a:t>Polskiej Akademii Nauk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ul. Krzywickiego 34</a:t>
            </a:r>
          </a:p>
          <a:p>
            <a:r>
              <a:rPr lang="pl-PL" sz="1400" dirty="0">
                <a:solidFill>
                  <a:schemeClr val="tx1"/>
                </a:solidFill>
              </a:rPr>
              <a:t> 02-078 Warszawa 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600" b="1" dirty="0" err="1">
                <a:solidFill>
                  <a:schemeClr val="tx1"/>
                </a:solidFill>
              </a:rPr>
              <a:t>tel</a:t>
            </a:r>
            <a:r>
              <a:rPr lang="pl-PL" sz="1600" b="1" dirty="0">
                <a:solidFill>
                  <a:schemeClr val="tx1"/>
                </a:solidFill>
              </a:rPr>
              <a:t>:    0  22 828 74 83 </a:t>
            </a:r>
          </a:p>
          <a:p>
            <a:r>
              <a:rPr lang="pl-PL" sz="1600" b="1" dirty="0" err="1">
                <a:solidFill>
                  <a:schemeClr val="tx1"/>
                </a:solidFill>
              </a:rPr>
              <a:t>fax</a:t>
            </a:r>
            <a:r>
              <a:rPr lang="pl-PL" sz="1600" b="1" dirty="0">
                <a:solidFill>
                  <a:schemeClr val="tx1"/>
                </a:solidFill>
              </a:rPr>
              <a:t>:   0  22 828 53 70 </a:t>
            </a:r>
          </a:p>
          <a:p>
            <a:r>
              <a:rPr lang="pl-PL" sz="1600" b="1" dirty="0">
                <a:solidFill>
                  <a:schemeClr val="tx1"/>
                </a:solidFill>
              </a:rPr>
              <a:t>e-mail:  </a:t>
            </a:r>
            <a:r>
              <a:rPr lang="pl-PL" sz="1600" b="1" dirty="0">
                <a:solidFill>
                  <a:srgbClr val="0C4B9E"/>
                </a:solidFill>
              </a:rPr>
              <a:t> </a:t>
            </a:r>
            <a:r>
              <a:rPr lang="pl-PL" sz="1600" b="1" dirty="0" err="1"/>
              <a:t>kpk@kpk.gov.pl</a:t>
            </a:r>
            <a:endParaRPr lang="pl-PL" sz="1600" b="1" dirty="0"/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55613" y="3433763"/>
            <a:ext cx="2716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Andrzej Galik</a:t>
            </a:r>
            <a:endParaRPr lang="pl-PL" sz="20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331788" y="3773488"/>
            <a:ext cx="285289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rgbClr val="0000FF"/>
                </a:solidFill>
                <a:cs typeface="+mn-cs"/>
              </a:rPr>
              <a:t>e-mail</a:t>
            </a:r>
            <a:r>
              <a:rPr lang="pl-PL" sz="1400">
                <a:solidFill>
                  <a:srgbClr val="0000FF"/>
                </a:solidFill>
                <a:cs typeface="+mn-cs"/>
              </a:rPr>
              <a:t>: </a:t>
            </a:r>
            <a:r>
              <a:rPr lang="pl-PL" sz="1400" smtClean="0">
                <a:solidFill>
                  <a:srgbClr val="0000FF"/>
                </a:solidFill>
                <a:cs typeface="+mn-cs"/>
              </a:rPr>
              <a:t> Andrzej.Galik@kpk.gov.pl</a:t>
            </a:r>
            <a:endParaRPr lang="pl-PL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288925" y="2984500"/>
            <a:ext cx="2351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u="sng" smtClean="0">
                <a:solidFill>
                  <a:srgbClr val="0C4B9E"/>
                </a:solidFill>
              </a:rPr>
              <a:t>Osoba </a:t>
            </a:r>
            <a:r>
              <a:rPr lang="pl-PL" b="1" u="sng">
                <a:solidFill>
                  <a:srgbClr val="0C4B9E"/>
                </a:solidFill>
              </a:rPr>
              <a:t>do kontaktu: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Konkurs na katedry ERA</a:t>
            </a:r>
            <a:endParaRPr lang="pl-PL"/>
          </a:p>
        </p:txBody>
      </p:sp>
      <p:sp>
        <p:nvSpPr>
          <p:cNvPr id="26627" name="Prostokąt 2"/>
          <p:cNvSpPr>
            <a:spLocks noChangeArrowheads="1"/>
          </p:cNvSpPr>
          <p:nvPr/>
        </p:nvSpPr>
        <p:spPr bwMode="auto">
          <a:xfrm>
            <a:off x="457200" y="1210561"/>
            <a:ext cx="821896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i="1"/>
          </a:p>
          <a:p>
            <a:pPr algn="ctr"/>
            <a:r>
              <a:rPr lang="pl-PL" sz="2000" b="1" smtClean="0">
                <a:solidFill>
                  <a:srgbClr val="C00000"/>
                </a:solidFill>
              </a:rPr>
              <a:t>Konkurs pilotażowy na tzw. Katedry </a:t>
            </a:r>
            <a:r>
              <a:rPr lang="pl-PL" sz="2000" b="1">
                <a:solidFill>
                  <a:srgbClr val="C00000"/>
                </a:solidFill>
              </a:rPr>
              <a:t>ERA </a:t>
            </a:r>
          </a:p>
          <a:p>
            <a:pPr algn="ctr"/>
            <a:r>
              <a:rPr lang="pl-PL"/>
              <a:t>(</a:t>
            </a:r>
            <a:r>
              <a:rPr lang="pl-PL" b="1"/>
              <a:t>12 mln euro</a:t>
            </a:r>
            <a:r>
              <a:rPr lang="pl-PL"/>
              <a:t>) </a:t>
            </a:r>
          </a:p>
          <a:p>
            <a:pPr algn="ctr"/>
            <a:endParaRPr lang="pl-PL" b="1"/>
          </a:p>
          <a:p>
            <a:pPr>
              <a:buFont typeface="Wingdings" pitchFamily="2" charset="2"/>
              <a:buChar char="ü"/>
            </a:pPr>
            <a:r>
              <a:rPr lang="pl-PL" b="1"/>
              <a:t> </a:t>
            </a:r>
            <a:r>
              <a:rPr lang="pl-PL" sz="1600" b="1"/>
              <a:t>5 katedr </a:t>
            </a:r>
            <a:r>
              <a:rPr lang="pl-PL" sz="1600"/>
              <a:t>w celu zbudowania doskonałości w mniej rozwiniętych regionach </a:t>
            </a:r>
            <a:r>
              <a:rPr lang="pl-PL" sz="1600" smtClean="0"/>
              <a:t>(regiony konwergencji i peryferyjne)</a:t>
            </a:r>
            <a:endParaRPr lang="pl-PL" sz="1600"/>
          </a:p>
          <a:p>
            <a:pPr>
              <a:buFont typeface="Wingdings" pitchFamily="2" charset="2"/>
              <a:buChar char="ü"/>
            </a:pPr>
            <a:endParaRPr lang="pl-PL" sz="1600"/>
          </a:p>
          <a:p>
            <a:pPr>
              <a:buFont typeface="Wingdings" pitchFamily="2" charset="2"/>
              <a:buChar char="ü"/>
            </a:pPr>
            <a:r>
              <a:rPr lang="pl-PL" sz="1600"/>
              <a:t> </a:t>
            </a:r>
            <a:r>
              <a:rPr lang="pl-PL" sz="1600" smtClean="0"/>
              <a:t>Aktualnie otwarty konkurs - </a:t>
            </a:r>
            <a:r>
              <a:rPr lang="pl-PL" sz="1600" b="1" smtClean="0"/>
              <a:t>zakończenie 30.05.2013</a:t>
            </a:r>
            <a:endParaRPr lang="pl-PL" sz="1600" b="1"/>
          </a:p>
          <a:p>
            <a:pPr>
              <a:buFont typeface="Wingdings" pitchFamily="2" charset="2"/>
              <a:buChar char="ü"/>
            </a:pPr>
            <a:endParaRPr lang="pl-PL" sz="1600"/>
          </a:p>
          <a:p>
            <a:pPr>
              <a:buFont typeface="Wingdings" pitchFamily="2" charset="2"/>
              <a:buChar char="ü"/>
            </a:pPr>
            <a:r>
              <a:rPr lang="pl-PL" sz="1600"/>
              <a:t> Kierownicy katedr - wybitni naukowcy przyciągnięci przez uniwersytety lub instytucje w celu zbudowania doskonałych grup badawczych </a:t>
            </a:r>
          </a:p>
          <a:p>
            <a:pPr>
              <a:buFont typeface="Wingdings" pitchFamily="2" charset="2"/>
              <a:buChar char="ü"/>
            </a:pPr>
            <a:endParaRPr lang="pl-PL" sz="1600"/>
          </a:p>
          <a:p>
            <a:pPr>
              <a:buFont typeface="Wingdings" pitchFamily="2" charset="2"/>
              <a:buChar char="ü"/>
            </a:pPr>
            <a:r>
              <a:rPr lang="pl-PL" sz="1600"/>
              <a:t> Gospodarze - instytucje mające możliwości wspierania doskonałości (wymaganie doskonałej infrastruktury i zgodności z zasadami ERA np. otwarty nabór) </a:t>
            </a:r>
            <a:endParaRPr lang="pl-PL" sz="1600" smtClean="0"/>
          </a:p>
          <a:p>
            <a:endParaRPr lang="pl-PL" sz="1600" smtClean="0"/>
          </a:p>
          <a:p>
            <a:pPr>
              <a:buFont typeface="Wingdings" pitchFamily="2" charset="2"/>
              <a:buChar char="ü"/>
            </a:pPr>
            <a:r>
              <a:rPr lang="pl-PL" sz="1600" smtClean="0"/>
              <a:t> </a:t>
            </a:r>
            <a:r>
              <a:rPr lang="pl-PL" sz="1600" smtClean="0"/>
              <a:t>maksymalne dofinansowanie </a:t>
            </a:r>
            <a:r>
              <a:rPr lang="pl-PL" sz="1600" b="1" smtClean="0"/>
              <a:t>90%</a:t>
            </a:r>
          </a:p>
          <a:p>
            <a:endParaRPr lang="pl-PL" sz="1600" smtClean="0"/>
          </a:p>
          <a:p>
            <a:pPr>
              <a:buFont typeface="Wingdings" pitchFamily="2" charset="2"/>
              <a:buChar char="ü"/>
            </a:pPr>
            <a:r>
              <a:rPr lang="pl-PL" sz="1600" smtClean="0"/>
              <a:t> </a:t>
            </a:r>
            <a:r>
              <a:rPr lang="pl-PL" sz="1600" smtClean="0"/>
              <a:t>maksymalny grant </a:t>
            </a:r>
            <a:r>
              <a:rPr lang="pl-PL" sz="1600" b="1" smtClean="0"/>
              <a:t>2,4 mln euro </a:t>
            </a:r>
            <a:r>
              <a:rPr lang="pl-PL" sz="1600" smtClean="0"/>
              <a:t>na okres do </a:t>
            </a:r>
            <a:r>
              <a:rPr lang="pl-PL" sz="1600" b="1" smtClean="0"/>
              <a:t>5 lat</a:t>
            </a:r>
            <a:endParaRPr lang="pl-PL" sz="16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500563" y="3429000"/>
            <a:ext cx="4175125" cy="2513013"/>
          </a:xfrm>
          <a:prstGeom prst="rect">
            <a:avLst/>
          </a:prstGeom>
          <a:noFill/>
          <a:ln w="12700">
            <a:solidFill>
              <a:srgbClr val="0C4B9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C4B9E"/>
                </a:solidFill>
              </a:rPr>
              <a:t>Krajowy Punkt Kontaktowy </a:t>
            </a:r>
          </a:p>
          <a:p>
            <a:r>
              <a:rPr lang="pl-PL" b="1" dirty="0">
                <a:solidFill>
                  <a:srgbClr val="0C4B9E"/>
                </a:solidFill>
              </a:rPr>
              <a:t>Programów Badawczych UE</a:t>
            </a:r>
          </a:p>
          <a:p>
            <a:r>
              <a:rPr lang="pl-PL" sz="1200" dirty="0">
                <a:solidFill>
                  <a:schemeClr val="tx1"/>
                </a:solidFill>
              </a:rPr>
              <a:t>Instytut Podstawowych Problemów Techniki </a:t>
            </a:r>
          </a:p>
          <a:p>
            <a:r>
              <a:rPr lang="pl-PL" sz="1200" dirty="0">
                <a:solidFill>
                  <a:schemeClr val="tx1"/>
                </a:solidFill>
              </a:rPr>
              <a:t>Polskiej Akademii Nauk</a:t>
            </a:r>
          </a:p>
          <a:p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ul. Krzywickiego 34</a:t>
            </a:r>
          </a:p>
          <a:p>
            <a:r>
              <a:rPr lang="pl-PL" sz="1400" dirty="0">
                <a:solidFill>
                  <a:schemeClr val="tx1"/>
                </a:solidFill>
              </a:rPr>
              <a:t> 02-078 Warszawa 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600" b="1" dirty="0" err="1">
                <a:solidFill>
                  <a:schemeClr val="tx1"/>
                </a:solidFill>
              </a:rPr>
              <a:t>tel</a:t>
            </a:r>
            <a:r>
              <a:rPr lang="pl-PL" sz="1600" b="1" dirty="0">
                <a:solidFill>
                  <a:schemeClr val="tx1"/>
                </a:solidFill>
              </a:rPr>
              <a:t>:    0  22 828 74 83 </a:t>
            </a:r>
          </a:p>
          <a:p>
            <a:r>
              <a:rPr lang="pl-PL" sz="1600" b="1" dirty="0" err="1">
                <a:solidFill>
                  <a:schemeClr val="tx1"/>
                </a:solidFill>
              </a:rPr>
              <a:t>fax</a:t>
            </a:r>
            <a:r>
              <a:rPr lang="pl-PL" sz="1600" b="1" dirty="0">
                <a:solidFill>
                  <a:schemeClr val="tx1"/>
                </a:solidFill>
              </a:rPr>
              <a:t>:   0  22 828 53 70 </a:t>
            </a:r>
          </a:p>
          <a:p>
            <a:r>
              <a:rPr lang="pl-PL" sz="1600" b="1" dirty="0">
                <a:solidFill>
                  <a:schemeClr val="tx1"/>
                </a:solidFill>
              </a:rPr>
              <a:t>e-mail:  </a:t>
            </a:r>
            <a:r>
              <a:rPr lang="pl-PL" sz="1600" b="1" dirty="0">
                <a:solidFill>
                  <a:srgbClr val="0C4B9E"/>
                </a:solidFill>
              </a:rPr>
              <a:t> </a:t>
            </a:r>
            <a:r>
              <a:rPr lang="pl-PL" sz="1600" b="1" dirty="0" err="1"/>
              <a:t>kpk@kpk.gov.pl</a:t>
            </a:r>
            <a:endParaRPr lang="pl-PL" sz="1600" b="1" dirty="0"/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287078" y="3433763"/>
            <a:ext cx="398720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Małgorzata Snarska-Świderska</a:t>
            </a:r>
            <a:endParaRPr lang="pl-PL" sz="2000" b="1" i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331788" y="3773488"/>
            <a:ext cx="338855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400" dirty="0">
                <a:solidFill>
                  <a:srgbClr val="0000FF"/>
                </a:solidFill>
                <a:cs typeface="+mn-cs"/>
              </a:rPr>
              <a:t>e-mail</a:t>
            </a:r>
            <a:r>
              <a:rPr lang="pl-PL" sz="1400">
                <a:solidFill>
                  <a:srgbClr val="0000FF"/>
                </a:solidFill>
                <a:cs typeface="+mn-cs"/>
              </a:rPr>
              <a:t>: </a:t>
            </a:r>
            <a:r>
              <a:rPr lang="pl-PL" sz="1400" smtClean="0">
                <a:solidFill>
                  <a:srgbClr val="0000FF"/>
                </a:solidFill>
                <a:cs typeface="+mn-cs"/>
              </a:rPr>
              <a:t> Malgorzata.Snarska@kpk.gov.pl</a:t>
            </a:r>
            <a:endParaRPr lang="pl-PL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288925" y="2984500"/>
            <a:ext cx="2351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1" u="sng" smtClean="0">
                <a:solidFill>
                  <a:srgbClr val="0C4B9E"/>
                </a:solidFill>
              </a:rPr>
              <a:t>Osoba </a:t>
            </a:r>
            <a:r>
              <a:rPr lang="pl-PL" b="1" u="sng">
                <a:solidFill>
                  <a:srgbClr val="0C4B9E"/>
                </a:solidFill>
              </a:rPr>
              <a:t>do kontaktu: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35933" y="1329069"/>
            <a:ext cx="629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Więcej informacji:</a:t>
            </a:r>
          </a:p>
          <a:p>
            <a:r>
              <a:rPr lang="pl-PL" smtClean="0">
                <a:hlinkClick r:id="rId3"/>
              </a:rPr>
              <a:t>http://ec.europa.eu/research/era/era-chairs_en.html#infoday</a:t>
            </a:r>
            <a:endParaRPr lang="pl-PL" smtClean="0"/>
          </a:p>
          <a:p>
            <a:endParaRPr lang="pl-PL" smtClean="0"/>
          </a:p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62301" y="188913"/>
            <a:ext cx="5832474" cy="576262"/>
          </a:xfrm>
        </p:spPr>
        <p:txBody>
          <a:bodyPr/>
          <a:lstStyle/>
          <a:p>
            <a:r>
              <a:rPr lang="pl-PL" sz="2000" smtClean="0"/>
              <a:t>Zostań ekspertem Komisji Europejskiej</a:t>
            </a:r>
            <a:endParaRPr lang="pl-PL" sz="2000"/>
          </a:p>
        </p:txBody>
      </p:sp>
      <p:sp>
        <p:nvSpPr>
          <p:cNvPr id="3" name="Prostokąt 2"/>
          <p:cNvSpPr/>
          <p:nvPr/>
        </p:nvSpPr>
        <p:spPr>
          <a:xfrm>
            <a:off x="647700" y="1234639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smtClean="0"/>
              <a:t>Jeżeli:</a:t>
            </a:r>
          </a:p>
          <a:p>
            <a:endParaRPr lang="pl-PL" sz="2000" b="1" smtClean="0"/>
          </a:p>
          <a:p>
            <a:pPr>
              <a:buFont typeface="Wingdings" pitchFamily="2" charset="2"/>
              <a:buChar char="ü"/>
            </a:pPr>
            <a:r>
              <a:rPr lang="pl-PL" sz="2000" b="1" smtClean="0"/>
              <a:t> </a:t>
            </a:r>
            <a:r>
              <a:rPr lang="pl-PL" sz="2000" smtClean="0"/>
              <a:t>Masz wysokiej jakości </a:t>
            </a:r>
            <a:r>
              <a:rPr lang="pl-PL" sz="2000" b="1" smtClean="0"/>
              <a:t>wiedzę ekspercką </a:t>
            </a:r>
            <a:r>
              <a:rPr lang="pl-PL" sz="2000" smtClean="0"/>
              <a:t>w dziedzinie badań lub innowacji </a:t>
            </a:r>
            <a:r>
              <a:rPr lang="pl-PL" sz="2000" b="1" smtClean="0"/>
              <a:t>w dowolnym obszarze</a:t>
            </a:r>
            <a:r>
              <a:rPr lang="pl-PL" sz="2000" smtClean="0"/>
              <a:t>, w tym w zakresie aspektów zarządzania</a:t>
            </a:r>
          </a:p>
          <a:p>
            <a:endParaRPr lang="en-US" sz="2000" smtClean="0"/>
          </a:p>
          <a:p>
            <a:pPr>
              <a:buFont typeface="Wingdings" pitchFamily="2" charset="2"/>
              <a:buChar char="ü"/>
            </a:pPr>
            <a:r>
              <a:rPr lang="pl-PL" sz="2000" smtClean="0"/>
              <a:t> Masz </a:t>
            </a:r>
            <a:r>
              <a:rPr lang="pl-PL" sz="2000" b="1" smtClean="0"/>
              <a:t>wyższe wykształcenie</a:t>
            </a:r>
          </a:p>
          <a:p>
            <a:endParaRPr lang="pl-PL" sz="2000" smtClean="0"/>
          </a:p>
          <a:p>
            <a:pPr>
              <a:buFont typeface="Wingdings" pitchFamily="2" charset="2"/>
              <a:buChar char="ü"/>
            </a:pPr>
            <a:r>
              <a:rPr lang="pl-PL" sz="2000" smtClean="0"/>
              <a:t> Dysponujesz </a:t>
            </a:r>
            <a:r>
              <a:rPr lang="pl-PL" sz="2000" b="1" smtClean="0"/>
              <a:t>czas</a:t>
            </a:r>
            <a:r>
              <a:rPr lang="pl-PL" sz="2000" smtClean="0"/>
              <a:t>em, umożliwiającym podjęcie okazjonalnych, krótkoterminowych zobowiązań zawodowych</a:t>
            </a:r>
          </a:p>
          <a:p>
            <a:pPr>
              <a:buFont typeface="Wingdings" pitchFamily="2" charset="2"/>
              <a:buChar char="ü"/>
            </a:pPr>
            <a:endParaRPr lang="pl-PL" sz="2000" b="1" smtClean="0"/>
          </a:p>
          <a:p>
            <a:r>
              <a:rPr lang="pl-PL" sz="2000" b="1" smtClean="0"/>
              <a:t>zarejestruj się w bazie ekspertów Komisji Europejskiej:</a:t>
            </a:r>
          </a:p>
          <a:p>
            <a:endParaRPr lang="pl-PL" sz="2000" b="1" smtClean="0"/>
          </a:p>
          <a:p>
            <a:r>
              <a:rPr lang="pl-PL" sz="2000" smtClean="0">
                <a:hlinkClick r:id="rId2"/>
              </a:rPr>
              <a:t>http</a:t>
            </a:r>
            <a:r>
              <a:rPr lang="pl-PL" sz="2000" smtClean="0">
                <a:hlinkClick r:id="rId2"/>
              </a:rPr>
              <a:t>://</a:t>
            </a:r>
            <a:r>
              <a:rPr lang="pl-PL" sz="2000" smtClean="0">
                <a:hlinkClick r:id="rId2"/>
              </a:rPr>
              <a:t>ec.europa.eu/research/participants/portal/page/experts</a:t>
            </a:r>
            <a:r>
              <a:rPr lang="pl-PL" smtClean="0"/>
              <a:t> </a:t>
            </a:r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Do jakich zadań KE potrzebuje ekspertów?</a:t>
            </a:r>
            <a:endParaRPr lang="pl-PL" sz="2000"/>
          </a:p>
        </p:txBody>
      </p:sp>
      <p:sp>
        <p:nvSpPr>
          <p:cNvPr id="3" name="Prostokąt 2"/>
          <p:cNvSpPr/>
          <p:nvPr/>
        </p:nvSpPr>
        <p:spPr>
          <a:xfrm>
            <a:off x="444500" y="1502539"/>
            <a:ext cx="805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KE potrzebuje ekspertów </a:t>
            </a:r>
            <a:r>
              <a:rPr lang="pl-PL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</a:t>
            </a:r>
            <a:r>
              <a:rPr lang="pl-PL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endParaRPr lang="pl-PL" sz="2000" smtClean="0"/>
          </a:p>
          <a:p>
            <a:pPr>
              <a:buFont typeface="Wingdings" pitchFamily="2" charset="2"/>
              <a:buChar char="ü"/>
            </a:pPr>
            <a:r>
              <a:rPr lang="pl-PL" sz="2000" b="1" smtClean="0"/>
              <a:t>oceny</a:t>
            </a:r>
            <a:r>
              <a:rPr lang="pl-PL" sz="2000" smtClean="0"/>
              <a:t> złożonych </a:t>
            </a:r>
            <a:r>
              <a:rPr lang="pl-PL" sz="2000" b="1" smtClean="0"/>
              <a:t>wniosków</a:t>
            </a:r>
            <a:r>
              <a:rPr lang="pl-PL" sz="2000" smtClean="0"/>
              <a:t> projektowych w obszarze badań i innowacji </a:t>
            </a:r>
            <a:r>
              <a:rPr lang="pl-PL" sz="2000" b="1" smtClean="0"/>
              <a:t>(</a:t>
            </a:r>
            <a:r>
              <a:rPr lang="en-US" sz="2000" b="1" smtClean="0"/>
              <a:t>evaluation</a:t>
            </a:r>
            <a:r>
              <a:rPr lang="pl-PL" sz="2000" b="1" smtClean="0"/>
              <a:t>)</a:t>
            </a:r>
            <a:r>
              <a:rPr lang="en-US" sz="2000" smtClean="0"/>
              <a:t> </a:t>
            </a:r>
            <a:endParaRPr lang="pl-PL" sz="2000" smtClean="0"/>
          </a:p>
          <a:p>
            <a:endParaRPr lang="pl-PL" sz="2000" smtClean="0"/>
          </a:p>
          <a:p>
            <a:pPr>
              <a:buFont typeface="Wingdings" pitchFamily="2" charset="2"/>
              <a:buChar char="ü"/>
            </a:pPr>
            <a:r>
              <a:rPr lang="pl-PL" sz="2000" smtClean="0"/>
              <a:t> </a:t>
            </a:r>
            <a:r>
              <a:rPr lang="pl-PL" sz="2000" b="1" smtClean="0"/>
              <a:t>oceny</a:t>
            </a:r>
            <a:r>
              <a:rPr lang="pl-PL" sz="2000" smtClean="0"/>
              <a:t> realizowanych </a:t>
            </a:r>
            <a:r>
              <a:rPr lang="pl-PL" sz="2000" b="1" smtClean="0"/>
              <a:t>projektów</a:t>
            </a:r>
            <a:r>
              <a:rPr lang="pl-PL" sz="2000" smtClean="0"/>
              <a:t> badawczych i innowacyjnych (</a:t>
            </a:r>
            <a:r>
              <a:rPr lang="en-US" sz="2000" b="1" smtClean="0"/>
              <a:t>review</a:t>
            </a:r>
            <a:r>
              <a:rPr lang="pl-PL" sz="2000" b="1" smtClean="0"/>
              <a:t>)</a:t>
            </a:r>
            <a:r>
              <a:rPr lang="en-US" sz="2000" smtClean="0"/>
              <a:t> </a:t>
            </a:r>
            <a:endParaRPr lang="pl-PL" sz="2000" smtClean="0"/>
          </a:p>
          <a:p>
            <a:pPr>
              <a:buFont typeface="Wingdings" pitchFamily="2" charset="2"/>
              <a:buChar char="ü"/>
            </a:pPr>
            <a:endParaRPr lang="pl-PL" sz="2000" smtClean="0"/>
          </a:p>
          <a:p>
            <a:r>
              <a:rPr lang="pl-PL" sz="20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Ponadto eksperci mogą wspierać Komisję w zakresie:</a:t>
            </a:r>
          </a:p>
          <a:p>
            <a:endParaRPr lang="pl-PL" sz="2000" smtClean="0"/>
          </a:p>
          <a:p>
            <a:pPr>
              <a:buFont typeface="Wingdings" pitchFamily="2" charset="2"/>
              <a:buChar char="ü"/>
            </a:pPr>
            <a:r>
              <a:rPr lang="pl-PL" sz="2000" smtClean="0"/>
              <a:t> </a:t>
            </a:r>
            <a:r>
              <a:rPr lang="pl-PL" sz="2000" b="1" smtClean="0"/>
              <a:t>monitorowania</a:t>
            </a:r>
            <a:r>
              <a:rPr lang="pl-PL" sz="2000" smtClean="0"/>
              <a:t> postępu i wpływu programów w dziedzinie badań i innowacji</a:t>
            </a:r>
          </a:p>
          <a:p>
            <a:r>
              <a:rPr lang="pl-PL" sz="200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smtClean="0"/>
              <a:t> </a:t>
            </a:r>
            <a:r>
              <a:rPr lang="pl-PL" sz="2000" b="1" smtClean="0"/>
              <a:t>doradzania</a:t>
            </a:r>
            <a:r>
              <a:rPr lang="pl-PL" sz="2000" smtClean="0"/>
              <a:t> Komisji w kształtowaniu przyszłych działań w ww. dziedzinie</a:t>
            </a:r>
            <a:endParaRPr lang="pl-PL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4800" y="188913"/>
            <a:ext cx="7419975" cy="576262"/>
          </a:xfrm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Zostań ewaluatorem wniosków</a:t>
            </a:r>
            <a:endParaRPr lang="pl-PL"/>
          </a:p>
        </p:txBody>
      </p:sp>
      <p:sp>
        <p:nvSpPr>
          <p:cNvPr id="28675" name="Prostokąt 2"/>
          <p:cNvSpPr>
            <a:spLocks noChangeArrowheads="1"/>
          </p:cNvSpPr>
          <p:nvPr/>
        </p:nvSpPr>
        <p:spPr bwMode="auto">
          <a:xfrm>
            <a:off x="723900" y="1202808"/>
            <a:ext cx="79629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1600" i="1">
              <a:solidFill>
                <a:srgbClr val="0066CC"/>
              </a:solidFill>
            </a:endParaRPr>
          </a:p>
          <a:p>
            <a:pPr algn="ctr">
              <a:defRPr/>
            </a:pPr>
            <a:r>
              <a:rPr lang="pl-PL" sz="2000" b="1" u="sng" smtClean="0"/>
              <a:t>Plusy:</a:t>
            </a:r>
          </a:p>
          <a:p>
            <a:pPr algn="ctr">
              <a:defRPr/>
            </a:pPr>
            <a:endParaRPr lang="pl-PL" sz="2000" b="1" u="sng"/>
          </a:p>
          <a:p>
            <a:pPr>
              <a:buFont typeface="Wingdings" pitchFamily="2" charset="2"/>
              <a:buChar char="ü"/>
              <a:defRPr/>
            </a:pPr>
            <a:r>
              <a:rPr lang="pl-PL" sz="2000" b="1"/>
              <a:t> najlepsze źródło wiedzy</a:t>
            </a:r>
            <a:r>
              <a:rPr lang="pl-PL" sz="2000"/>
              <a:t>, jak skutecznie przygotować </a:t>
            </a:r>
            <a:r>
              <a:rPr lang="pl-PL" sz="2000" smtClean="0"/>
              <a:t>projekt i wniosek </a:t>
            </a:r>
            <a:r>
              <a:rPr lang="pl-PL" sz="2000"/>
              <a:t>(wniosek, dyskusja podczas ewaluacji, </a:t>
            </a:r>
            <a:r>
              <a:rPr lang="pl-PL" sz="2000" err="1"/>
              <a:t>state-of-the-art</a:t>
            </a:r>
            <a:r>
              <a:rPr lang="pl-PL" sz="2000"/>
              <a:t>, </a:t>
            </a:r>
            <a:r>
              <a:rPr lang="pl-PL" sz="2000" err="1"/>
              <a:t>progress</a:t>
            </a:r>
            <a:r>
              <a:rPr lang="pl-PL" sz="2000"/>
              <a:t> </a:t>
            </a:r>
            <a:r>
              <a:rPr lang="pl-PL" sz="2000" err="1"/>
              <a:t>beyond</a:t>
            </a:r>
            <a:r>
              <a:rPr lang="pl-PL" sz="2000"/>
              <a:t> </a:t>
            </a:r>
            <a:r>
              <a:rPr lang="pl-PL" sz="2000" err="1"/>
              <a:t>the</a:t>
            </a:r>
            <a:r>
              <a:rPr lang="pl-PL" sz="2000"/>
              <a:t> </a:t>
            </a:r>
            <a:r>
              <a:rPr lang="pl-PL" sz="2000" smtClean="0"/>
              <a:t>SotA</a:t>
            </a:r>
            <a:r>
              <a:rPr lang="pl-PL" sz="2000"/>
              <a:t>, poznanie „kuchni ewaluacyjnej”, wpływ na zakres tematyczny przyszłych konkursów)</a:t>
            </a:r>
          </a:p>
          <a:p>
            <a:pPr>
              <a:defRPr/>
            </a:pPr>
            <a:endParaRPr lang="pl-PL" sz="2000"/>
          </a:p>
          <a:p>
            <a:pPr>
              <a:buFont typeface="Wingdings" pitchFamily="2" charset="2"/>
              <a:buChar char="ü"/>
              <a:defRPr/>
            </a:pPr>
            <a:r>
              <a:rPr lang="pl-PL" sz="2000" b="1"/>
              <a:t> bezpośrednie kontakty z KE, nowe kontakty </a:t>
            </a:r>
            <a:r>
              <a:rPr lang="pl-PL" sz="2000"/>
              <a:t>na potrzeby przyszłych projektów</a:t>
            </a:r>
          </a:p>
          <a:p>
            <a:pPr>
              <a:defRPr/>
            </a:pPr>
            <a:endParaRPr lang="pl-PL" sz="2000"/>
          </a:p>
          <a:p>
            <a:pPr>
              <a:buFont typeface="Wingdings" pitchFamily="2" charset="2"/>
              <a:buChar char="ü"/>
              <a:defRPr/>
            </a:pPr>
            <a:r>
              <a:rPr lang="pl-PL" sz="2000" b="1"/>
              <a:t> praca wynagradzana + refundacja kosztów podróży + </a:t>
            </a:r>
            <a:r>
              <a:rPr lang="pl-PL" sz="2000" b="1" err="1"/>
              <a:t>daily</a:t>
            </a:r>
            <a:r>
              <a:rPr lang="pl-PL" sz="2000" b="1"/>
              <a:t> </a:t>
            </a:r>
            <a:r>
              <a:rPr lang="pl-PL" sz="2000" b="1" err="1"/>
              <a:t>allowances</a:t>
            </a:r>
            <a:endParaRPr lang="pl-PL" sz="2000" b="1"/>
          </a:p>
          <a:p>
            <a:pPr algn="ctr">
              <a:defRPr/>
            </a:pPr>
            <a:endParaRPr lang="pl-PL" sz="20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>
              <a:defRPr/>
            </a:pPr>
            <a:r>
              <a:rPr lang="pl-PL" sz="2000" b="1" u="sng"/>
              <a:t>Minusy:</a:t>
            </a:r>
          </a:p>
          <a:p>
            <a:pPr>
              <a:defRPr/>
            </a:pPr>
            <a:r>
              <a:rPr lang="pl-PL" sz="2000"/>
              <a:t>…???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Participant Portal </a:t>
            </a:r>
            <a:br>
              <a:rPr lang="pl-PL" sz="2000" smtClean="0"/>
            </a:br>
            <a:r>
              <a:rPr lang="pl-PL" sz="2000" smtClean="0"/>
              <a:t>strona rejestracji ekspertów</a:t>
            </a:r>
            <a:endParaRPr lang="pl-PL" sz="2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85" y="1275907"/>
            <a:ext cx="8814391" cy="50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4500563" y="3429000"/>
            <a:ext cx="4175125" cy="2513013"/>
          </a:xfrm>
          <a:prstGeom prst="rect">
            <a:avLst/>
          </a:prstGeom>
          <a:noFill/>
          <a:ln w="12700">
            <a:solidFill>
              <a:srgbClr val="0C4B9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C4B9E"/>
                </a:solidFill>
              </a:rPr>
              <a:t>Krajowy Punkt Kontaktowy </a:t>
            </a:r>
          </a:p>
          <a:p>
            <a:r>
              <a:rPr lang="pl-PL" b="1">
                <a:solidFill>
                  <a:srgbClr val="0C4B9E"/>
                </a:solidFill>
              </a:rPr>
              <a:t>Programów Badawczych UE</a:t>
            </a:r>
          </a:p>
          <a:p>
            <a:r>
              <a:rPr lang="pl-PL" sz="1200">
                <a:solidFill>
                  <a:schemeClr val="tx1"/>
                </a:solidFill>
              </a:rPr>
              <a:t>Instytut Podstawowych Problemów Techniki </a:t>
            </a:r>
          </a:p>
          <a:p>
            <a:r>
              <a:rPr lang="pl-PL" sz="1200">
                <a:solidFill>
                  <a:schemeClr val="tx1"/>
                </a:solidFill>
              </a:rPr>
              <a:t>Polskiej Akademii Nauk</a:t>
            </a:r>
          </a:p>
          <a:p>
            <a:r>
              <a:rPr lang="pl-PL">
                <a:solidFill>
                  <a:schemeClr val="tx1"/>
                </a:solidFill>
              </a:rPr>
              <a:t> </a:t>
            </a:r>
            <a:r>
              <a:rPr lang="pl-PL" sz="1400">
                <a:solidFill>
                  <a:schemeClr val="tx1"/>
                </a:solidFill>
              </a:rPr>
              <a:t>ul. Krzywickiego 34</a:t>
            </a:r>
          </a:p>
          <a:p>
            <a:r>
              <a:rPr lang="pl-PL" sz="1400">
                <a:solidFill>
                  <a:schemeClr val="tx1"/>
                </a:solidFill>
              </a:rPr>
              <a:t> 02-078 Warszawa </a:t>
            </a:r>
          </a:p>
          <a:p>
            <a:endParaRPr lang="pl-PL" sz="1400">
              <a:solidFill>
                <a:schemeClr val="tx1"/>
              </a:solidFill>
            </a:endParaRPr>
          </a:p>
          <a:p>
            <a:r>
              <a:rPr lang="pl-PL" sz="1600" b="1">
                <a:solidFill>
                  <a:schemeClr val="tx1"/>
                </a:solidFill>
              </a:rPr>
              <a:t>tel:    22 828 74 83 </a:t>
            </a:r>
          </a:p>
          <a:p>
            <a:r>
              <a:rPr lang="pl-PL" sz="1600" b="1">
                <a:solidFill>
                  <a:schemeClr val="tx1"/>
                </a:solidFill>
              </a:rPr>
              <a:t>fax:   22 828 53 70 </a:t>
            </a:r>
          </a:p>
          <a:p>
            <a:r>
              <a:rPr lang="pl-PL" sz="1600" b="1">
                <a:solidFill>
                  <a:schemeClr val="tx1"/>
                </a:solidFill>
              </a:rPr>
              <a:t>e-mail:  </a:t>
            </a:r>
            <a:r>
              <a:rPr lang="pl-PL" sz="1600" b="1">
                <a:solidFill>
                  <a:srgbClr val="0C4B9E"/>
                </a:solidFill>
              </a:rPr>
              <a:t> </a:t>
            </a:r>
            <a:r>
              <a:rPr lang="pl-PL" sz="1600" b="1"/>
              <a:t>kpk@kpk.gov.pl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455613" y="3433763"/>
            <a:ext cx="2716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Grażyna </a:t>
            </a:r>
            <a:r>
              <a:rPr lang="pl-PL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Omarska</a:t>
            </a:r>
          </a:p>
        </p:txBody>
      </p:sp>
      <p:sp>
        <p:nvSpPr>
          <p:cNvPr id="631817" name="Text Box 9"/>
          <p:cNvSpPr txBox="1">
            <a:spLocks noChangeArrowheads="1"/>
          </p:cNvSpPr>
          <p:nvPr/>
        </p:nvSpPr>
        <p:spPr bwMode="auto">
          <a:xfrm>
            <a:off x="331788" y="3773488"/>
            <a:ext cx="31988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1400">
                <a:solidFill>
                  <a:srgbClr val="0000FF"/>
                </a:solidFill>
                <a:cs typeface="+mn-cs"/>
              </a:rPr>
              <a:t>e-mail: </a:t>
            </a:r>
            <a:r>
              <a:rPr lang="pl-PL" sz="1400" err="1">
                <a:solidFill>
                  <a:srgbClr val="0000FF"/>
                </a:solidFill>
                <a:cs typeface="+mn-cs"/>
              </a:rPr>
              <a:t>Grazyna.Omarska@kpk.gov.pl</a:t>
            </a:r>
            <a:endParaRPr lang="pl-PL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31820" name="Text Box 12"/>
          <p:cNvSpPr txBox="1">
            <a:spLocks noChangeArrowheads="1"/>
          </p:cNvSpPr>
          <p:nvPr/>
        </p:nvSpPr>
        <p:spPr bwMode="auto">
          <a:xfrm>
            <a:off x="2554288" y="1700213"/>
            <a:ext cx="3746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7188" indent="-357188" algn="ctr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Dziękuję za uwagę</a:t>
            </a:r>
          </a:p>
        </p:txBody>
      </p:sp>
      <p:sp>
        <p:nvSpPr>
          <p:cNvPr id="7" name="Prostokąt 6"/>
          <p:cNvSpPr/>
          <p:nvPr/>
        </p:nvSpPr>
        <p:spPr>
          <a:xfrm>
            <a:off x="3476625" y="2330450"/>
            <a:ext cx="18923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spcAft>
                <a:spcPct val="5000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Pytania</a:t>
            </a:r>
            <a:r>
              <a:rPr lang="en-GB" sz="3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sz="2400" b="1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3225" y="188913"/>
            <a:ext cx="6051550" cy="576262"/>
          </a:xfrm>
        </p:spPr>
        <p:txBody>
          <a:bodyPr lIns="80147" tIns="40074" rIns="80147" bIns="40074" anchor="t"/>
          <a:lstStyle/>
          <a:p>
            <a:pPr eaLnBrk="1" hangingPunct="1">
              <a:defRPr/>
            </a:pPr>
            <a:r>
              <a:rPr lang="pl-PL" sz="1800" smtClean="0"/>
              <a:t>Horyzont </a:t>
            </a:r>
            <a:r>
              <a:rPr lang="pl-PL" sz="1800" smtClean="0"/>
              <a:t>2020</a:t>
            </a:r>
            <a:br>
              <a:rPr lang="pl-PL" sz="1800" smtClean="0"/>
            </a:br>
            <a:r>
              <a:rPr lang="pl-PL" sz="1800" smtClean="0"/>
              <a:t>nowy program, nowe podejście</a:t>
            </a:r>
            <a:endParaRPr lang="en-GB" sz="1800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458913"/>
            <a:ext cx="8229600" cy="4094337"/>
          </a:xfrm>
        </p:spPr>
        <p:txBody>
          <a:bodyPr lIns="80147" tIns="40074" rIns="80147" bIns="40074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pl-PL" sz="2800" smtClean="0">
                <a:solidFill>
                  <a:srgbClr val="C00000"/>
                </a:solidFill>
              </a:rPr>
              <a:t>Problemowe podejście, prostsze zasady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pl-PL" sz="29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pl-PL" sz="2900" smtClean="0">
                <a:latin typeface="Calibri" pitchFamily="34" charset="0"/>
              </a:rPr>
              <a:t>Silniejszy akcent na innowacje -</a:t>
            </a:r>
            <a:r>
              <a:rPr lang="pl-PL" smtClean="0">
                <a:latin typeface="Calibri" pitchFamily="34" charset="0"/>
              </a:rPr>
              <a:t> </a:t>
            </a:r>
            <a:r>
              <a:rPr lang="pl-PL" sz="2500" smtClean="0">
                <a:latin typeface="Calibri" pitchFamily="34" charset="0"/>
              </a:rPr>
              <a:t>od badań do rynku, wszelkie formy innowacji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pl-PL" sz="25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pl-PL" sz="2900" smtClean="0">
                <a:latin typeface="Calibri" pitchFamily="34" charset="0"/>
              </a:rPr>
              <a:t>Nacisk na wyzwania społeczne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pl-PL" sz="25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pl-PL" sz="2900" smtClean="0">
                <a:latin typeface="Calibri" pitchFamily="34" charset="0"/>
              </a:rPr>
              <a:t>Uproszczony dostęp</a:t>
            </a:r>
            <a:r>
              <a:rPr lang="pl-PL" smtClean="0">
                <a:latin typeface="Calibri" pitchFamily="34" charset="0"/>
              </a:rPr>
              <a:t> </a:t>
            </a:r>
            <a:r>
              <a:rPr lang="pl-PL" sz="2900" smtClean="0">
                <a:latin typeface="Calibri" pitchFamily="34" charset="0"/>
              </a:rPr>
              <a:t>dla wszystkich uprawnionych (przedsiębiorstw, uczelni, instytucji) we wszystkich krajach UE i poza nią.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7925" y="190500"/>
            <a:ext cx="6238604" cy="609600"/>
          </a:xfrm>
        </p:spPr>
        <p:txBody>
          <a:bodyPr/>
          <a:lstStyle/>
          <a:p>
            <a:r>
              <a:rPr lang="pl-PL" sz="1800" smtClean="0"/>
              <a:t>Horizon 2020 - </a:t>
            </a:r>
            <a:r>
              <a:rPr lang="pl-PL" sz="1800" smtClean="0"/>
              <a:t>budżet i struktura </a:t>
            </a:r>
            <a:r>
              <a:rPr lang="pl-PL" sz="1800" smtClean="0"/>
              <a:t/>
            </a:r>
            <a:br>
              <a:rPr lang="pl-PL" sz="1800" smtClean="0"/>
            </a:br>
            <a:r>
              <a:rPr lang="pl-PL" sz="1800" smtClean="0"/>
              <a:t>wg propozycji KE</a:t>
            </a:r>
            <a:endParaRPr lang="pl-PL" sz="1800"/>
          </a:p>
        </p:txBody>
      </p:sp>
      <p:graphicFrame>
        <p:nvGraphicFramePr>
          <p:cNvPr id="4" name="Symbol zastępczy tabeli 3"/>
          <p:cNvGraphicFramePr>
            <a:graphicFrameLocks noGrp="1"/>
          </p:cNvGraphicFramePr>
          <p:nvPr>
            <p:ph type="tbl" idx="1"/>
          </p:nvPr>
        </p:nvGraphicFramePr>
        <p:xfrm>
          <a:off x="675623" y="1056049"/>
          <a:ext cx="8210548" cy="5100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9261"/>
                <a:gridCol w="1614389"/>
                <a:gridCol w="2657475"/>
                <a:gridCol w="30194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Horizon</a:t>
                      </a:r>
                      <a:r>
                        <a:rPr lang="pl-PL" baseline="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2020 (80 mld euro/</a:t>
                      </a:r>
                      <a:r>
                        <a:rPr lang="pl-PL" sz="1800" b="1" kern="1200" baseline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87.740 mld</a:t>
                      </a:r>
                      <a:r>
                        <a:rPr lang="pl-PL" baseline="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pl-PL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smtClean="0"/>
                        <a:t>priorytety</a:t>
                      </a:r>
                      <a:endParaRPr lang="pl-PL" sz="12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Excellent Science </a:t>
                      </a:r>
                    </a:p>
                    <a:p>
                      <a:pPr algn="ctr"/>
                      <a:r>
                        <a:rPr lang="pl-PL" sz="1400" b="0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400" b="0" kern="1200" baseline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27.818 bln</a:t>
                      </a:r>
                      <a:r>
                        <a:rPr lang="pl-PL" sz="1400" b="0" kern="1200" baseline="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400" b="0" kern="1200" smtClean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Industrial leadership </a:t>
                      </a:r>
                    </a:p>
                    <a:p>
                      <a:pPr algn="ctr"/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400" b="0" kern="1200" baseline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20.280 bln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Societal Challenges</a:t>
                      </a:r>
                    </a:p>
                    <a:p>
                      <a:pPr algn="ctr"/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400" b="0" kern="1200" baseline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35.888 bln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baseline="0" smtClean="0"/>
                        <a:t>cele szczegółowe</a:t>
                      </a:r>
                      <a:endParaRPr lang="pl-PL" sz="1200" b="1"/>
                    </a:p>
                  </a:txBody>
                  <a:tcPr vert="vert27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ERC,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FET,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MSCA,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research infrastructure</a:t>
                      </a:r>
                    </a:p>
                    <a:p>
                      <a:endParaRPr lang="pl-PL" sz="16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L</a:t>
                      </a: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eadership in enabling and industrial technologies</a:t>
                      </a: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l-PL" sz="1600" smtClean="0"/>
                        <a:t>(</a:t>
                      </a:r>
                      <a:r>
                        <a:rPr lang="en-US" sz="1600" smtClean="0"/>
                        <a:t>ICT,</a:t>
                      </a:r>
                      <a:r>
                        <a:rPr lang="pl-PL" sz="1600" smtClean="0"/>
                        <a:t> </a:t>
                      </a:r>
                      <a:r>
                        <a:rPr lang="en-US" sz="1600" smtClean="0"/>
                        <a:t>nanotechnologies, advanced materials, biotechnology,</a:t>
                      </a:r>
                      <a:r>
                        <a:rPr lang="pl-PL" sz="1600" smtClean="0"/>
                        <a:t> </a:t>
                      </a:r>
                      <a:r>
                        <a:rPr lang="en-US" sz="1600" smtClean="0"/>
                        <a:t>advanced manufacturing and processing, </a:t>
                      </a:r>
                      <a:r>
                        <a:rPr lang="pl-PL" sz="1600" smtClean="0"/>
                        <a:t>               </a:t>
                      </a:r>
                      <a:r>
                        <a:rPr lang="en-US" sz="1600" smtClean="0"/>
                        <a:t>space</a:t>
                      </a:r>
                      <a:r>
                        <a:rPr lang="pl-PL" sz="1600" smtClean="0"/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Access to risk finance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nnovation in SM</a:t>
                      </a: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Health, demographic change and wellbeing;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Food security, sustainable agriculture, marine and maritime research and the</a:t>
                      </a: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 bio-economy;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Secure, clean and efficient energy;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Smart, green and integrated transport;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Climate action, resource efficiency and raw materials;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Inclusive, innovative and secure societies.</a:t>
                      </a:r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smtClean="0"/>
                        <a:t>ponadto</a:t>
                      </a:r>
                      <a:endParaRPr lang="pl-PL" sz="12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b="1" smtClean="0">
                          <a:solidFill>
                            <a:srgbClr val="002060"/>
                          </a:solidFill>
                        </a:rPr>
                        <a:t>JRC</a:t>
                      </a:r>
                      <a:r>
                        <a:rPr lang="pl-PL" sz="160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(direct actions – </a:t>
                      </a:r>
                      <a:r>
                        <a:rPr lang="pl-PL" sz="1400" b="0" kern="1200" baseline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2.212 mld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l-PL" sz="1600" baseline="0" smtClean="0">
                          <a:solidFill>
                            <a:srgbClr val="002060"/>
                          </a:solidFill>
                        </a:rPr>
                        <a:t>and </a:t>
                      </a:r>
                      <a:r>
                        <a:rPr lang="pl-PL" sz="1600" b="1" smtClean="0">
                          <a:solidFill>
                            <a:srgbClr val="002060"/>
                          </a:solidFill>
                        </a:rPr>
                        <a:t>EIT</a:t>
                      </a:r>
                      <a:r>
                        <a:rPr lang="pl-PL" sz="160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 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łącznie </a:t>
                      </a:r>
                      <a:r>
                        <a:rPr lang="pl-PL" sz="1400" b="0" kern="1200" baseline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3.194 </a:t>
                      </a:r>
                      <a:r>
                        <a:rPr lang="pl-PL" sz="1400" b="0" kern="1200" baseline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mld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400" b="0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325832" y="1041990"/>
            <a:ext cx="23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nożenie 5"/>
          <p:cNvSpPr/>
          <p:nvPr/>
        </p:nvSpPr>
        <p:spPr bwMode="auto">
          <a:xfrm>
            <a:off x="6095999" y="1028700"/>
            <a:ext cx="1028701" cy="4953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495954" y="1085850"/>
            <a:ext cx="137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smtClean="0">
                <a:latin typeface="+mj-lt"/>
                <a:cs typeface="Times New Roman"/>
              </a:rPr>
              <a:t>≈ 70 mld?</a:t>
            </a:r>
            <a:endParaRPr lang="pl-PL" sz="1600" b="1">
              <a:latin typeface="+mj-lt"/>
            </a:endParaRPr>
          </a:p>
        </p:txBody>
      </p:sp>
      <p:sp>
        <p:nvSpPr>
          <p:cNvPr id="8" name="Mnożenie 7"/>
          <p:cNvSpPr/>
          <p:nvPr/>
        </p:nvSpPr>
        <p:spPr bwMode="auto">
          <a:xfrm>
            <a:off x="4762499" y="1028700"/>
            <a:ext cx="1028701" cy="4953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7925" y="190500"/>
            <a:ext cx="6238604" cy="609600"/>
          </a:xfrm>
        </p:spPr>
        <p:txBody>
          <a:bodyPr/>
          <a:lstStyle/>
          <a:p>
            <a:r>
              <a:rPr lang="pl-PL" sz="1800" smtClean="0"/>
              <a:t>Horizon 2020 – </a:t>
            </a:r>
            <a:r>
              <a:rPr lang="pl-PL" sz="1800" smtClean="0"/>
              <a:t>możliwe zmiany w strukturze </a:t>
            </a:r>
            <a:r>
              <a:rPr lang="pl-PL" sz="1800" smtClean="0"/>
              <a:t/>
            </a:r>
            <a:br>
              <a:rPr lang="pl-PL" sz="1800" smtClean="0"/>
            </a:br>
            <a:endParaRPr lang="pl-PL" sz="1800"/>
          </a:p>
        </p:txBody>
      </p:sp>
      <p:graphicFrame>
        <p:nvGraphicFramePr>
          <p:cNvPr id="4" name="Symbol zastępczy tabeli 3"/>
          <p:cNvGraphicFramePr>
            <a:graphicFrameLocks noGrp="1"/>
          </p:cNvGraphicFramePr>
          <p:nvPr>
            <p:ph type="tbl" idx="1"/>
          </p:nvPr>
        </p:nvGraphicFramePr>
        <p:xfrm>
          <a:off x="675623" y="1056049"/>
          <a:ext cx="8210548" cy="502577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9261"/>
                <a:gridCol w="1614389"/>
                <a:gridCol w="2657475"/>
                <a:gridCol w="30194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/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Horizon</a:t>
                      </a:r>
                      <a:r>
                        <a:rPr lang="pl-PL" baseline="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2020</a:t>
                      </a:r>
                      <a:endParaRPr lang="pl-PL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smtClean="0"/>
                        <a:t>priorytety</a:t>
                      </a:r>
                      <a:endParaRPr lang="pl-PL" sz="12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Excellent Science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Industrial leadership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Societal Challenges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515124">
                <a:tc>
                  <a:txBody>
                    <a:bodyPr/>
                    <a:lstStyle/>
                    <a:p>
                      <a:pPr algn="ctr"/>
                      <a:r>
                        <a:rPr lang="pl-PL" sz="1200" b="1" smtClean="0"/>
                        <a:t>Cele szczegółowe</a:t>
                      </a:r>
                      <a:endParaRPr lang="pl-PL" sz="1200" b="1"/>
                    </a:p>
                  </a:txBody>
                  <a:tcPr vert="vert27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ERC</a:t>
                      </a: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FET,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MSCA,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i="1" kern="120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research infrastructure</a:t>
                      </a:r>
                    </a:p>
                    <a:p>
                      <a:endParaRPr lang="pl-PL" sz="160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L</a:t>
                      </a: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eadership in enabling and industrial technologies</a:t>
                      </a: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pl-PL" sz="1600" smtClean="0"/>
                        <a:t>(</a:t>
                      </a:r>
                      <a:r>
                        <a:rPr lang="en-US" sz="1600" smtClean="0"/>
                        <a:t>ICT,</a:t>
                      </a:r>
                      <a:r>
                        <a:rPr lang="pl-PL" sz="1600" smtClean="0"/>
                        <a:t> </a:t>
                      </a:r>
                      <a:r>
                        <a:rPr lang="en-US" sz="1600" smtClean="0"/>
                        <a:t>nanotechnologies, advanced materials, biotechnology,</a:t>
                      </a:r>
                      <a:r>
                        <a:rPr lang="pl-PL" sz="1600" smtClean="0"/>
                        <a:t> </a:t>
                      </a:r>
                      <a:r>
                        <a:rPr lang="en-US" sz="1600" smtClean="0"/>
                        <a:t>advanced manufacturing and processing, </a:t>
                      </a:r>
                      <a:r>
                        <a:rPr lang="pl-PL" sz="1600" smtClean="0"/>
                        <a:t>               </a:t>
                      </a:r>
                      <a:r>
                        <a:rPr lang="en-US" sz="1600" smtClean="0"/>
                        <a:t>space</a:t>
                      </a:r>
                      <a:r>
                        <a:rPr lang="pl-PL" sz="1600" smtClean="0"/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Access to risk finance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I</a:t>
                      </a:r>
                      <a:r>
                        <a:rPr lang="en-US" sz="1600" i="1" smtClean="0">
                          <a:solidFill>
                            <a:srgbClr val="0070C0"/>
                          </a:solidFill>
                        </a:rPr>
                        <a:t>nnovation in SM</a:t>
                      </a:r>
                      <a:r>
                        <a:rPr lang="pl-PL" sz="1600" i="1" smtClean="0">
                          <a:solidFill>
                            <a:srgbClr val="0070C0"/>
                          </a:solidFill>
                        </a:rPr>
                        <a:t>E</a:t>
                      </a:r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en-US" sz="1400" i="1" smtClean="0">
                          <a:solidFill>
                            <a:srgbClr val="0070C0"/>
                          </a:solidFill>
                        </a:rPr>
                        <a:t>Health, demographic change and wellbeing;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400" i="1" smtClean="0">
                          <a:solidFill>
                            <a:srgbClr val="0070C0"/>
                          </a:solidFill>
                        </a:rPr>
                        <a:t>Food security, sustainable agriculture, marine and maritime research and the</a:t>
                      </a:r>
                      <a:r>
                        <a:rPr lang="pl-PL" sz="1400" i="1" smtClean="0">
                          <a:solidFill>
                            <a:srgbClr val="0070C0"/>
                          </a:solidFill>
                        </a:rPr>
                        <a:t> bio-economy;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400" i="1" smtClean="0">
                          <a:solidFill>
                            <a:srgbClr val="0070C0"/>
                          </a:solidFill>
                        </a:rPr>
                        <a:t>Secure, clean and efficient energy;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400" i="1" smtClean="0">
                          <a:solidFill>
                            <a:srgbClr val="0070C0"/>
                          </a:solidFill>
                        </a:rPr>
                        <a:t>Smart, green and integrated transport;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en-US" sz="1400" i="1" smtClean="0">
                          <a:solidFill>
                            <a:srgbClr val="0070C0"/>
                          </a:solidFill>
                        </a:rPr>
                        <a:t>Climate action, resource efficiency and raw materials;</a:t>
                      </a:r>
                    </a:p>
                    <a:p>
                      <a:pPr>
                        <a:buFont typeface="+mj-lt"/>
                        <a:buNone/>
                      </a:pPr>
                      <a:r>
                        <a:rPr lang="pl-PL" sz="1400" i="1" smtClean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en-US" sz="1400" i="1" smtClean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pl-PL" sz="140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499730">
                <a:tc>
                  <a:txBody>
                    <a:bodyPr/>
                    <a:lstStyle/>
                    <a:p>
                      <a:pPr algn="ctr"/>
                      <a:r>
                        <a:rPr lang="pl-PL" sz="1200" b="1" smtClean="0"/>
                        <a:t>ponadto</a:t>
                      </a:r>
                      <a:endParaRPr lang="pl-PL" sz="1200" b="1"/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pl-PL" sz="1600" b="1" smtClean="0">
                          <a:solidFill>
                            <a:srgbClr val="002060"/>
                          </a:solidFill>
                        </a:rPr>
                        <a:t>JRC</a:t>
                      </a:r>
                      <a:r>
                        <a:rPr lang="pl-PL" sz="160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(direct actions) </a:t>
                      </a:r>
                      <a:r>
                        <a:rPr lang="pl-PL" sz="1600" baseline="0" smtClean="0">
                          <a:solidFill>
                            <a:srgbClr val="002060"/>
                          </a:solidFill>
                        </a:rPr>
                        <a:t>and </a:t>
                      </a:r>
                      <a:r>
                        <a:rPr lang="pl-PL" sz="1600" b="1" smtClean="0">
                          <a:solidFill>
                            <a:srgbClr val="002060"/>
                          </a:solidFill>
                        </a:rPr>
                        <a:t>EIT</a:t>
                      </a:r>
                      <a:r>
                        <a:rPr lang="pl-PL" sz="160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budżet</a:t>
                      </a:r>
                      <a:r>
                        <a:rPr lang="pl-PL" sz="1400" b="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400" b="0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60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867400" y="4389120"/>
            <a:ext cx="2788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i="1" smtClean="0">
                <a:solidFill>
                  <a:srgbClr val="0070C0"/>
                </a:solidFill>
              </a:rPr>
              <a:t>6.</a:t>
            </a:r>
            <a:r>
              <a:rPr lang="pl-PL" i="1" smtClean="0">
                <a:solidFill>
                  <a:srgbClr val="C00000"/>
                </a:solidFill>
              </a:rPr>
              <a:t> </a:t>
            </a:r>
            <a:r>
              <a:rPr lang="en-GB" sz="1200" b="1" i="1" smtClean="0">
                <a:solidFill>
                  <a:srgbClr val="0070C0"/>
                </a:solidFill>
              </a:rPr>
              <a:t>Europe in a changing world - </a:t>
            </a:r>
            <a:r>
              <a:rPr lang="en-GB" sz="1200" b="1" i="1" smtClean="0">
                <a:solidFill>
                  <a:srgbClr val="FF0000"/>
                </a:solidFill>
              </a:rPr>
              <a:t>Inclusive</a:t>
            </a:r>
            <a:r>
              <a:rPr lang="en-GB" sz="1200" b="1" i="1" smtClean="0">
                <a:solidFill>
                  <a:srgbClr val="0070C0"/>
                </a:solidFill>
              </a:rPr>
              <a:t>, </a:t>
            </a:r>
            <a:r>
              <a:rPr lang="en-GB" sz="1200" b="1" i="1" smtClean="0">
                <a:solidFill>
                  <a:srgbClr val="FF0000"/>
                </a:solidFill>
              </a:rPr>
              <a:t>innovative</a:t>
            </a:r>
            <a:r>
              <a:rPr lang="en-GB" sz="1200" b="1" i="1" smtClean="0">
                <a:solidFill>
                  <a:srgbClr val="0070C0"/>
                </a:solidFill>
              </a:rPr>
              <a:t> and reflective </a:t>
            </a:r>
            <a:r>
              <a:rPr lang="en-GB" sz="1200" b="1" i="1" smtClean="0">
                <a:solidFill>
                  <a:srgbClr val="FF0000"/>
                </a:solidFill>
              </a:rPr>
              <a:t>societies</a:t>
            </a:r>
            <a:r>
              <a:rPr lang="en-GB" sz="1200" b="1" i="1" smtClean="0">
                <a:solidFill>
                  <a:srgbClr val="0070C0"/>
                </a:solidFill>
              </a:rPr>
              <a:t>; </a:t>
            </a:r>
            <a:endParaRPr lang="pl-PL" sz="1200" b="1" i="1" smtClean="0">
              <a:solidFill>
                <a:srgbClr val="0070C0"/>
              </a:solidFill>
            </a:endParaRPr>
          </a:p>
          <a:p>
            <a:pPr lvl="0"/>
            <a:r>
              <a:rPr lang="pl-PL" sz="1200" b="1" i="1" smtClean="0">
                <a:solidFill>
                  <a:srgbClr val="0070C0"/>
                </a:solidFill>
              </a:rPr>
              <a:t>7. </a:t>
            </a:r>
            <a:r>
              <a:rPr lang="en-GB" sz="1200" b="1" i="1" smtClean="0">
                <a:solidFill>
                  <a:srgbClr val="FF0000"/>
                </a:solidFill>
              </a:rPr>
              <a:t>Secure societies </a:t>
            </a:r>
            <a:r>
              <a:rPr lang="en-GB" sz="1200" b="1" i="1" smtClean="0">
                <a:solidFill>
                  <a:srgbClr val="0070C0"/>
                </a:solidFill>
              </a:rPr>
              <a:t>- Protecting freedom and security of Europe and its citizens.</a:t>
            </a:r>
            <a:endParaRPr lang="pl-PL" sz="1200" b="1"/>
          </a:p>
        </p:txBody>
      </p:sp>
      <p:sp>
        <p:nvSpPr>
          <p:cNvPr id="10" name="pole tekstowe 9"/>
          <p:cNvSpPr txBox="1"/>
          <p:nvPr/>
        </p:nvSpPr>
        <p:spPr>
          <a:xfrm>
            <a:off x="3276600" y="4549140"/>
            <a:ext cx="258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smtClean="0">
                <a:solidFill>
                  <a:schemeClr val="dk1"/>
                </a:solidFill>
              </a:rPr>
              <a:t>Understanding </a:t>
            </a:r>
            <a:r>
              <a:rPr lang="pl-PL" sz="1200" b="1" i="1" smtClean="0">
                <a:solidFill>
                  <a:schemeClr val="dk1"/>
                </a:solidFill>
              </a:rPr>
              <a:t>E</a:t>
            </a:r>
            <a:r>
              <a:rPr lang="en-GB" sz="1200" b="1" i="1" smtClean="0">
                <a:solidFill>
                  <a:schemeClr val="dk1"/>
                </a:solidFill>
              </a:rPr>
              <a:t>uropean societies</a:t>
            </a:r>
            <a:r>
              <a:rPr lang="pl-PL" sz="1200" b="1" i="1" smtClean="0">
                <a:solidFill>
                  <a:schemeClr val="dk1"/>
                </a:solidFill>
              </a:rPr>
              <a:t> and</a:t>
            </a:r>
            <a:r>
              <a:rPr lang="en-GB" sz="1200" b="1" i="1" smtClean="0">
                <a:solidFill>
                  <a:schemeClr val="dk1"/>
                </a:solidFill>
              </a:rPr>
              <a:t> societal change</a:t>
            </a:r>
            <a:endParaRPr lang="pl-PL" sz="1200"/>
          </a:p>
        </p:txBody>
      </p:sp>
      <p:sp>
        <p:nvSpPr>
          <p:cNvPr id="11" name="Strzałka w prawo 10"/>
          <p:cNvSpPr/>
          <p:nvPr/>
        </p:nvSpPr>
        <p:spPr bwMode="auto">
          <a:xfrm>
            <a:off x="5562600" y="4610100"/>
            <a:ext cx="220980" cy="106680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352800" y="515112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smtClean="0">
                <a:solidFill>
                  <a:schemeClr val="dk1"/>
                </a:solidFill>
              </a:rPr>
              <a:t>Protecting freedom and security in </a:t>
            </a:r>
            <a:r>
              <a:rPr lang="pl-PL" sz="1200" b="1" i="1" smtClean="0">
                <a:solidFill>
                  <a:schemeClr val="dk1"/>
                </a:solidFill>
              </a:rPr>
              <a:t>E</a:t>
            </a:r>
            <a:r>
              <a:rPr lang="en-GB" sz="1200" b="1" i="1" smtClean="0">
                <a:solidFill>
                  <a:schemeClr val="dk1"/>
                </a:solidFill>
              </a:rPr>
              <a:t>urope</a:t>
            </a:r>
            <a:endParaRPr lang="pl-PL" sz="1200"/>
          </a:p>
        </p:txBody>
      </p:sp>
      <p:sp>
        <p:nvSpPr>
          <p:cNvPr id="13" name="Strzałka w prawo 12"/>
          <p:cNvSpPr/>
          <p:nvPr/>
        </p:nvSpPr>
        <p:spPr bwMode="auto">
          <a:xfrm>
            <a:off x="5532120" y="5242560"/>
            <a:ext cx="220980" cy="106680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smtClean="0"/>
              <a:t>ERC</a:t>
            </a:r>
            <a:br>
              <a:rPr lang="pl-PL" sz="2000" smtClean="0"/>
            </a:br>
            <a:r>
              <a:rPr lang="pl-PL" sz="2000" smtClean="0"/>
              <a:t>Europejska Rada ds. Badań Naukowych</a:t>
            </a:r>
            <a:endParaRPr lang="pl-PL" sz="2000"/>
          </a:p>
        </p:txBody>
      </p:sp>
      <p:sp>
        <p:nvSpPr>
          <p:cNvPr id="5" name="pole tekstowe 4"/>
          <p:cNvSpPr txBox="1"/>
          <p:nvPr/>
        </p:nvSpPr>
        <p:spPr>
          <a:xfrm>
            <a:off x="482600" y="1257300"/>
            <a:ext cx="8394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„Podstawowa </a:t>
            </a:r>
            <a:r>
              <a:rPr lang="pl-PL" smtClean="0"/>
              <a:t>działalność </a:t>
            </a:r>
            <a:r>
              <a:rPr lang="pl-PL" smtClean="0"/>
              <a:t>ERC </a:t>
            </a:r>
            <a:r>
              <a:rPr lang="pl-PL" smtClean="0"/>
              <a:t>polega na </a:t>
            </a:r>
            <a:r>
              <a:rPr lang="pl-PL" b="1" smtClean="0"/>
              <a:t>zapewnianiu długoterminowego </a:t>
            </a:r>
            <a:r>
              <a:rPr lang="pl-PL" b="1" smtClean="0"/>
              <a:t>finansowania </a:t>
            </a:r>
            <a:r>
              <a:rPr lang="pl-PL" b="1" smtClean="0"/>
              <a:t>w celu </a:t>
            </a:r>
            <a:r>
              <a:rPr lang="pl-PL" b="1" smtClean="0"/>
              <a:t>wsparcia wybitnych naukowców i ich zespołów badawczych w </a:t>
            </a:r>
            <a:r>
              <a:rPr lang="pl-PL" b="1" smtClean="0"/>
              <a:t>przełomowych </a:t>
            </a:r>
            <a:r>
              <a:rPr lang="pl-PL" b="1" smtClean="0"/>
              <a:t>badaniach </a:t>
            </a:r>
            <a:r>
              <a:rPr lang="pl-PL" smtClean="0"/>
              <a:t>oferujących </a:t>
            </a:r>
            <a:r>
              <a:rPr lang="pl-PL" smtClean="0"/>
              <a:t>duże korzyści, ale też </a:t>
            </a:r>
            <a:r>
              <a:rPr lang="pl-PL" b="1" smtClean="0"/>
              <a:t>obarczonych </a:t>
            </a:r>
            <a:r>
              <a:rPr lang="pl-PL" b="1" smtClean="0"/>
              <a:t>wysokim </a:t>
            </a:r>
            <a:r>
              <a:rPr lang="pl-PL" b="1" smtClean="0"/>
              <a:t>ryzykiem”.</a:t>
            </a:r>
          </a:p>
          <a:p>
            <a:endParaRPr lang="pl-PL" b="1" smtClean="0"/>
          </a:p>
          <a:p>
            <a:pPr algn="ctr"/>
            <a:r>
              <a:rPr lang="pl-PL" b="1" smtClean="0"/>
              <a:t>Potencjalni beneficjenci:</a:t>
            </a:r>
          </a:p>
          <a:p>
            <a:endParaRPr lang="pl-PL" b="1" smtClean="0"/>
          </a:p>
          <a:p>
            <a:pPr>
              <a:buFontTx/>
              <a:buChar char="-"/>
            </a:pPr>
            <a:r>
              <a:rPr lang="pl-PL" b="1" smtClean="0"/>
              <a:t> </a:t>
            </a:r>
            <a:r>
              <a:rPr lang="pl-PL" smtClean="0"/>
              <a:t>wybitni początkujący naukowcy</a:t>
            </a:r>
          </a:p>
          <a:p>
            <a:endParaRPr lang="pl-PL" smtClean="0"/>
          </a:p>
          <a:p>
            <a:pPr>
              <a:buFontTx/>
              <a:buChar char="-"/>
            </a:pPr>
            <a:r>
              <a:rPr lang="pl-PL" smtClean="0"/>
              <a:t> </a:t>
            </a:r>
            <a:r>
              <a:rPr lang="pl-PL" smtClean="0"/>
              <a:t>wybitni doświadczeni naukowcy</a:t>
            </a:r>
          </a:p>
          <a:p>
            <a:pPr>
              <a:buFontTx/>
              <a:buChar char="-"/>
            </a:pPr>
            <a:endParaRPr lang="pl-PL" b="1" smtClean="0"/>
          </a:p>
          <a:p>
            <a:pPr>
              <a:buFontTx/>
              <a:buChar char="-"/>
            </a:pPr>
            <a:endParaRPr lang="pl-PL" b="1" smtClean="0"/>
          </a:p>
          <a:p>
            <a:pPr algn="ctr"/>
            <a:r>
              <a:rPr lang="pl-PL" b="1" smtClean="0"/>
              <a:t>Wyłączne </a:t>
            </a:r>
            <a:r>
              <a:rPr lang="pl-PL" b="1" smtClean="0"/>
              <a:t>kryterium </a:t>
            </a:r>
            <a:r>
              <a:rPr lang="pl-PL" b="1" smtClean="0"/>
              <a:t>przyznawania </a:t>
            </a:r>
            <a:r>
              <a:rPr lang="pl-PL" b="1" smtClean="0"/>
              <a:t>dotacji: </a:t>
            </a:r>
          </a:p>
          <a:p>
            <a:r>
              <a:rPr lang="pl-PL" smtClean="0"/>
              <a:t>doskonałość </a:t>
            </a:r>
            <a:r>
              <a:rPr lang="pl-PL" smtClean="0"/>
              <a:t>naukowa</a:t>
            </a:r>
            <a:r>
              <a:rPr lang="pl-PL" smtClean="0"/>
              <a:t>. </a:t>
            </a:r>
            <a:endParaRPr lang="pl-PL" smtClean="0"/>
          </a:p>
          <a:p>
            <a:endParaRPr lang="pl-PL" smtClean="0"/>
          </a:p>
          <a:p>
            <a:pPr algn="ctr"/>
            <a:r>
              <a:rPr lang="pl-PL" b="1" smtClean="0"/>
              <a:t>Podejście bottom-up: </a:t>
            </a:r>
          </a:p>
          <a:p>
            <a:r>
              <a:rPr lang="pl-PL" smtClean="0"/>
              <a:t>wnioskodawcy sami określają, jakie badania chcą realizować – brak jest z góry </a:t>
            </a:r>
            <a:r>
              <a:rPr lang="pl-PL" smtClean="0"/>
              <a:t>ustalonych </a:t>
            </a:r>
            <a:r>
              <a:rPr lang="pl-PL" smtClean="0"/>
              <a:t>priorytetów badawczych.</a:t>
            </a:r>
            <a:endParaRPr lang="pl-PL" b="1" smtClean="0"/>
          </a:p>
          <a:p>
            <a:pPr>
              <a:buFontTx/>
              <a:buChar char="-"/>
            </a:pPr>
            <a:endParaRPr lang="pl-PL" b="1" smtClean="0"/>
          </a:p>
          <a:p>
            <a:endParaRPr lang="pl-PL" smtClean="0"/>
          </a:p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FET – Future and Emerging Technologies</a:t>
            </a:r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90867" y="1072634"/>
            <a:ext cx="86356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Przyszłe i Powstające Technologie</a:t>
            </a:r>
          </a:p>
          <a:p>
            <a:r>
              <a:rPr lang="pl-PL" b="1" smtClean="0"/>
              <a:t>Cel:</a:t>
            </a:r>
          </a:p>
          <a:p>
            <a:r>
              <a:rPr lang="pl-PL" smtClean="0"/>
              <a:t>wspieranie „radykalnych </a:t>
            </a:r>
            <a:r>
              <a:rPr lang="pl-PL" smtClean="0"/>
              <a:t>nowych technologii poprzez badanie</a:t>
            </a:r>
          </a:p>
          <a:p>
            <a:r>
              <a:rPr lang="pl-PL" smtClean="0"/>
              <a:t>nowych koncepcji obarczonych wysokim ryzykiem, w oparciu o </a:t>
            </a:r>
            <a:r>
              <a:rPr lang="pl-PL" smtClean="0"/>
              <a:t>fundamenty </a:t>
            </a:r>
            <a:r>
              <a:rPr lang="pl-PL" smtClean="0"/>
              <a:t>naukowe”.</a:t>
            </a:r>
          </a:p>
          <a:p>
            <a:endParaRPr lang="pl-PL" b="1" smtClean="0"/>
          </a:p>
          <a:p>
            <a:r>
              <a:rPr lang="pl-PL" smtClean="0"/>
              <a:t>„</a:t>
            </a:r>
            <a:r>
              <a:rPr lang="pl-PL" b="1" smtClean="0"/>
              <a:t>Program </a:t>
            </a:r>
            <a:r>
              <a:rPr lang="pl-PL" b="1" smtClean="0"/>
              <a:t>FET ma </a:t>
            </a:r>
            <a:r>
              <a:rPr lang="pl-PL" b="1" smtClean="0"/>
              <a:t>charakter </a:t>
            </a:r>
            <a:r>
              <a:rPr lang="pl-PL" b="1" smtClean="0"/>
              <a:t>wizjonerski</a:t>
            </a:r>
            <a:r>
              <a:rPr lang="pl-PL" smtClean="0"/>
              <a:t>”.</a:t>
            </a:r>
          </a:p>
          <a:p>
            <a:endParaRPr lang="pl-PL" smtClean="0"/>
          </a:p>
          <a:p>
            <a:r>
              <a:rPr lang="pl-PL" b="1" smtClean="0"/>
              <a:t>Grupy działań:</a:t>
            </a:r>
          </a:p>
          <a:p>
            <a:endParaRPr lang="pl-PL" smtClean="0"/>
          </a:p>
          <a:p>
            <a:pPr>
              <a:buFont typeface="Wingdings" pitchFamily="2" charset="2"/>
              <a:buChar char="ü"/>
            </a:pPr>
            <a:r>
              <a:rPr lang="pl-PL" i="1" smtClean="0"/>
              <a:t>„</a:t>
            </a:r>
            <a:r>
              <a:rPr lang="pl-PL" b="1" i="1" smtClean="0"/>
              <a:t>FET </a:t>
            </a:r>
            <a:r>
              <a:rPr lang="pl-PL" b="1" i="1" smtClean="0"/>
              <a:t>Open</a:t>
            </a:r>
            <a:r>
              <a:rPr lang="pl-PL" i="1" smtClean="0"/>
              <a:t>” - </a:t>
            </a:r>
            <a:r>
              <a:rPr lang="pl-PL" smtClean="0"/>
              <a:t>wspierający </a:t>
            </a:r>
            <a:r>
              <a:rPr lang="pl-PL" smtClean="0"/>
              <a:t>znajdujące </a:t>
            </a:r>
            <a:r>
              <a:rPr lang="pl-PL" smtClean="0"/>
              <a:t>się w </a:t>
            </a:r>
            <a:r>
              <a:rPr lang="pl-PL" smtClean="0"/>
              <a:t>zarodku koncepcje badawcze w zakresie nauki i technologii, </a:t>
            </a:r>
            <a:r>
              <a:rPr lang="pl-PL" smtClean="0"/>
              <a:t>zmierzające </a:t>
            </a:r>
            <a:r>
              <a:rPr lang="pl-PL" smtClean="0"/>
              <a:t>do stworzenia </a:t>
            </a:r>
            <a:r>
              <a:rPr lang="pl-PL" smtClean="0"/>
              <a:t>podstaw dla radykalnie nowych </a:t>
            </a:r>
            <a:r>
              <a:rPr lang="pl-PL" smtClean="0"/>
              <a:t>przyszłych </a:t>
            </a:r>
            <a:r>
              <a:rPr lang="pl-PL" smtClean="0"/>
              <a:t>technologii</a:t>
            </a:r>
          </a:p>
          <a:p>
            <a:pPr>
              <a:buFont typeface="Wingdings" pitchFamily="2" charset="2"/>
              <a:buChar char="ü"/>
            </a:pPr>
            <a:r>
              <a:rPr lang="pl-PL" smtClean="0"/>
              <a:t> </a:t>
            </a:r>
            <a:r>
              <a:rPr lang="pl-PL" i="1" smtClean="0"/>
              <a:t>„</a:t>
            </a:r>
            <a:r>
              <a:rPr lang="pl-PL" b="1" i="1" smtClean="0"/>
              <a:t>FET Proactive</a:t>
            </a:r>
            <a:r>
              <a:rPr lang="pl-PL" i="1" smtClean="0"/>
              <a:t>” – </a:t>
            </a:r>
            <a:r>
              <a:rPr lang="pl-PL" smtClean="0"/>
              <a:t>obejmie „wiele obiecujących kierunków badań</a:t>
            </a:r>
          </a:p>
          <a:p>
            <a:r>
              <a:rPr lang="pl-PL" smtClean="0"/>
              <a:t>poszukiwawczych, odznaczających się potencjałem wytworzenia masy krytycznej</a:t>
            </a:r>
          </a:p>
          <a:p>
            <a:r>
              <a:rPr lang="pl-PL" smtClean="0"/>
              <a:t>wzajemnie powiązanych </a:t>
            </a:r>
            <a:r>
              <a:rPr lang="pl-PL" smtClean="0"/>
              <a:t>projektów</a:t>
            </a:r>
            <a:r>
              <a:rPr lang="pl-PL" smtClean="0"/>
              <a:t>”</a:t>
            </a:r>
          </a:p>
          <a:p>
            <a:pPr>
              <a:buFont typeface="Wingdings" pitchFamily="2" charset="2"/>
              <a:buChar char="ü"/>
            </a:pPr>
            <a:r>
              <a:rPr lang="pl-PL" smtClean="0"/>
              <a:t> </a:t>
            </a:r>
            <a:r>
              <a:rPr lang="pl-PL" i="1" smtClean="0"/>
              <a:t>„</a:t>
            </a:r>
            <a:r>
              <a:rPr lang="pl-PL" b="1" i="1" smtClean="0"/>
              <a:t>FET flagships</a:t>
            </a:r>
            <a:r>
              <a:rPr lang="pl-PL" i="1" smtClean="0"/>
              <a:t>” - </a:t>
            </a:r>
            <a:r>
              <a:rPr lang="pl-PL" smtClean="0"/>
              <a:t>wspierające ambitne, realizowane na dużą skalę</a:t>
            </a:r>
            <a:r>
              <a:rPr lang="pl-PL" smtClean="0"/>
              <a:t>, </a:t>
            </a:r>
            <a:r>
              <a:rPr lang="pl-PL" smtClean="0"/>
              <a:t>stymulowane nauką </a:t>
            </a:r>
            <a:r>
              <a:rPr lang="pl-PL" smtClean="0"/>
              <a:t>badania zmierzające do osiągnięcia przełomu.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PK-Wzorzec_Prezentacji_PL-2007(C)">
  <a:themeElements>
    <a:clrScheme name="KPK_Prezentacja_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PK_Prezentacja_p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KPK_Prezentacja_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PK_Prezentacja_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PK_Prezentacja_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2509</Words>
  <Application>Microsoft PowerPoint</Application>
  <PresentationFormat>Pokaz na ekranie (4:3)</PresentationFormat>
  <Paragraphs>570</Paragraphs>
  <Slides>47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8" baseType="lpstr">
      <vt:lpstr>KPK-Wzorzec_Prezentacji_PL-2007(C)</vt:lpstr>
      <vt:lpstr>Slajd 1</vt:lpstr>
      <vt:lpstr>Podstawy prawne programu Horyzont 2020</vt:lpstr>
      <vt:lpstr>Proceduralny stan negocjacji  w Radzie UE i w PE </vt:lpstr>
      <vt:lpstr>Horyzont 2020 nowy program, nowe podejście</vt:lpstr>
      <vt:lpstr>Horyzont 2020 nowy program, nowe podejście</vt:lpstr>
      <vt:lpstr>Horizon 2020 - budżet i struktura  wg propozycji KE</vt:lpstr>
      <vt:lpstr>Horizon 2020 – możliwe zmiany w strukturze  </vt:lpstr>
      <vt:lpstr>ERC Europejska Rada ds. Badań Naukowych</vt:lpstr>
      <vt:lpstr>FET – Future and Emerging Technologies</vt:lpstr>
      <vt:lpstr>Akcje Marii Skłodowskiej-Curie</vt:lpstr>
      <vt:lpstr>Infrastruktura badawcza</vt:lpstr>
      <vt:lpstr>Minimalne warunki uczestnictwa</vt:lpstr>
      <vt:lpstr>Zasady uczestnictwa: założenia KE </vt:lpstr>
      <vt:lpstr>Przykładowe korzyści z uczestnictwa w PR</vt:lpstr>
      <vt:lpstr>Harmonogram prac</vt:lpstr>
      <vt:lpstr>Slajd 16</vt:lpstr>
      <vt:lpstr>Program LUDZIE : Cele</vt:lpstr>
      <vt:lpstr>Program LUDZIE: charakterystyka</vt:lpstr>
      <vt:lpstr>Program LUDZIE: obszary działań</vt:lpstr>
      <vt:lpstr> </vt:lpstr>
      <vt:lpstr>Slajd 21</vt:lpstr>
      <vt:lpstr>Slajd 22</vt:lpstr>
      <vt:lpstr>Slajd 23</vt:lpstr>
      <vt:lpstr>Projekty dla doświadczonych naukowców: IEF </vt:lpstr>
      <vt:lpstr>Slajd 25</vt:lpstr>
      <vt:lpstr>Marie Curie open calls</vt:lpstr>
      <vt:lpstr>Slajd 27</vt:lpstr>
      <vt:lpstr>Slajd 28</vt:lpstr>
      <vt:lpstr>Slajd 29</vt:lpstr>
      <vt:lpstr>Marie Curie ITN</vt:lpstr>
      <vt:lpstr>EURAXESS</vt:lpstr>
      <vt:lpstr>Czym jest EURAXESS</vt:lpstr>
      <vt:lpstr>EURAXESS – działania</vt:lpstr>
      <vt:lpstr>Slajd 34</vt:lpstr>
      <vt:lpstr>Konsultacje dla naukowców i pracodawców</vt:lpstr>
      <vt:lpstr>Rights: prawa i obowiązki</vt:lpstr>
      <vt:lpstr>Links: poza UE</vt:lpstr>
      <vt:lpstr>Slajd 38</vt:lpstr>
      <vt:lpstr>Slajd 39</vt:lpstr>
      <vt:lpstr>Slajd 40</vt:lpstr>
      <vt:lpstr>Konkurs na katedry ERA</vt:lpstr>
      <vt:lpstr>Slajd 42</vt:lpstr>
      <vt:lpstr>Zostań ekspertem Komisji Europejskiej</vt:lpstr>
      <vt:lpstr>Do jakich zadań KE potrzebuje ekspertów?</vt:lpstr>
      <vt:lpstr>Zostań ewaluatorem wniosków</vt:lpstr>
      <vt:lpstr>Participant Portal  strona rejestracji ekspertów</vt:lpstr>
      <vt:lpstr>Slajd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Grazyna Omarska</dc:creator>
  <cp:lastModifiedBy>GOmarska</cp:lastModifiedBy>
  <cp:revision>354</cp:revision>
  <dcterms:created xsi:type="dcterms:W3CDTF">2012-09-13T10:51:34Z</dcterms:created>
  <dcterms:modified xsi:type="dcterms:W3CDTF">2013-04-22T22:24:00Z</dcterms:modified>
</cp:coreProperties>
</file>