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2" r:id="rId4"/>
    <p:sldId id="276" r:id="rId5"/>
    <p:sldId id="275" r:id="rId6"/>
    <p:sldId id="265" r:id="rId7"/>
    <p:sldId id="277" r:id="rId8"/>
    <p:sldId id="266" r:id="rId9"/>
    <p:sldId id="278" r:id="rId10"/>
    <p:sldId id="269" r:id="rId11"/>
    <p:sldId id="280" r:id="rId12"/>
    <p:sldId id="281" r:id="rId13"/>
    <p:sldId id="282" r:id="rId14"/>
    <p:sldId id="268" r:id="rId15"/>
    <p:sldId id="283" r:id="rId16"/>
    <p:sldId id="279" r:id="rId17"/>
    <p:sldId id="270" r:id="rId18"/>
    <p:sldId id="271" r:id="rId19"/>
    <p:sldId id="272" r:id="rId20"/>
    <p:sldId id="287" r:id="rId21"/>
    <p:sldId id="285" r:id="rId22"/>
    <p:sldId id="257" r:id="rId23"/>
  </p:sldIdLst>
  <p:sldSz cx="9144000" cy="6858000" type="screen4x3"/>
  <p:notesSz cx="6794500" cy="99314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Myriad Pro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Myriad Pro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Myriad Pro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Myriad Pro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80"/>
    <a:srgbClr val="66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3904" autoAdjust="0"/>
  </p:normalViewPr>
  <p:slideViewPr>
    <p:cSldViewPr>
      <p:cViewPr>
        <p:scale>
          <a:sx n="100" d="100"/>
          <a:sy n="100" d="100"/>
        </p:scale>
        <p:origin x="-21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E167BC-F312-45E6-ABC0-3966DE8D77FD}" type="datetimeFigureOut">
              <a:rPr lang="pl-PL"/>
              <a:pPr>
                <a:defRPr/>
              </a:pPr>
              <a:t>24.04.2013</a:t>
            </a:fld>
            <a:endParaRPr lang="pl-PL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244804-0509-4C79-9B6E-93909B0248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82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 pitchFamily="34" charset="0"/>
              </a:defRPr>
            </a:lvl1pPr>
          </a:lstStyle>
          <a:p>
            <a:pPr>
              <a:defRPr/>
            </a:pPr>
            <a:fld id="{63713404-598D-4D97-87B5-44CF9AD49A60}" type="datetimeFigureOut">
              <a:rPr lang="pl-PL"/>
              <a:pPr>
                <a:defRPr/>
              </a:pPr>
              <a:t>24.04.2013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 pitchFamily="34" charset="0"/>
              </a:defRPr>
            </a:lvl1pPr>
          </a:lstStyle>
          <a:p>
            <a:pPr>
              <a:defRPr/>
            </a:pPr>
            <a:fld id="{76C0BB13-77AB-4971-ACA1-0C3D2F0D6B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112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DE40-832E-4148-8152-09E84BBDB9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9FF5-DF15-4B3C-BFB7-AF2863A798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03A4F-13D7-4992-9CA5-F6842FAAED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B1253-5327-43FA-84F3-23942F8E1C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BBC4-FAC7-4B3C-BEA1-1B984170A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E978-C7FE-46A9-9F6A-C5B7360A92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F603-8FAB-41A5-871D-68148A1617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D41F2-666C-47F4-8D31-0612816F3D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AE540-A1BC-4BA6-BB10-6F30AC7402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A9A3-3007-4D1B-A800-6438926E89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508EA-4886-4BA8-8D38-DADA2659D4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Pro" pitchFamily="34" charset="0"/>
              </a:defRPr>
            </a:lvl1pPr>
          </a:lstStyle>
          <a:p>
            <a:pPr>
              <a:defRPr/>
            </a:pPr>
            <a:fld id="{9EC52977-807E-4837-A264-B2B8042A3F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rieta.kurkowska@nauka.gov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zena.tomiak@nauka.gov.p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74863"/>
            <a:ext cx="6430962" cy="830262"/>
          </a:xfrm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pl-PL" sz="2700" b="1" dirty="0" smtClean="0">
                <a:solidFill>
                  <a:schemeClr val="bg1"/>
                </a:solidFill>
              </a:rPr>
              <a:t>Od studenta do doświadczonego naukowca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997200"/>
            <a:ext cx="4896495" cy="1655936"/>
          </a:xfrm>
        </p:spPr>
        <p:txBody>
          <a:bodyPr lIns="0" tIns="0" rIns="0" bIns="0"/>
          <a:lstStyle/>
          <a:p>
            <a:pPr algn="l" eaLnBrk="1" hangingPunct="1"/>
            <a:endParaRPr lang="pl-PL" sz="17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pl-PL" sz="1700" dirty="0" smtClean="0">
                <a:solidFill>
                  <a:schemeClr val="bg1"/>
                </a:solidFill>
              </a:rPr>
              <a:t>Diamentowy Grant, Iuventus Plus, Stypendia dla wybitnych młodych naukowców, </a:t>
            </a:r>
            <a:r>
              <a:rPr lang="en-US" sz="1700" dirty="0" err="1" smtClean="0">
                <a:solidFill>
                  <a:schemeClr val="bg1"/>
                </a:solidFill>
              </a:rPr>
              <a:t>Mobilno</a:t>
            </a:r>
            <a:r>
              <a:rPr lang="pl-PL" sz="1700" dirty="0" err="1" smtClean="0">
                <a:solidFill>
                  <a:schemeClr val="bg1"/>
                </a:solidFill>
              </a:rPr>
              <a:t>ść</a:t>
            </a:r>
            <a:r>
              <a:rPr lang="pl-PL" sz="1700" dirty="0" smtClean="0">
                <a:solidFill>
                  <a:schemeClr val="bg1"/>
                </a:solidFill>
              </a:rPr>
              <a:t> Plus, Ideas Plus</a:t>
            </a:r>
            <a:r>
              <a:rPr lang="en-US" sz="1700" dirty="0" smtClean="0">
                <a:solidFill>
                  <a:schemeClr val="bg1"/>
                </a:solidFill>
              </a:rPr>
              <a:t>,</a:t>
            </a:r>
            <a:r>
              <a:rPr lang="pl-PL" sz="1700" dirty="0" smtClean="0">
                <a:solidFill>
                  <a:schemeClr val="bg1"/>
                </a:solidFill>
              </a:rPr>
              <a:t> Narodowy Program Rozwoju Humanistyki, Rozwój Sportu Akademickiego 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927350" y="6153150"/>
            <a:ext cx="5532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808080"/>
                </a:solidFill>
              </a:rPr>
              <a:t>ul. Hoża 20</a:t>
            </a:r>
            <a:r>
              <a:rPr lang="pl-PL">
                <a:solidFill>
                  <a:srgbClr val="FF0000"/>
                </a:solidFill>
              </a:rPr>
              <a:t> \</a:t>
            </a:r>
            <a:r>
              <a:rPr lang="pl-PL">
                <a:solidFill>
                  <a:srgbClr val="808080"/>
                </a:solidFill>
              </a:rPr>
              <a:t> ul. Wspólna 1/3 </a:t>
            </a:r>
            <a:r>
              <a:rPr lang="pl-PL">
                <a:solidFill>
                  <a:srgbClr val="FF0000"/>
                </a:solidFill>
              </a:rPr>
              <a:t>\</a:t>
            </a:r>
            <a:r>
              <a:rPr lang="pl-PL">
                <a:solidFill>
                  <a:srgbClr val="808080"/>
                </a:solidFill>
              </a:rPr>
              <a:t> 00-529 Warszawa</a:t>
            </a:r>
            <a:r>
              <a:rPr lang="pl-PL">
                <a:solidFill>
                  <a:srgbClr val="FF0000"/>
                </a:solidFill>
              </a:rPr>
              <a:t> \</a:t>
            </a:r>
            <a:r>
              <a:rPr lang="pl-PL">
                <a:solidFill>
                  <a:srgbClr val="808080"/>
                </a:solidFill>
              </a:rPr>
              <a:t> tel. +48 (22) 529 27 18 </a:t>
            </a:r>
            <a:r>
              <a:rPr lang="pl-PL">
                <a:solidFill>
                  <a:srgbClr val="FF0000"/>
                </a:solidFill>
              </a:rPr>
              <a:t>\</a:t>
            </a:r>
            <a:r>
              <a:rPr lang="pl-PL">
                <a:solidFill>
                  <a:srgbClr val="808080"/>
                </a:solidFill>
              </a:rPr>
              <a:t> fax +48 (22) 628 09 22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39750" y="366713"/>
            <a:ext cx="13412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smtClean="0">
                <a:solidFill>
                  <a:schemeClr val="bg1"/>
                </a:solidFill>
              </a:rPr>
              <a:t>23 </a:t>
            </a:r>
            <a:r>
              <a:rPr lang="pl-PL" sz="1200" b="1" dirty="0" smtClean="0">
                <a:solidFill>
                  <a:schemeClr val="bg1"/>
                </a:solidFill>
              </a:rPr>
              <a:t>kwietnia 2013 r.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5366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408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Mobilność Plus: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750" y="1989138"/>
            <a:ext cx="8135938" cy="3500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6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Cel Programu:  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umożliwienie młodym naukowcom, w tym uczestnikom studiów doktoranckich, udziału w badaniach naukowych prowadzonych w renomowanych zagranicznych ośrodkach naukowych pod opieką wybitnych naukowców o międzynarodowym autorytecie w danej dziedzinie nauki. </a:t>
            </a:r>
          </a:p>
          <a:p>
            <a:pPr>
              <a:lnSpc>
                <a:spcPts val="2100"/>
              </a:lnSpc>
              <a:defRPr/>
            </a:pPr>
            <a:endParaRPr lang="pl-PL" sz="1600" b="1" spc="-8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Adresaci programu:</a:t>
            </a:r>
          </a:p>
          <a:p>
            <a:pPr>
              <a:lnSpc>
                <a:spcPts val="2100"/>
              </a:lnSpc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1/ młodzi naukowcy, zatrudnieni w jednostkach naukowychj na podstawie umowy o pracę lub </a:t>
            </a:r>
          </a:p>
          <a:p>
            <a:pPr>
              <a:lnSpc>
                <a:spcPts val="2100"/>
              </a:lnSpc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mianowania, będący: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a) pracownikami naukowymi lub naukowo-dydaktycznymi w rozumieniu ustawy Prawo o szkolnictwie wyższym, albo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b) pracownikami naukowymi w rozumieniu ustawy o Polskiej  Akademii Nauk, albo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c) pracownikami naukowymi lub badawczo-technicznymi w rozumieniu ustawy o instytutach badawczych; </a:t>
            </a:r>
          </a:p>
          <a:p>
            <a:pPr>
              <a:lnSpc>
                <a:spcPts val="2100"/>
              </a:lnSpc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2) uczestnik studiów doktoranckich. </a:t>
            </a:r>
          </a:p>
        </p:txBody>
      </p:sp>
      <p:sp>
        <p:nvSpPr>
          <p:cNvPr id="24580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09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458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408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Mobilność Plus: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750" y="1989138"/>
            <a:ext cx="8135938" cy="4038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Wnioskodawcy: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Jednostki naukowe zatrudniające lub kształcącej na studiach doktoranckich kandydatów na uczestnika programu.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Okres finasnowania: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6 – 36 miesięcy.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Forma wsparcia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 finansowanie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kosztów pobytu uczestnika programu oraz jego rodziny w zagranicznej jednostce naukowej oraz podróży między miejscem zamieszkania uczestnika programu a miejscowością, w której znajduje się zagraniczny ośrodek. 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 tematycznych.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 co do lokalizacji zagranicznego ośrodka.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25604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10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5605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408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Mobilność Plus: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750" y="1989138"/>
            <a:ext cx="8135938" cy="3770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400" b="1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Kryteria oceny: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1/  wartość naukowa planowanych badań naukowych lub prac rozwojowych, ze szczególnym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uwzględnieniem ich wpływu na rozwój nauki w danej dziedzinie lub możliwości praktycznego zastosowania ich wyników w kraju (zakres punktacji 0-10, waga 30%, maksymalna liczba punktów 3),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2/ dotychczasowe osiągnięcia naukowe kandydata na uczestnika programu (zakres punktacji  0-10, waga 30%, maksymalna liczba punktów 3);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3/ ranga naukowa zagranicznego ośrodka, w tym dorobek naukowy przedstawiciela tego ośrodka, pełniącego funkcję opiekuna tego ośrodka wobec uczestnika programu, z okresu ostatnich 5 lat (zakres punktacji 0-10, waga 25%, maksymalna liczba  punktów 2,5);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4/ wpływ uczestnictwa w programie na dalszy rozwój naukowy uczestnika programu (zakres  punktacji 0-10, waga 15%, maksymalna liczba punktów 1,5).</a:t>
            </a:r>
          </a:p>
        </p:txBody>
      </p:sp>
      <p:sp>
        <p:nvSpPr>
          <p:cNvPr id="26628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11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6629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408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Mobilność Plus: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750" y="1989138"/>
            <a:ext cx="8135938" cy="43084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400" b="1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Załączniki: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1/ dokument potwierdzający zgodę zagranicznego ośrodka na udział w planowanych badaniach naukowych lub pracach rozwojowych kandydata na uczestnika programu,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2) informacja na temat dorobku naukowego przedstawiciela zagranicznego ośrodka pełniącego funkcję opiekuna wobec uczestnika programu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z okresu ostatnich pięciu lat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,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3) opis planowanych przez uczestnika programu badań naukowych lub prac rozwojowych do realizacji w ramach projektu,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4) informacja o prowadzonych w momencie składania wniosku badaniach naukowych lub pracach rozwojowych, w tym projektach, finansowanych ze środków budżetowych na naukę uzyskanych w trybie konkursowym, </a:t>
            </a:r>
          </a:p>
          <a:p>
            <a:pPr>
              <a:lnSpc>
                <a:spcPts val="21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5) w przypadku uczestników studiów doktoranckich - opinia o kandydacie na uczestnika programu wydaną przez opiekuna naukowego lub promotora oraz zaświadczenie o uczestnictwie w studiach doktoranckich.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Osoba do kontaktu: </a:t>
            </a:r>
          </a:p>
          <a:p>
            <a:pPr>
              <a:lnSpc>
                <a:spcPts val="2100"/>
              </a:lnSpc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Anna Koržinek, tel. 22 52 92 348, e-mail: anna.korzinek@nauka.gov.pl</a:t>
            </a:r>
          </a:p>
          <a:p>
            <a:pPr>
              <a:lnSpc>
                <a:spcPts val="21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27652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12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7653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1539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Ideas Plus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13462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Cel Programu: wsparcie i zachęcenie polskich naukowców do udziału w programie POMYSŁY Europejskiej Rady Badań Naukowych (IDEAS ERC) w ramach 7 Programu ramowego. </a:t>
            </a:r>
          </a:p>
        </p:txBody>
      </p:sp>
      <p:sp>
        <p:nvSpPr>
          <p:cNvPr id="28676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13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8677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44513" y="3873500"/>
            <a:ext cx="3833812" cy="20034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Adresaci Programu: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jednostki naukowe, które zgłosiły projekty w konkursach IDEAS ERC, które zostały wysoko ocenione i uzyskały w pierwszym etapie ostateczną ocenę wyższą niż 70 punktów, ale nie zostały przyjęte do finansowania.</a:t>
            </a: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2060575"/>
            <a:ext cx="3833813" cy="36718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Wnioskodawcy: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jednostki naukowe niebędące przedsiębiorcami.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Maksymalny okres finansowania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36 miesięcy</a:t>
            </a:r>
          </a:p>
          <a:p>
            <a:pPr>
              <a:lnSpc>
                <a:spcPts val="1900"/>
              </a:lnSpc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 co do wartości projektu.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Ogłoszenie o konkursie każdorazowo określa identyfikator konkursu IDEAS ERC, który uprawnia jednostki do udziału w konkursie.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1539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Ideas Plus</a:t>
            </a:r>
          </a:p>
        </p:txBody>
      </p:sp>
      <p:sp>
        <p:nvSpPr>
          <p:cNvPr id="29699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14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9700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44513" y="1844675"/>
            <a:ext cx="3883025" cy="30972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Kryteria oceny:</a:t>
            </a:r>
          </a:p>
          <a:p>
            <a:pPr>
              <a:lnSpc>
                <a:spcPts val="1900"/>
              </a:lnSpc>
              <a:defRPr/>
            </a:pPr>
            <a:endParaRPr lang="pl-PL" sz="1600" b="1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latin typeface="Myriad Pro" pitchFamily="34" charset="0"/>
              </a:rPr>
              <a:t>1/ wartość naukowa projektu;</a:t>
            </a:r>
            <a:br>
              <a:rPr lang="pl-PL" sz="1400" dirty="0">
                <a:latin typeface="Myriad Pro" pitchFamily="34" charset="0"/>
              </a:rPr>
            </a:br>
            <a:r>
              <a:rPr lang="pl-PL" sz="1400" dirty="0">
                <a:latin typeface="Myriad Pro" pitchFamily="34" charset="0"/>
              </a:rPr>
              <a:t>2/ ocena uzyskana przez zgłoszenie uczestnictwa w konkursach programu POMYSŁY przeprowadzanych przez ERBN;</a:t>
            </a:r>
            <a:br>
              <a:rPr lang="pl-PL" sz="1400" dirty="0">
                <a:latin typeface="Myriad Pro" pitchFamily="34" charset="0"/>
              </a:rPr>
            </a:br>
            <a:r>
              <a:rPr lang="pl-PL" sz="1400" dirty="0">
                <a:latin typeface="Myriad Pro" pitchFamily="34" charset="0"/>
              </a:rPr>
              <a:t>3/ zasadność planowanych kosztów projektu badawczego w stosunku do przedmiotu i zakresu badań;</a:t>
            </a:r>
            <a:br>
              <a:rPr lang="pl-PL" sz="1400" dirty="0">
                <a:latin typeface="Myriad Pro" pitchFamily="34" charset="0"/>
              </a:rPr>
            </a:br>
            <a:r>
              <a:rPr lang="pl-PL" sz="1400" dirty="0">
                <a:latin typeface="Myriad Pro" pitchFamily="34" charset="0"/>
              </a:rPr>
              <a:t>4/ możliwość wykonania projektu, w tym dorobek naukowy i kwalifikacje wykonawców oraz wyposażenie jednostki.</a:t>
            </a:r>
            <a:endParaRPr lang="pl-PL" sz="1400" b="1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1844675"/>
            <a:ext cx="3833813" cy="38877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Załączniki:</a:t>
            </a:r>
          </a:p>
          <a:p>
            <a:pPr>
              <a:lnSpc>
                <a:spcPts val="1900"/>
              </a:lnSpc>
              <a:defRPr/>
            </a:pPr>
            <a:endParaRPr lang="pl-PL" sz="1600" b="1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latin typeface="Myriad Pro" pitchFamily="34" charset="0"/>
              </a:rPr>
              <a:t>1/ zgłoszenie do konkursu POMYSŁY przeprowadzanego przez Europejską Radę Badań Naukowych;</a:t>
            </a:r>
            <a:br>
              <a:rPr lang="pl-PL" sz="1400" dirty="0">
                <a:latin typeface="Myriad Pro" pitchFamily="34" charset="0"/>
              </a:rPr>
            </a:br>
            <a:r>
              <a:rPr lang="pl-PL" sz="1400" dirty="0">
                <a:latin typeface="Myriad Pro" pitchFamily="34" charset="0"/>
              </a:rPr>
              <a:t>2/ dokumenty informujące o wyniku merytorycznej oceny zgłoszenia.</a:t>
            </a: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5157788"/>
            <a:ext cx="8496300" cy="473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Osoba do kontaktu: Elżbieta Piechna, tel: 22 52 92 427, e-mail: elzbieta.piechna@nauka.gov.pl</a:t>
            </a:r>
          </a:p>
          <a:p>
            <a:pPr>
              <a:defRPr/>
            </a:pPr>
            <a:endParaRPr lang="en-US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64817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Narodowy Program Rozwoju Humanistyki:</a:t>
            </a:r>
          </a:p>
        </p:txBody>
      </p:sp>
      <p:sp>
        <p:nvSpPr>
          <p:cNvPr id="30723" name="pole tekstowe 1"/>
          <p:cNvSpPr txBox="1">
            <a:spLocks noChangeArrowheads="1"/>
          </p:cNvSpPr>
          <p:nvPr/>
        </p:nvSpPr>
        <p:spPr bwMode="auto">
          <a:xfrm>
            <a:off x="539750" y="1989138"/>
            <a:ext cx="813593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606060"/>
                </a:solidFill>
              </a:rPr>
              <a:t>Cel Programu: zapewnienie rozwoju badań humanistycznych o zasadniczym znaczeniu dla zachowania polskiej tożsamości narodowej oraz wsparcie działań upowszechniających polską myśl humanistyczną w świecie.</a:t>
            </a:r>
          </a:p>
          <a:p>
            <a:pPr>
              <a:lnSpc>
                <a:spcPts val="2100"/>
              </a:lnSpc>
            </a:pPr>
            <a:endParaRPr lang="pl-PL" sz="1600" b="1" dirty="0" smtClean="0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</a:pPr>
            <a:r>
              <a:rPr lang="pl-PL" sz="1400" u="sng" dirty="0" smtClean="0">
                <a:solidFill>
                  <a:srgbClr val="606060"/>
                </a:solidFill>
              </a:rPr>
              <a:t>Program </a:t>
            </a:r>
            <a:r>
              <a:rPr lang="pl-PL" sz="1400" u="sng" dirty="0">
                <a:solidFill>
                  <a:srgbClr val="606060"/>
                </a:solidFill>
              </a:rPr>
              <a:t>złożony z trzech modułów:</a:t>
            </a:r>
          </a:p>
          <a:p>
            <a:pPr>
              <a:lnSpc>
                <a:spcPts val="1900"/>
              </a:lnSpc>
            </a:pPr>
            <a:endParaRPr lang="pl-PL" sz="1400" u="sng" dirty="0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  <a:buFont typeface="Myriad Pro"/>
              <a:buAutoNum type="arabicPeriod"/>
            </a:pPr>
            <a:r>
              <a:rPr lang="en-US" sz="1400" u="sng" dirty="0">
                <a:solidFill>
                  <a:srgbClr val="606060"/>
                </a:solidFill>
              </a:rPr>
              <a:t> </a:t>
            </a:r>
            <a:r>
              <a:rPr lang="pl-PL" sz="1400" u="sng" dirty="0">
                <a:solidFill>
                  <a:srgbClr val="606060"/>
                </a:solidFill>
              </a:rPr>
              <a:t>moduł badawczy:</a:t>
            </a:r>
          </a:p>
          <a:p>
            <a:pPr marL="800100" lvl="1" indent="-342900">
              <a:lnSpc>
                <a:spcPts val="1900"/>
              </a:lnSpc>
              <a:buFont typeface="Myriad Pro"/>
              <a:buAutoNum type="arabicPeriod"/>
            </a:pPr>
            <a:r>
              <a:rPr lang="pl-PL" sz="1200" dirty="0">
                <a:solidFill>
                  <a:srgbClr val="606060"/>
                </a:solidFill>
              </a:rPr>
              <a:t>Wspieranie długofalowych prac dokumentacyjnych, edytorskich i badawczych o fundamentalnym znaczeniu dla dziedzictwa i kultury narodowej;</a:t>
            </a:r>
          </a:p>
          <a:p>
            <a:pPr marL="800100" lvl="1" indent="-342900">
              <a:lnSpc>
                <a:spcPts val="1900"/>
              </a:lnSpc>
              <a:buFont typeface="Myriad Pro"/>
              <a:buAutoNum type="arabicPeriod"/>
            </a:pPr>
            <a:r>
              <a:rPr lang="pl-PL" sz="1200" dirty="0">
                <a:solidFill>
                  <a:srgbClr val="606060"/>
                </a:solidFill>
              </a:rPr>
              <a:t>Wspieranie projektów realizowanych we współpracy międzyśrodowiskowej i interdyscyplinarnej przez naukowców polskich i zagranicznych.</a:t>
            </a:r>
          </a:p>
          <a:p>
            <a:pPr>
              <a:lnSpc>
                <a:spcPts val="1900"/>
              </a:lnSpc>
              <a:buFont typeface="Myriad Pro"/>
              <a:buAutoNum type="arabicPeriod"/>
            </a:pPr>
            <a:r>
              <a:rPr lang="en-US" sz="1400" u="sng" dirty="0">
                <a:solidFill>
                  <a:srgbClr val="606060"/>
                </a:solidFill>
              </a:rPr>
              <a:t> </a:t>
            </a:r>
            <a:r>
              <a:rPr lang="pl-PL" sz="1400" dirty="0">
                <a:solidFill>
                  <a:srgbClr val="606060"/>
                </a:solidFill>
              </a:rPr>
              <a:t>moduł wspierający młodych naukowców</a:t>
            </a:r>
            <a:r>
              <a:rPr lang="pl-PL" sz="1400" u="sng" dirty="0">
                <a:solidFill>
                  <a:srgbClr val="606060"/>
                </a:solidFill>
              </a:rPr>
              <a:t>:</a:t>
            </a:r>
          </a:p>
          <a:p>
            <a:pPr marL="800100" lvl="1" indent="-342900">
              <a:lnSpc>
                <a:spcPts val="1900"/>
              </a:lnSpc>
              <a:buFont typeface="Myriad Pro"/>
              <a:buAutoNum type="arabicPeriod"/>
            </a:pPr>
            <a:r>
              <a:rPr lang="pl-PL" sz="1200" dirty="0">
                <a:solidFill>
                  <a:srgbClr val="606060"/>
                </a:solidFill>
              </a:rPr>
              <a:t>Wspieranie zespołowych badań naukowych realizowanych przez doktorantów w ramach współpracy interdyscyplinarnej, międzyinstytucjonalnej lub międzynarodowej;</a:t>
            </a:r>
          </a:p>
          <a:p>
            <a:pPr marL="800100" lvl="1" indent="-342900">
              <a:lnSpc>
                <a:spcPts val="1900"/>
              </a:lnSpc>
              <a:buFont typeface="Myriad Pro"/>
              <a:buAutoNum type="arabicPeriod"/>
            </a:pPr>
            <a:r>
              <a:rPr lang="pl-PL" sz="1200" dirty="0">
                <a:solidFill>
                  <a:srgbClr val="606060"/>
                </a:solidFill>
              </a:rPr>
              <a:t>Finansowanie stypendiów doktorskich i post-doktorskich na realizację – w polskich lub zagranicznych placówkach naukowych – projektów o istotnym znaczeniu dla humanistyki.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rgbClr val="606060"/>
              </a:solidFill>
            </a:endParaRPr>
          </a:p>
        </p:txBody>
      </p:sp>
      <p:sp>
        <p:nvSpPr>
          <p:cNvPr id="30724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15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30725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64817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Narodowy Program Rozwoju Humanistyki:</a:t>
            </a:r>
          </a:p>
        </p:txBody>
      </p:sp>
      <p:sp>
        <p:nvSpPr>
          <p:cNvPr id="31747" name="pole tekstowe 1"/>
          <p:cNvSpPr txBox="1">
            <a:spLocks noChangeArrowheads="1"/>
          </p:cNvSpPr>
          <p:nvPr/>
        </p:nvSpPr>
        <p:spPr bwMode="auto">
          <a:xfrm>
            <a:off x="539750" y="1989138"/>
            <a:ext cx="82804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900"/>
              </a:lnSpc>
            </a:pPr>
            <a:r>
              <a:rPr lang="pl-PL" sz="1400">
                <a:solidFill>
                  <a:srgbClr val="606060"/>
                </a:solidFill>
              </a:rPr>
              <a:t>3. moduł upowszechniający wyniki polskich badań humanistycznych w świecie</a:t>
            </a:r>
            <a:r>
              <a:rPr lang="pl-PL" sz="1400" u="sng">
                <a:solidFill>
                  <a:srgbClr val="606060"/>
                </a:solidFill>
              </a:rPr>
              <a:t>:</a:t>
            </a:r>
          </a:p>
          <a:p>
            <a:pPr marL="800100" lvl="1" indent="-342900">
              <a:lnSpc>
                <a:spcPts val="1900"/>
              </a:lnSpc>
              <a:buFont typeface="Myriad Pro"/>
              <a:buAutoNum type="arabicPeriod"/>
            </a:pPr>
            <a:r>
              <a:rPr lang="pl-PL" sz="1200" u="sng">
                <a:solidFill>
                  <a:srgbClr val="606060"/>
                </a:solidFill>
              </a:rPr>
              <a:t>Tłumaczenie i publikacja dzieł o najwyższym poziomie naukowym i doniosłości merytorycznej w celu zapewnienia im wysokiej pozycji naukowej oraz szerszej dostępności dla naukowców polskich i zagranicznych;</a:t>
            </a:r>
          </a:p>
          <a:p>
            <a:pPr marL="800100" lvl="1" indent="-342900">
              <a:lnSpc>
                <a:spcPts val="1900"/>
              </a:lnSpc>
              <a:buFont typeface="Myriad Pro"/>
              <a:buAutoNum type="arabicPeriod"/>
            </a:pPr>
            <a:r>
              <a:rPr lang="pl-PL" sz="1200" u="sng">
                <a:solidFill>
                  <a:srgbClr val="606060"/>
                </a:solidFill>
              </a:rPr>
              <a:t>Wspieranie elektronicznych wydań najważniejszych czasopism polskiej humanistyki w innych wersjach językowych (w szczególności w języku angielskim)</a:t>
            </a:r>
          </a:p>
          <a:p>
            <a:pPr marL="800100" lvl="1" indent="-342900">
              <a:lnSpc>
                <a:spcPts val="1900"/>
              </a:lnSpc>
            </a:pPr>
            <a:endParaRPr lang="pl-PL" sz="1200" u="sng">
              <a:solidFill>
                <a:srgbClr val="606060"/>
              </a:solidFill>
            </a:endParaRPr>
          </a:p>
          <a:p>
            <a:pPr marL="800100" lvl="1" indent="-342900">
              <a:lnSpc>
                <a:spcPts val="1900"/>
              </a:lnSpc>
            </a:pPr>
            <a:endParaRPr lang="pl-PL" sz="1600" u="sng">
              <a:solidFill>
                <a:srgbClr val="606060"/>
              </a:solidFill>
            </a:endParaRPr>
          </a:p>
          <a:p>
            <a:pPr marL="800100" lvl="1" indent="-342900">
              <a:lnSpc>
                <a:spcPts val="1900"/>
              </a:lnSpc>
            </a:pPr>
            <a:r>
              <a:rPr lang="pl-PL" sz="1600" b="1">
                <a:solidFill>
                  <a:srgbClr val="606060"/>
                </a:solidFill>
              </a:rPr>
              <a:t>Wnioskodawcy:  </a:t>
            </a:r>
          </a:p>
          <a:p>
            <a:pPr marL="800100" lvl="1" indent="-342900">
              <a:lnSpc>
                <a:spcPts val="1900"/>
              </a:lnSpc>
            </a:pPr>
            <a:endParaRPr lang="pl-PL" sz="1600" u="sng">
              <a:solidFill>
                <a:srgbClr val="606060"/>
              </a:solidFill>
            </a:endParaRPr>
          </a:p>
          <a:p>
            <a:pPr marL="800100" lvl="1" indent="-342900">
              <a:lnSpc>
                <a:spcPts val="1900"/>
              </a:lnSpc>
            </a:pPr>
            <a:r>
              <a:rPr lang="pl-PL" sz="1600">
                <a:solidFill>
                  <a:srgbClr val="606060"/>
                </a:solidFill>
              </a:rPr>
              <a:t>jednostki naukowe i podmioty działające na rzecz nauki, niebędące przedsiębiorcami oraz biblioteki naukowe niewchodzące w skład jednostek naukowych.</a:t>
            </a:r>
          </a:p>
          <a:p>
            <a:pPr marL="800100" lvl="1" indent="-342900">
              <a:lnSpc>
                <a:spcPts val="1900"/>
              </a:lnSpc>
            </a:pPr>
            <a:endParaRPr lang="pl-PL" sz="1200">
              <a:solidFill>
                <a:srgbClr val="606060"/>
              </a:solidFill>
            </a:endParaRPr>
          </a:p>
          <a:p>
            <a:pPr marL="800100" lvl="1" indent="-342900">
              <a:lnSpc>
                <a:spcPts val="1900"/>
              </a:lnSpc>
            </a:pPr>
            <a:r>
              <a:rPr lang="pl-PL" sz="1400" b="1">
                <a:solidFill>
                  <a:srgbClr val="606060"/>
                </a:solidFill>
              </a:rPr>
              <a:t>Osoba do kontaktu:  Stanisław Sadowski, tel.: 22 52 92 368, </a:t>
            </a:r>
          </a:p>
          <a:p>
            <a:pPr marL="800100" lvl="1" indent="-342900">
              <a:lnSpc>
                <a:spcPts val="1900"/>
              </a:lnSpc>
            </a:pPr>
            <a:r>
              <a:rPr lang="pl-PL" sz="1400" b="1">
                <a:solidFill>
                  <a:srgbClr val="606060"/>
                </a:solidFill>
              </a:rPr>
              <a:t>			        e-mail: stanislaw.sadowski@nauka.gov.pl</a:t>
            </a:r>
          </a:p>
          <a:p>
            <a:pPr>
              <a:lnSpc>
                <a:spcPts val="2100"/>
              </a:lnSpc>
            </a:pPr>
            <a:endParaRPr lang="pl-PL" sz="1400" b="1">
              <a:solidFill>
                <a:srgbClr val="606060"/>
              </a:solidFill>
            </a:endParaRPr>
          </a:p>
        </p:txBody>
      </p:sp>
      <p:sp>
        <p:nvSpPr>
          <p:cNvPr id="31748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16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31749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6450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Narodowy Program Rozwoju Humanistyki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5381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Moduł wspierający młodych naukowców:</a:t>
            </a:r>
          </a:p>
        </p:txBody>
      </p:sp>
      <p:sp>
        <p:nvSpPr>
          <p:cNvPr id="32772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30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17\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32773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2288" y="2598738"/>
            <a:ext cx="3833812" cy="29178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1">
              <a:lnSpc>
                <a:spcPts val="1900"/>
              </a:lnSpc>
              <a:spcBef>
                <a:spcPts val="1200"/>
              </a:spcBef>
              <a:defRPr/>
            </a:pPr>
            <a:r>
              <a:rPr lang="pl-PL" sz="12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Wspieranie zespołowych badań naukowych realizowanych przez doktorantów w ramach współpracy interdyscyplinarnej, międzyinstytucjonalnej lub międzynarodowej</a:t>
            </a:r>
          </a:p>
          <a:p>
            <a:pPr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Okres finansowania: 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maksymalnie 24 miesiące</a:t>
            </a:r>
          </a:p>
          <a:p>
            <a:pPr>
              <a:lnSpc>
                <a:spcPts val="1900"/>
              </a:lnSpc>
              <a:spcBef>
                <a:spcPts val="1200"/>
              </a:spcBef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Minimalna kwota finansowania: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ograniczeń, koszty pośrednie maksymalnie 10% wartości projektu.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2060575"/>
            <a:ext cx="3833813" cy="36718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Warunki formalne: </a:t>
            </a:r>
            <a:endParaRPr lang="pl-PL" sz="1400" dirty="0"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Kierownik projektu musi mieć:</a:t>
            </a:r>
          </a:p>
          <a:p>
            <a:pPr marL="285750" indent="-285750">
              <a:lnSpc>
                <a:spcPts val="1900"/>
              </a:lnSpc>
              <a:buFontTx/>
              <a:buChar char="-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otwarty przewód doktorski oraz </a:t>
            </a:r>
          </a:p>
          <a:p>
            <a:pPr marL="285750" indent="-285750">
              <a:lnSpc>
                <a:spcPts val="1900"/>
              </a:lnSpc>
              <a:buFontTx/>
              <a:buChar char="-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co najmniej 2 publikacje (w tym przyjęte do druku) w czasopismach ujętych na liście ERIH lub 4 publikacji w czasopismach ujętych na liście czasopism punktowanych </a:t>
            </a:r>
            <a:r>
              <a:rPr lang="pl-PL" sz="1400" dirty="0" err="1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MNiSW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; </a:t>
            </a:r>
          </a:p>
          <a:p>
            <a:pPr marL="285750" indent="-285750">
              <a:lnSpc>
                <a:spcPts val="1900"/>
              </a:lnSpc>
              <a:buFontTx/>
              <a:buChar char="-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list intencyjny lub deklaracja udziału w projekcie co najmniej jednego podmiotu zagranicznego, prowadzącego badania naukowe w obszarze tematycznym objętym wnioskiem (w postaci załącznika do wniosku).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6450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Narodowy Program Rozwoju Humanistyki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249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6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Moduł wspierający młodych naukowców:</a:t>
            </a:r>
          </a:p>
        </p:txBody>
      </p:sp>
      <p:sp>
        <p:nvSpPr>
          <p:cNvPr id="33796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18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33797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33798" name="pole tekstowe 3"/>
          <p:cNvSpPr txBox="1">
            <a:spLocks noChangeArrowheads="1"/>
          </p:cNvSpPr>
          <p:nvPr/>
        </p:nvSpPr>
        <p:spPr bwMode="auto">
          <a:xfrm>
            <a:off x="468313" y="2852738"/>
            <a:ext cx="38338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>
              <a:lnSpc>
                <a:spcPts val="1900"/>
              </a:lnSpc>
              <a:spcBef>
                <a:spcPts val="1200"/>
              </a:spcBef>
            </a:pPr>
            <a:r>
              <a:rPr lang="pl-PL" sz="1200" b="1">
                <a:solidFill>
                  <a:srgbClr val="606060"/>
                </a:solidFill>
              </a:rPr>
              <a:t>Finansowanie stypendiów doktorskich i post-doktorskich na realizację – w polskich lub zagranicznych placówkach naukowych – projektów o istotnym znaczeniu dla humanistyki </a:t>
            </a:r>
          </a:p>
          <a:p>
            <a:pPr>
              <a:lnSpc>
                <a:spcPts val="1900"/>
              </a:lnSpc>
            </a:pPr>
            <a:endParaRPr lang="pl-PL" sz="1400" u="sng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</a:pPr>
            <a:r>
              <a:rPr lang="pl-PL" sz="1400" u="sng">
                <a:solidFill>
                  <a:srgbClr val="606060"/>
                </a:solidFill>
              </a:rPr>
              <a:t>Okres finansowania:  </a:t>
            </a:r>
            <a:r>
              <a:rPr lang="pl-PL" sz="1400">
                <a:solidFill>
                  <a:srgbClr val="606060"/>
                </a:solidFill>
              </a:rPr>
              <a:t>maksymalnie 24 miesiące, zaś dla kwerend archiwalnych i bibliotecznych oraz badań terenowych – 6 miesięcy.</a:t>
            </a:r>
          </a:p>
          <a:p>
            <a:pPr>
              <a:lnSpc>
                <a:spcPts val="1900"/>
              </a:lnSpc>
            </a:pPr>
            <a:endParaRPr lang="pl-PL" sz="1400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</a:pPr>
            <a:r>
              <a:rPr lang="pl-PL" sz="1400" u="sng">
                <a:solidFill>
                  <a:srgbClr val="606060"/>
                </a:solidFill>
              </a:rPr>
              <a:t>Minimalna kwota finansowania: </a:t>
            </a:r>
            <a:r>
              <a:rPr lang="pl-PL" sz="1400">
                <a:solidFill>
                  <a:srgbClr val="606060"/>
                </a:solidFill>
              </a:rPr>
              <a:t>brak ograniczeń, koszty pośrednie maksymalnie 10% wartości projektu.</a:t>
            </a:r>
          </a:p>
        </p:txBody>
      </p:sp>
      <p:sp>
        <p:nvSpPr>
          <p:cNvPr id="33799" name="pole tekstowe 6"/>
          <p:cNvSpPr txBox="1">
            <a:spLocks noChangeArrowheads="1"/>
          </p:cNvSpPr>
          <p:nvPr/>
        </p:nvSpPr>
        <p:spPr bwMode="auto">
          <a:xfrm>
            <a:off x="4572000" y="2060575"/>
            <a:ext cx="41767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800"/>
              </a:lnSpc>
            </a:pPr>
            <a:r>
              <a:rPr lang="pl-PL" sz="1400" u="sng">
                <a:solidFill>
                  <a:srgbClr val="606060"/>
                </a:solidFill>
              </a:rPr>
              <a:t>Warunki udziału w konkursie: </a:t>
            </a:r>
          </a:p>
          <a:p>
            <a:pPr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 zatrudnienie przez Wnioskodawcę kierownika projektu, niemającego w chwili złożenia wniosku ukończonego 35 roku życia, a dla osób nieposiadających stopnia naukowego doktora - otwarcie przewodu doktorskiego. </a:t>
            </a:r>
          </a:p>
          <a:p>
            <a:pPr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 posiadanie przez kierownika dorobku naukowego: </a:t>
            </a:r>
          </a:p>
          <a:p>
            <a:pPr marL="534988" lvl="1" indent="-268288"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dla osób nieposiadających stopnia doktora - co najmniej 3 publikacje (w tym przyjęte do druku) w czasopismach ujętych na liście ERIH lub w czasopismach z listy czasopism MNiSW; </a:t>
            </a:r>
          </a:p>
          <a:p>
            <a:pPr marL="534988" lvl="1" indent="-268288"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w przypadku osoby posiadającej stopień doktora – opublikowaną rozprawę doktorską i co najmniej 5 publikacji (w tym przyjęte do druku) w czasopismach ujętych na liście ERIH lub w czasopismach z listy czasopism MNiSW.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1778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>
                <a:solidFill>
                  <a:srgbClr val="6600CC"/>
                </a:solidFill>
              </a:rPr>
              <a:t>SPIS TREŚCI: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39750" y="1844824"/>
            <a:ext cx="6726200" cy="39626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l-PL" sz="2000" b="1" dirty="0">
                <a:solidFill>
                  <a:srgbClr val="FF0000"/>
                </a:solidFill>
                <a:latin typeface="Myriad Pro" pitchFamily="34" charset="0"/>
              </a:rPr>
              <a:t>01 \ 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Diamentowy Grant</a:t>
            </a:r>
          </a:p>
          <a:p>
            <a:pPr>
              <a:lnSpc>
                <a:spcPct val="200000"/>
              </a:lnSpc>
              <a:defRPr/>
            </a:pPr>
            <a:r>
              <a:rPr lang="pl-PL" sz="2000" b="1" dirty="0">
                <a:solidFill>
                  <a:srgbClr val="FF0000"/>
                </a:solidFill>
                <a:latin typeface="Myriad Pro" pitchFamily="34" charset="0"/>
              </a:rPr>
              <a:t>02 \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Iuventus Plus</a:t>
            </a:r>
            <a:endParaRPr lang="pl-PL" sz="20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pl-PL" sz="2000" b="1" dirty="0">
                <a:solidFill>
                  <a:srgbClr val="FF0000"/>
                </a:solidFill>
                <a:latin typeface="Myriad Pro" pitchFamily="34" charset="0"/>
              </a:rPr>
              <a:t>03 \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 Stypendia Ministra dla wybitnych młodych naukowców</a:t>
            </a:r>
          </a:p>
          <a:p>
            <a:pPr>
              <a:lnSpc>
                <a:spcPct val="200000"/>
              </a:lnSpc>
              <a:defRPr/>
            </a:pPr>
            <a:r>
              <a:rPr lang="pl-PL" sz="2000" b="1" dirty="0">
                <a:solidFill>
                  <a:srgbClr val="FF0000"/>
                </a:solidFill>
                <a:latin typeface="Myriad Pro" pitchFamily="34" charset="0"/>
              </a:rPr>
              <a:t>04 \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 Mobilność Plus</a:t>
            </a:r>
          </a:p>
          <a:p>
            <a:pPr>
              <a:lnSpc>
                <a:spcPct val="200000"/>
              </a:lnSpc>
              <a:defRPr/>
            </a:pPr>
            <a:r>
              <a:rPr lang="pl-PL" sz="2000" b="1" dirty="0">
                <a:solidFill>
                  <a:srgbClr val="FF0000"/>
                </a:solidFill>
                <a:latin typeface="Myriad Pro" pitchFamily="34" charset="0"/>
              </a:rPr>
              <a:t>05 \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 Ideas Plus</a:t>
            </a:r>
          </a:p>
          <a:p>
            <a:pPr>
              <a:lnSpc>
                <a:spcPct val="200000"/>
              </a:lnSpc>
              <a:defRPr/>
            </a:pPr>
            <a:r>
              <a:rPr lang="pl-PL" sz="2000" b="1" dirty="0">
                <a:solidFill>
                  <a:srgbClr val="FF0000"/>
                </a:solidFill>
                <a:latin typeface="Myriad Pro" pitchFamily="34" charset="0"/>
              </a:rPr>
              <a:t>06 \</a:t>
            </a:r>
            <a:r>
              <a:rPr lang="pl-PL" sz="20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Narodowy Program Rozwoju Humanistyki</a:t>
            </a:r>
          </a:p>
          <a:p>
            <a:pPr>
              <a:lnSpc>
                <a:spcPts val="2100"/>
              </a:lnSpc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Myriad Pro" pitchFamily="34" charset="0"/>
              </a:rPr>
              <a:t>07 \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Rozwój Sportu Akademickiego</a:t>
            </a:r>
            <a:endParaRPr lang="pl-PL" sz="20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16388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3000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01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16389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6450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Narodowy Program Rozwoju Humanistyki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249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6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Moduł wspierający młodych naukowców:</a:t>
            </a:r>
          </a:p>
        </p:txBody>
      </p:sp>
      <p:sp>
        <p:nvSpPr>
          <p:cNvPr id="33796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18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33797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33798" name="pole tekstowe 3"/>
          <p:cNvSpPr txBox="1">
            <a:spLocks noChangeArrowheads="1"/>
          </p:cNvSpPr>
          <p:nvPr/>
        </p:nvSpPr>
        <p:spPr bwMode="auto">
          <a:xfrm>
            <a:off x="468313" y="2852738"/>
            <a:ext cx="38338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>
              <a:lnSpc>
                <a:spcPts val="1900"/>
              </a:lnSpc>
              <a:spcBef>
                <a:spcPts val="1200"/>
              </a:spcBef>
            </a:pPr>
            <a:r>
              <a:rPr lang="pl-PL" sz="1200" b="1">
                <a:solidFill>
                  <a:srgbClr val="606060"/>
                </a:solidFill>
              </a:rPr>
              <a:t>Finansowanie stypendiów doktorskich i post-doktorskich na realizację – w polskich lub zagranicznych placówkach naukowych – projektów o istotnym znaczeniu dla humanistyki </a:t>
            </a:r>
          </a:p>
          <a:p>
            <a:pPr>
              <a:lnSpc>
                <a:spcPts val="1900"/>
              </a:lnSpc>
            </a:pPr>
            <a:endParaRPr lang="pl-PL" sz="1400" u="sng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</a:pPr>
            <a:r>
              <a:rPr lang="pl-PL" sz="1400" u="sng">
                <a:solidFill>
                  <a:srgbClr val="606060"/>
                </a:solidFill>
              </a:rPr>
              <a:t>Okres finansowania:  </a:t>
            </a:r>
            <a:r>
              <a:rPr lang="pl-PL" sz="1400">
                <a:solidFill>
                  <a:srgbClr val="606060"/>
                </a:solidFill>
              </a:rPr>
              <a:t>maksymalnie 24 miesiące, zaś dla kwerend archiwalnych i bibliotecznych oraz badań terenowych – 6 miesięcy.</a:t>
            </a:r>
          </a:p>
          <a:p>
            <a:pPr>
              <a:lnSpc>
                <a:spcPts val="1900"/>
              </a:lnSpc>
            </a:pPr>
            <a:endParaRPr lang="pl-PL" sz="1400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</a:pPr>
            <a:r>
              <a:rPr lang="pl-PL" sz="1400" u="sng">
                <a:solidFill>
                  <a:srgbClr val="606060"/>
                </a:solidFill>
              </a:rPr>
              <a:t>Minimalna kwota finansowania: </a:t>
            </a:r>
            <a:r>
              <a:rPr lang="pl-PL" sz="1400">
                <a:solidFill>
                  <a:srgbClr val="606060"/>
                </a:solidFill>
              </a:rPr>
              <a:t>brak ograniczeń, koszty pośrednie maksymalnie 10% wartości projektu.</a:t>
            </a:r>
          </a:p>
        </p:txBody>
      </p:sp>
      <p:sp>
        <p:nvSpPr>
          <p:cNvPr id="33799" name="pole tekstowe 6"/>
          <p:cNvSpPr txBox="1">
            <a:spLocks noChangeArrowheads="1"/>
          </p:cNvSpPr>
          <p:nvPr/>
        </p:nvSpPr>
        <p:spPr bwMode="auto">
          <a:xfrm>
            <a:off x="4572000" y="2060575"/>
            <a:ext cx="41767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800"/>
              </a:lnSpc>
            </a:pPr>
            <a:r>
              <a:rPr lang="pl-PL" sz="1400" u="sng">
                <a:solidFill>
                  <a:srgbClr val="606060"/>
                </a:solidFill>
              </a:rPr>
              <a:t>Warunki udziału w konkursie: </a:t>
            </a:r>
          </a:p>
          <a:p>
            <a:pPr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 zatrudnienie przez Wnioskodawcę kierownika projektu, niemającego w chwili złożenia wniosku ukończonego 35 roku życia, a dla osób nieposiadających stopnia naukowego doktora - otwarcie przewodu doktorskiego. </a:t>
            </a:r>
          </a:p>
          <a:p>
            <a:pPr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 posiadanie przez kierownika dorobku naukowego: </a:t>
            </a:r>
          </a:p>
          <a:p>
            <a:pPr marL="534988" lvl="1" indent="-268288"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dla osób nieposiadających stopnia doktora - co najmniej 3 publikacje (w tym przyjęte do druku) w czasopismach ujętych na liście ERIH lub w czasopismach z listy czasopism MNiSW; </a:t>
            </a:r>
          </a:p>
          <a:p>
            <a:pPr marL="534988" lvl="1" indent="-268288">
              <a:lnSpc>
                <a:spcPts val="1800"/>
              </a:lnSpc>
              <a:buFont typeface="Myriad Pro"/>
              <a:buAutoNum type="arabicPeriod"/>
            </a:pPr>
            <a:r>
              <a:rPr lang="pl-PL" sz="1400">
                <a:solidFill>
                  <a:srgbClr val="606060"/>
                </a:solidFill>
              </a:rPr>
              <a:t>w przypadku osoby posiadającej stopień doktora – opublikowaną rozprawę doktorską i co najmniej 5 publikacji (w tym przyjęte do druku) w czasopismach ujętych na liście ERIH lub w czasopismach z listy czasopism MNiSW.</a:t>
            </a:r>
          </a:p>
        </p:txBody>
      </p:sp>
    </p:spTree>
    <p:extLst>
      <p:ext uri="{BB962C8B-B14F-4D97-AF65-F5344CB8AC3E}">
        <p14:creationId xmlns:p14="http://schemas.microsoft.com/office/powerpoint/2010/main" val="5524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6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19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3482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826" y="2795364"/>
            <a:ext cx="8497888" cy="3095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spcBef>
                <a:spcPts val="1200"/>
              </a:spcBef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0825" y="5661025"/>
            <a:ext cx="7777163" cy="7191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ts val="1900"/>
              </a:lnSpc>
              <a:defRPr/>
            </a:pPr>
            <a:endParaRPr lang="pl-PL" sz="1200" b="1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 algn="ctr">
              <a:lnSpc>
                <a:spcPts val="1900"/>
              </a:lnSpc>
              <a:defRPr/>
            </a:pPr>
            <a:r>
              <a:rPr lang="pl-PL" sz="1200" b="1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Osoba do kontaktu: Piotr Potkowski, tel.: 22 50 17 107, </a:t>
            </a:r>
          </a:p>
          <a:p>
            <a:pPr algn="ctr">
              <a:lnSpc>
                <a:spcPts val="1900"/>
              </a:lnSpc>
              <a:defRPr/>
            </a:pPr>
            <a:r>
              <a:rPr lang="pl-PL" sz="1200" b="1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piotr.potkowski@nauka.gov.pl</a:t>
            </a:r>
            <a:endParaRPr lang="pl-PL" sz="1200" b="1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0391" y="908720"/>
            <a:ext cx="7128594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 dirty="0" smtClean="0">
                <a:solidFill>
                  <a:srgbClr val="6600CC"/>
                </a:solidFill>
              </a:rPr>
              <a:t>Rozwój Sportu Akademickiego</a:t>
            </a:r>
            <a:endParaRPr lang="pl-PL" sz="2700" b="1" dirty="0">
              <a:solidFill>
                <a:srgbClr val="6600CC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1412776"/>
            <a:ext cx="65344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pl-PL" sz="1400" b="1" dirty="0">
                <a:solidFill>
                  <a:srgbClr val="606060"/>
                </a:solidFill>
              </a:rPr>
              <a:t>Cel Programu: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wspieranie rozwoju badań naukowych na rzecz rozwoju sportu akademickiego. Program stanowi realizację modułu 4 pn. „Badania Naukowe” Porozumienia o współpracy z dnia 30 marca 2011 r. pomiędzy Ministrem Nauki i Szkolnictwa Wyższego </a:t>
            </a:r>
            <a:br>
              <a:rPr lang="pl-PL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i Ministrem Sportu i Turystyki w sprawie realizacji działań na rzecz rozwoju sportu akademickiego.</a:t>
            </a:r>
            <a:endParaRPr lang="pl-PL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400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ramach programu finansowane są projekty obejmujące badania naukowe dotyczące rozwoju sportu akademickiego oraz jego monitorowania, w szczególności mające na celu:</a:t>
            </a:r>
          </a:p>
          <a:p>
            <a:pPr lvl="0"/>
            <a:r>
              <a:rPr lang="pl-PL" sz="1400" dirty="0"/>
              <a:t>1. zapewnienie rozwoju badań o zasadniczym znaczeniu dla procesu szkolenia sportowego realizowanego w pierwszym rzędzie przez jednostki realizujące program Akademickich Centrów Szkolenia Sportowego,</a:t>
            </a:r>
          </a:p>
          <a:p>
            <a:pPr lvl="0"/>
            <a:r>
              <a:rPr lang="pl-PL" sz="1400" dirty="0"/>
              <a:t>2. wspieranie rozwoju badań dotyczących  diagnostyki treningu sportowego, oceny predyspozycji do szkolenia sportowego na wszystkich poziomach kariery sportowej,</a:t>
            </a:r>
          </a:p>
          <a:p>
            <a:pPr lvl="0"/>
            <a:r>
              <a:rPr lang="pl-PL" sz="1400" dirty="0"/>
              <a:t>3. wspieranie badań związanych z przygotowaniem sportowym zawodników do docelowych imprez sportowych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39750" y="2284413"/>
            <a:ext cx="36814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>
                <a:solidFill>
                  <a:schemeClr val="bg1"/>
                </a:solidFill>
              </a:rPr>
              <a:t>DZIĘKUJĘ ZA UWAGĘ 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927350" y="6153150"/>
            <a:ext cx="5532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808080"/>
                </a:solidFill>
              </a:rPr>
              <a:t>ul. Hoża 20</a:t>
            </a:r>
            <a:r>
              <a:rPr lang="pl-PL">
                <a:solidFill>
                  <a:srgbClr val="FF0000"/>
                </a:solidFill>
              </a:rPr>
              <a:t> \</a:t>
            </a:r>
            <a:r>
              <a:rPr lang="pl-PL">
                <a:solidFill>
                  <a:srgbClr val="808080"/>
                </a:solidFill>
              </a:rPr>
              <a:t> ul. Wspólna 1/3 </a:t>
            </a:r>
            <a:r>
              <a:rPr lang="pl-PL">
                <a:solidFill>
                  <a:srgbClr val="FF0000"/>
                </a:solidFill>
              </a:rPr>
              <a:t>\</a:t>
            </a:r>
            <a:r>
              <a:rPr lang="pl-PL">
                <a:solidFill>
                  <a:srgbClr val="808080"/>
                </a:solidFill>
              </a:rPr>
              <a:t> 00-529 Warszawa</a:t>
            </a:r>
            <a:r>
              <a:rPr lang="pl-PL">
                <a:solidFill>
                  <a:srgbClr val="FF0000"/>
                </a:solidFill>
              </a:rPr>
              <a:t> \</a:t>
            </a:r>
            <a:r>
              <a:rPr lang="pl-PL">
                <a:solidFill>
                  <a:srgbClr val="808080"/>
                </a:solidFill>
              </a:rPr>
              <a:t> tel. +48 (22) 529 27 18 </a:t>
            </a:r>
            <a:r>
              <a:rPr lang="pl-PL">
                <a:solidFill>
                  <a:srgbClr val="FF0000"/>
                </a:solidFill>
              </a:rPr>
              <a:t>\</a:t>
            </a:r>
            <a:r>
              <a:rPr lang="pl-PL">
                <a:solidFill>
                  <a:srgbClr val="808080"/>
                </a:solidFill>
              </a:rPr>
              <a:t> fax +48 (22) 628 09 22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39750" y="366713"/>
            <a:ext cx="1795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>
                <a:solidFill>
                  <a:schemeClr val="bg1"/>
                </a:solidFill>
              </a:rPr>
              <a:t>Data:  30 stycznia 2013 r.</a:t>
            </a:r>
          </a:p>
        </p:txBody>
      </p:sp>
      <p:sp>
        <p:nvSpPr>
          <p:cNvPr id="35845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31543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Diamentowy Grant</a:t>
            </a:r>
            <a:endParaRPr lang="pl-PL" sz="270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10779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Cel Programu: stworzenie możliwości rozwoju dla wybitnie uzdolnionych studentów poprzez uproszczenie i skrócenie ścieżki kariery naukowej</a:t>
            </a:r>
          </a:p>
        </p:txBody>
      </p:sp>
      <p:sp>
        <p:nvSpPr>
          <p:cNvPr id="17412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3000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02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17413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750" y="3357563"/>
            <a:ext cx="3833813" cy="20875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Adresaci Programu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absolwenci studiów pierwszego stopnia lub studenci, którzy ukończyli trzeci rok jednolitych studiów magisterskich, prowadzący pod kierunkiem opiekuna naukowego, promotora lub promotora pomocniczego badania naukowe o wysokim stopniu zaawansowania. </a:t>
            </a: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Wnioskodawcy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jednostki naukowe, w których student lub absolwent prowadzi badania naukowe i, w przypadku studentów, kontynuuje naukę.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2060575"/>
            <a:ext cx="3833813" cy="36004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Maksymalny okres finansowania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48 miesięcy</a:t>
            </a: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Wartość projektu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maksymalnie 200 000 zł:</a:t>
            </a:r>
          </a:p>
          <a:p>
            <a:pPr marL="285750" indent="-285750">
              <a:lnSpc>
                <a:spcPts val="1900"/>
              </a:lnSpc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wynagrodzenie studenta/absolwenta – minimum 2,5 tys. zł</a:t>
            </a:r>
          </a:p>
          <a:p>
            <a:pPr marL="285750" indent="-285750">
              <a:lnSpc>
                <a:spcPts val="1900"/>
              </a:lnSpc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koszty pośrednie – max. 10%.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 tematycznych.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Dofinansowanie otrzyma maksymalnie 100 wybitnych studentów.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Osoba do kontaktu: Zofia Osiak-Kajak, tel.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22 628 22 38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e-mail: zofia.kajak@nauka.gov.pl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31543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Diamentowy Grant</a:t>
            </a:r>
            <a:endParaRPr lang="pl-PL" sz="2700">
              <a:solidFill>
                <a:srgbClr val="6600CC"/>
              </a:solidFill>
            </a:endParaRPr>
          </a:p>
        </p:txBody>
      </p:sp>
      <p:sp>
        <p:nvSpPr>
          <p:cNvPr id="18435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835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03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18436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750" y="2420938"/>
            <a:ext cx="7777163" cy="30241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dirty="0">
                <a:latin typeface="Myriad Pro" pitchFamily="34" charset="0"/>
              </a:rPr>
              <a:t>W związku z licznymi zapytaniami dotyczącymi możliwości uczestnictwa w konkursie „Diamentowy Grant” uprzejmie wyjaśniamy, że konkurs „Diamentowy grant” adresowany jest do: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latin typeface="Myriad Pro" pitchFamily="34" charset="0"/>
            </a:endParaRPr>
          </a:p>
          <a:p>
            <a:pPr>
              <a:defRPr/>
            </a:pPr>
            <a:r>
              <a:rPr lang="pl-PL" sz="1400" dirty="0">
                <a:latin typeface="Myriad Pro" pitchFamily="34" charset="0"/>
              </a:rPr>
              <a:t>1/ studentów studiów magisterskich, którzy w roku </a:t>
            </a:r>
            <a:r>
              <a:rPr lang="pl-PL" sz="1400" dirty="0" smtClean="0">
                <a:latin typeface="Myriad Pro" pitchFamily="34" charset="0"/>
              </a:rPr>
              <a:t>2013 </a:t>
            </a:r>
            <a:r>
              <a:rPr lang="pl-PL" sz="1400" dirty="0">
                <a:latin typeface="Myriad Pro" pitchFamily="34" charset="0"/>
              </a:rPr>
              <a:t>ukończyli trzeci rok studiów i nadal studiują (wymagane zaświadczenie z uczelni o ukończeniu w </a:t>
            </a:r>
            <a:r>
              <a:rPr lang="pl-PL" sz="1400" dirty="0" smtClean="0">
                <a:latin typeface="Myriad Pro" pitchFamily="34" charset="0"/>
              </a:rPr>
              <a:t>2013 </a:t>
            </a:r>
            <a:r>
              <a:rPr lang="pl-PL" sz="1400" dirty="0">
                <a:latin typeface="Myriad Pro" pitchFamily="34" charset="0"/>
              </a:rPr>
              <a:t>r. trzeciego roku studiów i ich kontynuacji),</a:t>
            </a:r>
          </a:p>
          <a:p>
            <a:pPr>
              <a:defRPr/>
            </a:pPr>
            <a:r>
              <a:rPr lang="pl-PL" sz="1400" dirty="0">
                <a:latin typeface="Myriad Pro" pitchFamily="34" charset="0"/>
              </a:rPr>
              <a:t>2/ absolwentów studiów I stopnia, którzy ukończyli studia I stopnia w </a:t>
            </a:r>
            <a:r>
              <a:rPr lang="pl-PL" sz="1400" dirty="0" smtClean="0">
                <a:latin typeface="Myriad Pro" pitchFamily="34" charset="0"/>
              </a:rPr>
              <a:t>2013 </a:t>
            </a:r>
            <a:r>
              <a:rPr lang="pl-PL" sz="1400" dirty="0">
                <a:latin typeface="Myriad Pro" pitchFamily="34" charset="0"/>
              </a:rPr>
              <a:t>r. (wymagana kopia dyplomu wydanego w roku </a:t>
            </a:r>
            <a:r>
              <a:rPr lang="pl-PL" sz="1400" dirty="0" smtClean="0">
                <a:latin typeface="Myriad Pro" pitchFamily="34" charset="0"/>
              </a:rPr>
              <a:t>2013), </a:t>
            </a:r>
            <a:endParaRPr lang="pl-PL" sz="1400" dirty="0">
              <a:latin typeface="Myriad Pro" pitchFamily="34" charset="0"/>
            </a:endParaRPr>
          </a:p>
          <a:p>
            <a:pPr>
              <a:defRPr/>
            </a:pPr>
            <a:r>
              <a:rPr lang="pl-PL" sz="1400" dirty="0">
                <a:latin typeface="Myriad Pro" pitchFamily="34" charset="0"/>
              </a:rPr>
              <a:t>3/ studentów studiów I stopnia kończących studia w semestrze zimowym </a:t>
            </a:r>
            <a:r>
              <a:rPr lang="pl-PL" sz="1400" dirty="0" smtClean="0">
                <a:latin typeface="Myriad Pro" pitchFamily="34" charset="0"/>
              </a:rPr>
              <a:t>2013/2014 </a:t>
            </a:r>
            <a:r>
              <a:rPr lang="pl-PL" sz="1400" dirty="0">
                <a:latin typeface="Myriad Pro" pitchFamily="34" charset="0"/>
              </a:rPr>
              <a:t>(kopię dyplomu należy dostarczyć do końca lutego </a:t>
            </a:r>
            <a:r>
              <a:rPr lang="pl-PL" sz="1400" dirty="0" smtClean="0">
                <a:latin typeface="Myriad Pro" pitchFamily="34" charset="0"/>
              </a:rPr>
              <a:t>2014 </a:t>
            </a:r>
            <a:r>
              <a:rPr lang="pl-PL" sz="1400" dirty="0">
                <a:latin typeface="Myriad Pro" pitchFamily="34" charset="0"/>
              </a:rPr>
              <a:t>r.).</a:t>
            </a:r>
          </a:p>
          <a:p>
            <a:pPr>
              <a:lnSpc>
                <a:spcPts val="1900"/>
              </a:lnSpc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31543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Diamentowy Grant</a:t>
            </a:r>
            <a:endParaRPr lang="pl-PL" sz="270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Kryteria oceny:</a:t>
            </a:r>
          </a:p>
        </p:txBody>
      </p:sp>
      <p:sp>
        <p:nvSpPr>
          <p:cNvPr id="19460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9083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04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1946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19462" name="pole tekstowe 3"/>
          <p:cNvSpPr txBox="1">
            <a:spLocks noChangeArrowheads="1"/>
          </p:cNvSpPr>
          <p:nvPr/>
        </p:nvSpPr>
        <p:spPr bwMode="auto">
          <a:xfrm>
            <a:off x="539750" y="2420938"/>
            <a:ext cx="38338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</a:pPr>
            <a:r>
              <a:rPr lang="pl-PL" sz="1400">
                <a:solidFill>
                  <a:srgbClr val="606060"/>
                </a:solidFill>
              </a:rPr>
              <a:t>1/ wartość naukowa projektu -  </a:t>
            </a:r>
            <a:r>
              <a:rPr lang="pl-PL" sz="1400" b="1">
                <a:solidFill>
                  <a:srgbClr val="606060"/>
                </a:solidFill>
              </a:rPr>
              <a:t>40 pkt</a:t>
            </a:r>
            <a:r>
              <a:rPr lang="pl-PL" sz="1400">
                <a:solidFill>
                  <a:srgbClr val="606060"/>
                </a:solidFill>
              </a:rPr>
              <a:t>;</a:t>
            </a:r>
          </a:p>
          <a:p>
            <a:pPr>
              <a:lnSpc>
                <a:spcPts val="1900"/>
              </a:lnSpc>
            </a:pPr>
            <a:r>
              <a:rPr lang="pl-PL" sz="1400">
                <a:solidFill>
                  <a:srgbClr val="606060"/>
                </a:solidFill>
              </a:rPr>
              <a:t>2/ wybitne osiągnięcia: naukowe /artystyczne – </a:t>
            </a:r>
          </a:p>
          <a:p>
            <a:pPr>
              <a:lnSpc>
                <a:spcPts val="1900"/>
              </a:lnSpc>
            </a:pPr>
            <a:r>
              <a:rPr lang="pl-PL" sz="1400" b="1">
                <a:solidFill>
                  <a:srgbClr val="606060"/>
                </a:solidFill>
              </a:rPr>
              <a:t>50 pkt</a:t>
            </a:r>
            <a:r>
              <a:rPr lang="pl-PL" sz="1400">
                <a:solidFill>
                  <a:srgbClr val="606060"/>
                </a:solidFill>
              </a:rPr>
              <a:t>;</a:t>
            </a:r>
          </a:p>
          <a:p>
            <a:pPr>
              <a:lnSpc>
                <a:spcPts val="1900"/>
              </a:lnSpc>
            </a:pPr>
            <a:r>
              <a:rPr lang="pl-PL" sz="1400">
                <a:solidFill>
                  <a:srgbClr val="606060"/>
                </a:solidFill>
              </a:rPr>
              <a:t>3/zasadność planowanych kosztów projektu badawczego w stosunku do przedmiotu i zakresu badań – </a:t>
            </a:r>
            <a:r>
              <a:rPr lang="pl-PL" sz="1400" b="1">
                <a:solidFill>
                  <a:srgbClr val="606060"/>
                </a:solidFill>
              </a:rPr>
              <a:t>5 pkt</a:t>
            </a:r>
            <a:r>
              <a:rPr lang="pl-PL" sz="1400">
                <a:solidFill>
                  <a:srgbClr val="606060"/>
                </a:solidFill>
              </a:rPr>
              <a:t>;</a:t>
            </a:r>
          </a:p>
          <a:p>
            <a:pPr>
              <a:lnSpc>
                <a:spcPts val="1900"/>
              </a:lnSpc>
            </a:pPr>
            <a:r>
              <a:rPr lang="pl-PL" sz="1400">
                <a:solidFill>
                  <a:srgbClr val="606060"/>
                </a:solidFill>
              </a:rPr>
              <a:t>4/ możliwość wykonania projektu, w tym dorobek naukowy i kwalifikacje wykonawców oraz wyposażenie wnioskodawcy – </a:t>
            </a:r>
            <a:r>
              <a:rPr lang="pl-PL" sz="1400" b="1">
                <a:solidFill>
                  <a:srgbClr val="606060"/>
                </a:solidFill>
              </a:rPr>
              <a:t>5 pkt</a:t>
            </a:r>
            <a:r>
              <a:rPr lang="pl-PL" sz="1400">
                <a:solidFill>
                  <a:srgbClr val="606060"/>
                </a:solidFill>
              </a:rPr>
              <a:t>.</a:t>
            </a:r>
          </a:p>
          <a:p>
            <a:pPr>
              <a:lnSpc>
                <a:spcPts val="1900"/>
              </a:lnSpc>
            </a:pPr>
            <a:endParaRPr lang="pl-PL" sz="1400" u="sng">
              <a:solidFill>
                <a:srgbClr val="606060"/>
              </a:solidFill>
            </a:endParaRPr>
          </a:p>
          <a:p>
            <a:pPr>
              <a:lnSpc>
                <a:spcPts val="1900"/>
              </a:lnSpc>
            </a:pPr>
            <a:endParaRPr lang="pl-PL" sz="1400" u="sng">
              <a:solidFill>
                <a:srgbClr val="606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1196975"/>
            <a:ext cx="3833813" cy="4464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Załączniki do wniosku: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1) kopia dyplomu ukończenia studiów pierwszego stopnia lub zaświadczenie z uczelni, potwierdzające ukończenie trzeciego roku jednolitych studiów magisterskich, wydane w roku ogłoszenia konkursu. W przypadku studentów studiów pierwszego stopnia, kończących studia w semestrze zimowym 2012/2013 kopię dyplomu ukończenia studiów należy dostarczyć do końca lutego 2013 r.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2) dokumenty potwierdzające osiągnięcia naukowe lub osiągnięcia artystyczne;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3) potwierdzenie znajomości co najmniej jednego języka obcego, na poziomie nie niższym niż B2;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4) opinię opiekuna naukowego, promotora lub promotora pomocniczego o przebiegu badań naukowych dotychczas prowadzonych przez wybitnie uzdolnionego studenta lub absolwenta,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5) ankietę dorobku naukowego opiekuna naukowego, promotora lub promotora pomocniczego.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2510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Iuventus Plus</a:t>
            </a:r>
            <a:endParaRPr lang="pl-PL" sz="270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1616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Cel Programu: wsparcie badań naukowych prowadzonych przez wybitnych młodych naukowców, w tym przez promowanie oraz upowszechnianie osiągniętych wyników</a:t>
            </a:r>
          </a:p>
        </p:txBody>
      </p:sp>
      <p:sp>
        <p:nvSpPr>
          <p:cNvPr id="20484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835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05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0485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750" y="3789363"/>
            <a:ext cx="3833813" cy="19431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Adresaci Programu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młodzi naukowcy, którzy w momencie składania wniosku nie ukończyli 35. roku życia, których wyniki badań zostały opublikowane lub przyjęte do publikacji w wiodących światowych czasopismach. </a:t>
            </a: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Wnioskodawcy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jednostki naukowe niebędące przedsiębiorcami.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2060575"/>
            <a:ext cx="3833813" cy="36718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Maksymalny okres finansowania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24 miesiące</a:t>
            </a: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Wartość projektu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 nie jest ograniczona:</a:t>
            </a:r>
          </a:p>
          <a:p>
            <a:pPr marL="285750" indent="-285750">
              <a:lnSpc>
                <a:spcPts val="1900"/>
              </a:lnSpc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wynagrodzenie kierownika projektu - młodego naukowca – minimum 15% ogólnych kosztów realizacji projektu.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 tematycznych.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Warunkiem udziału w konkursie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jest opublikowanie wyników prowadzonych badań lub informacja o ich przyjęciu do publikacji w wiodącym światowym czasopiśmie ujętym w aktualnym wykazie Journal Citations Report (JCR) lub European Reference Index for the Humanities (ERIH).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2510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Iuventus Plus</a:t>
            </a:r>
            <a:endParaRPr lang="pl-PL" sz="270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Kryteria oceny:</a:t>
            </a:r>
          </a:p>
        </p:txBody>
      </p:sp>
      <p:sp>
        <p:nvSpPr>
          <p:cNvPr id="21508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835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06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1509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750" y="2492375"/>
            <a:ext cx="3833813" cy="33131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1) impact factor czasopism naukowych z listy JCR lub kategoria czasopisma na liście ERIH: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0-50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punktów;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2) wartość naukowa projektu: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0-20 punktów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7900" y="2060575"/>
            <a:ext cx="3833813" cy="36718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Kopie artykułów, opublikowanych w latach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2010-2012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 czasopismach naukowych znajdujących się w wykazie JCR lub ERIH, 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albo 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Kopie dokumentów potwierdzających przyjęcie artykułów do druku, w których kierownik projektu występuje jako główny autor.</a:t>
            </a:r>
          </a:p>
        </p:txBody>
      </p:sp>
      <p:sp>
        <p:nvSpPr>
          <p:cNvPr id="8" name="pole tekstowe 1"/>
          <p:cNvSpPr txBox="1"/>
          <p:nvPr/>
        </p:nvSpPr>
        <p:spPr>
          <a:xfrm>
            <a:off x="4787900" y="1700213"/>
            <a:ext cx="3833813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Załączniki: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8538" y="4620989"/>
            <a:ext cx="4319587" cy="118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Osoby do kontaktu: </a:t>
            </a:r>
          </a:p>
          <a:p>
            <a:pPr algn="ctr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1/ Orieta Kurkowska: tel. 52 92 490, e-mail: </a:t>
            </a:r>
            <a:r>
              <a:rPr lang="pl-PL" sz="1200" dirty="0">
                <a:latin typeface="Myriad Pro" pitchFamily="34" charset="0"/>
                <a:hlinkClick r:id="rId3"/>
              </a:rPr>
              <a:t>orieta.kurkowska@nauka.gov.pl</a:t>
            </a:r>
            <a:endParaRPr lang="pl-PL" sz="1200" dirty="0">
              <a:latin typeface="Myriad Pro" pitchFamily="34" charset="0"/>
            </a:endParaRPr>
          </a:p>
          <a:p>
            <a:pPr algn="ctr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2/ Bożena Tomiak: tel: 22 52 92 454, e-mail: </a:t>
            </a:r>
            <a:r>
              <a:rPr lang="pl-PL" sz="1200" dirty="0">
                <a:latin typeface="Myriad Pro" pitchFamily="34" charset="0"/>
                <a:hlinkClick r:id="rId4"/>
              </a:rPr>
              <a:t>bozena.tomiak@nauka.gov.pl</a:t>
            </a:r>
            <a:endParaRPr lang="pl-PL" sz="1200" dirty="0">
              <a:latin typeface="Myriad Pro" pitchFamily="34" charset="0"/>
            </a:endParaRPr>
          </a:p>
          <a:p>
            <a:pPr>
              <a:defRPr/>
            </a:pPr>
            <a:endParaRPr lang="en-US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7129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Stypendia dla wybitnych młodych naukowców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808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Cel : wsparcie badań naukowych prowadzonych przez wybitnych młodych naukowców</a:t>
            </a:r>
          </a:p>
        </p:txBody>
      </p:sp>
      <p:sp>
        <p:nvSpPr>
          <p:cNvPr id="22532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835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07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2288" y="3429000"/>
            <a:ext cx="3833812" cy="20875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Adresaci Programu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młodzi naukowcy, którzy w momencie składania wniosku nie ukończyli 35. roku życia.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Wnioskodawcy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rady naukowe, rady wydziału lub inne organy reprezentujące jednostkę naukową, która zatrudnia wybitnego młodego naukowca.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932363" y="2276475"/>
            <a:ext cx="3833812" cy="36718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Maksymalny okres finansowania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: 36 miesięcy</a:t>
            </a:r>
          </a:p>
          <a:p>
            <a:pPr>
              <a:lnSpc>
                <a:spcPts val="1900"/>
              </a:lnSpc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Miesięczna wartość stypendium: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równowartość minimalnego miesięcznego wynagrodzenia na stanowisku profesora zwyczajnego (ok. 4145 zł) 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Brak ograniczeń dziedzinowych.</a:t>
            </a:r>
          </a:p>
          <a:p>
            <a:pPr>
              <a:lnSpc>
                <a:spcPts val="1900"/>
              </a:lnSpc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Stypendium przyznawane jest jednostce naukowej z przeznaczeniem dla wybitnego młodego naukowca.  W przypadku zmiany miejsca zatrudnienia, stypendium „idzie” za naukowcem.</a:t>
            </a:r>
          </a:p>
          <a:p>
            <a:pPr>
              <a:lnSpc>
                <a:spcPts val="1900"/>
              </a:lnSpc>
              <a:defRPr/>
            </a:pPr>
            <a:endParaRPr lang="pl-PL" sz="1400" u="sng" dirty="0">
              <a:solidFill>
                <a:schemeClr val="bg2">
                  <a:lumMod val="75000"/>
                </a:schemeClr>
              </a:solidFill>
              <a:latin typeface="Myriad Pro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Termin składania wniosków: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31 marca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7129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700" b="1">
                <a:solidFill>
                  <a:srgbClr val="6600CC"/>
                </a:solidFill>
              </a:rPr>
              <a:t>Stypendia dla wybitnych młodych naukowców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3833812" cy="26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pl-PL" sz="1800" b="1" spc="-8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Kryteria oceny:</a:t>
            </a:r>
          </a:p>
        </p:txBody>
      </p:sp>
      <p:sp>
        <p:nvSpPr>
          <p:cNvPr id="23556" name="pole tekstowe 2"/>
          <p:cNvSpPr txBox="1">
            <a:spLocks noChangeArrowheads="1"/>
          </p:cNvSpPr>
          <p:nvPr/>
        </p:nvSpPr>
        <p:spPr bwMode="auto">
          <a:xfrm>
            <a:off x="539750" y="6335713"/>
            <a:ext cx="2835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>
                <a:solidFill>
                  <a:srgbClr val="808080"/>
                </a:solidFill>
              </a:rPr>
              <a:t>08 \ Od studenta do doświadczonego naukowca</a:t>
            </a:r>
            <a:endParaRPr lang="pl-PL" b="1">
              <a:solidFill>
                <a:srgbClr val="808080"/>
              </a:solidFill>
            </a:endParaRPr>
          </a:p>
        </p:txBody>
      </p:sp>
      <p:sp>
        <p:nvSpPr>
          <p:cNvPr id="23557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2288" y="2420938"/>
            <a:ext cx="8010525" cy="3095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1/ poziom prowadzonych badań naukowych lub prac rozwojowych;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2/ dotychczasowy dorobek naukowy, w tym nagrody i wyróżnienia krajowe i zagraniczne;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3/ dotychczasowy dorobek w zakresie zastosowań praktycznych badań naukowych lub prac rozwojowych, szczególnie zgłoszenia patentowe, uzyskane patenty, a także inne formy wdrażania wyników badań naukowych lub prac rozwojowych w praktyce; 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4/ znaczenie prowadzonych badań naukowych lub prac rozwojowych dla realizacji celów polityki naukowej, naukowo-technicznej i innowacyjnej państwa;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5/ stopień w jakim prowadzone badania stanowią istotny wkład w rozwój danej dyscypliny naukowej;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6/ prawidłowość wykorzystania przez kandydata wcześniej przyznanych środków finansowych na badania naukowe lub prace rozwojowe;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7/ udział w realizacji projektów międzynarodowych, w tym projektów finansowanych z funduszy UE;</a:t>
            </a:r>
          </a:p>
          <a:p>
            <a:pPr>
              <a:lnSpc>
                <a:spcPts val="1900"/>
              </a:lnSpc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</a:rPr>
              <a:t>8/ udział w stażach i stypendiach zagranicznych.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68313" y="5589588"/>
            <a:ext cx="828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b="1">
                <a:solidFill>
                  <a:srgbClr val="606060"/>
                </a:solidFill>
              </a:rPr>
              <a:t>Osoba do kontaktu: Elżbieta Piechna, tel: 22 52 92 427, e-mail: elzbieta.piechna@nauka.gov.pl</a:t>
            </a:r>
          </a:p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2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Motyw2</Template>
  <TotalTime>0</TotalTime>
  <Words>2444</Words>
  <Application>Microsoft Office PowerPoint</Application>
  <PresentationFormat>Pokaz na ekranie (4:3)</PresentationFormat>
  <Paragraphs>262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Myriad Pro</vt:lpstr>
      <vt:lpstr>Motyw2</vt:lpstr>
      <vt:lpstr>Od studenta do doświadczonego naukowca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studenta do doświadczonego naukowca</dc:title>
  <dc:creator/>
  <cp:lastModifiedBy/>
  <cp:revision>7</cp:revision>
  <dcterms:created xsi:type="dcterms:W3CDTF">2011-09-20T08:53:26Z</dcterms:created>
  <dcterms:modified xsi:type="dcterms:W3CDTF">2013-04-24T07:44:28Z</dcterms:modified>
</cp:coreProperties>
</file>