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5" r:id="rId3"/>
    <p:sldId id="390" r:id="rId4"/>
    <p:sldId id="335" r:id="rId5"/>
    <p:sldId id="379" r:id="rId6"/>
    <p:sldId id="378" r:id="rId7"/>
    <p:sldId id="370" r:id="rId8"/>
    <p:sldId id="348" r:id="rId9"/>
    <p:sldId id="349" r:id="rId10"/>
    <p:sldId id="359" r:id="rId11"/>
    <p:sldId id="384" r:id="rId12"/>
    <p:sldId id="380" r:id="rId13"/>
    <p:sldId id="362" r:id="rId14"/>
    <p:sldId id="361" r:id="rId15"/>
    <p:sldId id="363" r:id="rId16"/>
    <p:sldId id="382" r:id="rId17"/>
    <p:sldId id="383" r:id="rId18"/>
    <p:sldId id="385" r:id="rId19"/>
    <p:sldId id="347" r:id="rId20"/>
    <p:sldId id="369" r:id="rId21"/>
    <p:sldId id="377" r:id="rId22"/>
    <p:sldId id="367" r:id="rId23"/>
    <p:sldId id="388" r:id="rId24"/>
    <p:sldId id="389" r:id="rId25"/>
    <p:sldId id="352" r:id="rId26"/>
    <p:sldId id="344" r:id="rId27"/>
    <p:sldId id="289" r:id="rId28"/>
  </p:sldIdLst>
  <p:sldSz cx="9144000" cy="6858000" type="screen4x3"/>
  <p:notesSz cx="9931400" cy="68199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dalena Duer-Wojcik" initials="MD" lastIdx="44" clrIdx="0"/>
  <p:cmAuthor id="1" name="Justyna Woźniakowska" initials="JW" lastIdx="8" clrIdx="1"/>
  <p:cmAuthor id="2" name="Magdalena Borska" initials="M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DB133C"/>
    <a:srgbClr val="DABCBC"/>
    <a:srgbClr val="FFF0C1"/>
    <a:srgbClr val="808080"/>
    <a:srgbClr val="FF0000"/>
    <a:srgbClr val="FF9C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 snapToGrid="0">
      <p:cViewPr>
        <p:scale>
          <a:sx n="112" d="100"/>
          <a:sy n="112" d="100"/>
        </p:scale>
        <p:origin x="-84" y="1746"/>
      </p:cViewPr>
      <p:guideLst>
        <p:guide orient="horz" pos="881"/>
        <p:guide pos="1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TEKA\Desktop\EWALUACJA_2012\zestawienie_konkursow_NC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4.961073595321671E-2"/>
          <c:y val="0.11238026647171843"/>
          <c:w val="0.95038926404678348"/>
          <c:h val="0.65847065417052586"/>
        </c:manualLayout>
      </c:layout>
      <c:barChart>
        <c:barDir val="col"/>
        <c:grouping val="clustered"/>
        <c:ser>
          <c:idx val="0"/>
          <c:order val="0"/>
          <c:tx>
            <c:strRef>
              <c:f>roznice_2011_a_2012!$B$147</c:f>
              <c:strCache>
                <c:ptCount val="1"/>
                <c:pt idx="0">
                  <c:v>LICZBA WNIOSKÓW</c:v>
                </c:pt>
              </c:strCache>
            </c:strRef>
          </c:tx>
          <c:dLbls>
            <c:dLbl>
              <c:idx val="0"/>
              <c:layout>
                <c:manualLayout>
                  <c:x val="1.6410253229589514E-2"/>
                  <c:y val="-6.5708416058102128E-3"/>
                </c:manualLayout>
              </c:layout>
              <c:showVal val="1"/>
            </c:dLbl>
            <c:dLbl>
              <c:idx val="1"/>
              <c:layout>
                <c:manualLayout>
                  <c:x val="1.4222219465644254E-2"/>
                  <c:y val="-1.3141683211620426E-2"/>
                </c:manualLayout>
              </c:layout>
              <c:showVal val="1"/>
            </c:dLbl>
            <c:dLbl>
              <c:idx val="2"/>
              <c:layout>
                <c:manualLayout>
                  <c:x val="5.084496764867015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203418570169898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7504270111562168E-2"/>
                  <c:y val="6.5708416058102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roznice_2011_a_2012!$A$148:$A$158</c:f>
              <c:strCache>
                <c:ptCount val="11"/>
                <c:pt idx="0">
                  <c:v>MAESTRO 1</c:v>
                </c:pt>
                <c:pt idx="1">
                  <c:v>MAESTRO 2</c:v>
                </c:pt>
                <c:pt idx="2">
                  <c:v>PRELUDIUM 2</c:v>
                </c:pt>
                <c:pt idx="3">
                  <c:v>PRELUDIUM 3</c:v>
                </c:pt>
                <c:pt idx="4">
                  <c:v>OPUS 2</c:v>
                </c:pt>
                <c:pt idx="5">
                  <c:v>OPUS 3</c:v>
                </c:pt>
                <c:pt idx="6">
                  <c:v>SONATA 2</c:v>
                </c:pt>
                <c:pt idx="7">
                  <c:v>SONATA 3</c:v>
                </c:pt>
                <c:pt idx="8">
                  <c:v>SONATA BIS</c:v>
                </c:pt>
                <c:pt idx="9">
                  <c:v>HARMONIA 2</c:v>
                </c:pt>
                <c:pt idx="10">
                  <c:v>FUGA 1</c:v>
                </c:pt>
              </c:strCache>
            </c:strRef>
          </c:cat>
          <c:val>
            <c:numRef>
              <c:f>roznice_2011_a_2012!$B$148:$B$158</c:f>
              <c:numCache>
                <c:formatCode>General</c:formatCode>
                <c:ptCount val="11"/>
                <c:pt idx="0">
                  <c:v>488</c:v>
                </c:pt>
                <c:pt idx="1">
                  <c:v>267</c:v>
                </c:pt>
                <c:pt idx="2">
                  <c:v>2438</c:v>
                </c:pt>
                <c:pt idx="3">
                  <c:v>1622</c:v>
                </c:pt>
                <c:pt idx="4">
                  <c:v>3088</c:v>
                </c:pt>
                <c:pt idx="5">
                  <c:v>1851</c:v>
                </c:pt>
                <c:pt idx="6">
                  <c:v>1029</c:v>
                </c:pt>
                <c:pt idx="7">
                  <c:v>489</c:v>
                </c:pt>
                <c:pt idx="8">
                  <c:v>270</c:v>
                </c:pt>
                <c:pt idx="9">
                  <c:v>283</c:v>
                </c:pt>
                <c:pt idx="10">
                  <c:v>268</c:v>
                </c:pt>
              </c:numCache>
            </c:numRef>
          </c:val>
        </c:ser>
        <c:ser>
          <c:idx val="1"/>
          <c:order val="1"/>
          <c:tx>
            <c:strRef>
              <c:f>roznice_2011_a_2012!$C$147</c:f>
              <c:strCache>
                <c:ptCount val="1"/>
                <c:pt idx="0">
                  <c:v>LICZBA ZAKWALIFIKOWANYCH WNIOSKÓW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2"/>
              <c:layout>
                <c:manualLayout>
                  <c:x val="1.0080868065930467E-2"/>
                  <c:y val="2.5352717182454735E-3"/>
                </c:manualLayout>
              </c:layout>
              <c:showVal val="1"/>
            </c:dLbl>
            <c:dLbl>
              <c:idx val="3"/>
              <c:layout>
                <c:manualLayout>
                  <c:x val="5.7604960376745522E-3"/>
                  <c:y val="-9.2958889133314307E-17"/>
                </c:manualLayout>
              </c:layout>
              <c:showVal val="1"/>
            </c:dLbl>
            <c:dLbl>
              <c:idx val="4"/>
              <c:layout>
                <c:manualLayout>
                  <c:x val="1.0080868065930467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7.2006200470931909E-3"/>
                  <c:y val="-2.5352717182454735E-3"/>
                </c:manualLayout>
              </c:layout>
              <c:showVal val="1"/>
            </c:dLbl>
            <c:dLbl>
              <c:idx val="6"/>
              <c:layout>
                <c:manualLayout>
                  <c:x val="5.7604960376745522E-3"/>
                  <c:y val="2.5352717182454735E-3"/>
                </c:manualLayout>
              </c:layout>
              <c:showVal val="1"/>
            </c:dLbl>
            <c:dLbl>
              <c:idx val="7"/>
              <c:layout>
                <c:manualLayout>
                  <c:x val="8.6407440565118288E-3"/>
                  <c:y val="-9.2958889133314307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roznice_2011_a_2012!$A$148:$A$158</c:f>
              <c:strCache>
                <c:ptCount val="11"/>
                <c:pt idx="0">
                  <c:v>MAESTRO 1</c:v>
                </c:pt>
                <c:pt idx="1">
                  <c:v>MAESTRO 2</c:v>
                </c:pt>
                <c:pt idx="2">
                  <c:v>PRELUDIUM 2</c:v>
                </c:pt>
                <c:pt idx="3">
                  <c:v>PRELUDIUM 3</c:v>
                </c:pt>
                <c:pt idx="4">
                  <c:v>OPUS 2</c:v>
                </c:pt>
                <c:pt idx="5">
                  <c:v>OPUS 3</c:v>
                </c:pt>
                <c:pt idx="6">
                  <c:v>SONATA 2</c:v>
                </c:pt>
                <c:pt idx="7">
                  <c:v>SONATA 3</c:v>
                </c:pt>
                <c:pt idx="8">
                  <c:v>SONATA BIS</c:v>
                </c:pt>
                <c:pt idx="9">
                  <c:v>HARMONIA 2</c:v>
                </c:pt>
                <c:pt idx="10">
                  <c:v>FUGA 1</c:v>
                </c:pt>
              </c:strCache>
            </c:strRef>
          </c:cat>
          <c:val>
            <c:numRef>
              <c:f>roznice_2011_a_2012!$C$148:$C$158</c:f>
              <c:numCache>
                <c:formatCode>General</c:formatCode>
                <c:ptCount val="11"/>
                <c:pt idx="0">
                  <c:v>59</c:v>
                </c:pt>
                <c:pt idx="1">
                  <c:v>40</c:v>
                </c:pt>
                <c:pt idx="2">
                  <c:v>358</c:v>
                </c:pt>
                <c:pt idx="3">
                  <c:v>416</c:v>
                </c:pt>
                <c:pt idx="4">
                  <c:v>648</c:v>
                </c:pt>
                <c:pt idx="5">
                  <c:v>482</c:v>
                </c:pt>
                <c:pt idx="6">
                  <c:v>212</c:v>
                </c:pt>
                <c:pt idx="7">
                  <c:v>113</c:v>
                </c:pt>
                <c:pt idx="8">
                  <c:v>61</c:v>
                </c:pt>
                <c:pt idx="9">
                  <c:v>50</c:v>
                </c:pt>
                <c:pt idx="10">
                  <c:v>49</c:v>
                </c:pt>
              </c:numCache>
            </c:numRef>
          </c:val>
        </c:ser>
        <c:dLbls/>
        <c:gapWidth val="67"/>
        <c:axId val="57796864"/>
        <c:axId val="60993536"/>
      </c:barChart>
      <c:catAx>
        <c:axId val="57796864"/>
        <c:scaling>
          <c:orientation val="minMax"/>
        </c:scaling>
        <c:axPos val="b"/>
        <c:minorGridlines>
          <c:spPr>
            <a:ln w="22225">
              <a:prstDash val="sysDot"/>
            </a:ln>
          </c:spPr>
        </c:minorGridlines>
        <c:minorTickMark val="in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0993536"/>
        <c:crosses val="autoZero"/>
        <c:lblAlgn val="ctr"/>
        <c:lblOffset val="100"/>
      </c:catAx>
      <c:valAx>
        <c:axId val="60993536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General" sourceLinked="1"/>
        <c:tickLblPos val="nextTo"/>
        <c:crossAx val="5779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257967759650707E-2"/>
          <c:y val="0.95665870837798617"/>
          <c:w val="0.78498941646345544"/>
          <c:h val="3.3776022947241489E-2"/>
        </c:manualLayout>
      </c:layout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pl-PL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78510-5D7A-4629-9671-BF536E2A8FDA}" type="doc">
      <dgm:prSet loTypeId="urn:microsoft.com/office/officeart/2005/8/layout/arrow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9FF7F0-6C33-44B2-A65A-CE1C81054009}">
      <dgm:prSet phldrT="[Tekst]"/>
      <dgm:spPr/>
      <dgm:t>
        <a:bodyPr/>
        <a:lstStyle/>
        <a:p>
          <a:r>
            <a:rPr lang="pl-PL" dirty="0" smtClean="0"/>
            <a:t>Najwyższe wskaźniki sukcesu w panelach:</a:t>
          </a:r>
        </a:p>
        <a:p>
          <a:r>
            <a:rPr lang="pl-PL" b="1" dirty="0" smtClean="0"/>
            <a:t>ST2 </a:t>
          </a:r>
          <a:r>
            <a:rPr lang="pl-PL" dirty="0" smtClean="0"/>
            <a:t>– Podstawowe składniki materii</a:t>
          </a:r>
        </a:p>
        <a:p>
          <a:r>
            <a:rPr lang="pl-PL" b="1" dirty="0" smtClean="0"/>
            <a:t>ST9 </a:t>
          </a:r>
          <a:r>
            <a:rPr lang="pl-PL" dirty="0" smtClean="0"/>
            <a:t>– Astronomia i badania kosmiczne</a:t>
          </a:r>
        </a:p>
        <a:p>
          <a:r>
            <a:rPr lang="pl-PL" b="1" dirty="0" smtClean="0"/>
            <a:t>ST3 </a:t>
          </a:r>
          <a:r>
            <a:rPr lang="pl-PL" dirty="0" smtClean="0"/>
            <a:t>– Fizyka fazy skondensowanej</a:t>
          </a:r>
        </a:p>
      </dgm:t>
    </dgm:pt>
    <dgm:pt modelId="{726510D3-40DF-4D26-8925-31A61BA741F9}" type="parTrans" cxnId="{6DFCD683-9659-4D76-89B8-773FF69621C3}">
      <dgm:prSet/>
      <dgm:spPr/>
      <dgm:t>
        <a:bodyPr/>
        <a:lstStyle/>
        <a:p>
          <a:endParaRPr lang="pl-PL"/>
        </a:p>
      </dgm:t>
    </dgm:pt>
    <dgm:pt modelId="{C4650058-67D4-4828-8531-04C5E020FEF4}" type="sibTrans" cxnId="{6DFCD683-9659-4D76-89B8-773FF69621C3}">
      <dgm:prSet/>
      <dgm:spPr/>
      <dgm:t>
        <a:bodyPr/>
        <a:lstStyle/>
        <a:p>
          <a:endParaRPr lang="pl-PL"/>
        </a:p>
      </dgm:t>
    </dgm:pt>
    <dgm:pt modelId="{CDD93046-8851-48C4-B3E0-AC2220EC337F}">
      <dgm:prSet phldrT="[Tekst]"/>
      <dgm:spPr/>
      <dgm:t>
        <a:bodyPr/>
        <a:lstStyle/>
        <a:p>
          <a:r>
            <a:rPr lang="pl-PL" dirty="0" smtClean="0"/>
            <a:t>Najniższe wskaźniki sukcesu w panelach:</a:t>
          </a:r>
        </a:p>
        <a:p>
          <a:r>
            <a:rPr lang="pl-PL" b="1" dirty="0" smtClean="0"/>
            <a:t>NZ9 </a:t>
          </a:r>
          <a:r>
            <a:rPr lang="pl-PL" dirty="0" smtClean="0"/>
            <a:t>– Podstawy stosowanych nauk o życiu</a:t>
          </a:r>
        </a:p>
        <a:p>
          <a:r>
            <a:rPr lang="pl-PL" b="1" dirty="0" smtClean="0"/>
            <a:t>NZ7 </a:t>
          </a:r>
          <a:r>
            <a:rPr lang="pl-PL" dirty="0" smtClean="0"/>
            <a:t>– Zdrowie publiczne</a:t>
          </a:r>
        </a:p>
        <a:p>
          <a:r>
            <a:rPr lang="pl-PL" b="1" dirty="0" smtClean="0"/>
            <a:t>ST8 </a:t>
          </a:r>
          <a:r>
            <a:rPr lang="pl-PL" dirty="0" smtClean="0"/>
            <a:t>– Inżynieria procesów i produkcji</a:t>
          </a:r>
        </a:p>
      </dgm:t>
    </dgm:pt>
    <dgm:pt modelId="{9DE49E56-51A7-4CAA-AEB3-B903B6B4E00E}" type="parTrans" cxnId="{65491CEC-EC2B-4250-9460-9288B9B30081}">
      <dgm:prSet/>
      <dgm:spPr/>
      <dgm:t>
        <a:bodyPr/>
        <a:lstStyle/>
        <a:p>
          <a:endParaRPr lang="pl-PL"/>
        </a:p>
      </dgm:t>
    </dgm:pt>
    <dgm:pt modelId="{32303ECB-DCD5-4717-81A5-3DD8F9010463}" type="sibTrans" cxnId="{65491CEC-EC2B-4250-9460-9288B9B30081}">
      <dgm:prSet/>
      <dgm:spPr/>
      <dgm:t>
        <a:bodyPr/>
        <a:lstStyle/>
        <a:p>
          <a:endParaRPr lang="pl-PL"/>
        </a:p>
      </dgm:t>
    </dgm:pt>
    <dgm:pt modelId="{93A4365E-E518-4C9E-B85E-4B69FCF57908}" type="pres">
      <dgm:prSet presAssocID="{81378510-5D7A-4629-9671-BF536E2A8FD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971B6A7-14B5-4814-85B3-62DDDE8CB889}" type="pres">
      <dgm:prSet presAssocID="{A99FF7F0-6C33-44B2-A65A-CE1C81054009}" presName="upArrow" presStyleLbl="node1" presStyleIdx="0" presStyleCnt="2" custLinFactNeighborX="-4580"/>
      <dgm:spPr/>
    </dgm:pt>
    <dgm:pt modelId="{35D39216-383B-4458-8A91-95F1637D5E89}" type="pres">
      <dgm:prSet presAssocID="{A99FF7F0-6C33-44B2-A65A-CE1C81054009}" presName="upArrowText" presStyleLbl="revTx" presStyleIdx="0" presStyleCnt="2" custScaleX="10322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7EFF1B-AF17-48ED-8D85-ABCDB054C344}" type="pres">
      <dgm:prSet presAssocID="{CDD93046-8851-48C4-B3E0-AC2220EC337F}" presName="downArrow" presStyleLbl="node1" presStyleIdx="1" presStyleCnt="2" custLinFactNeighborX="-4580" custLinFactNeighborY="-1285"/>
      <dgm:spPr/>
    </dgm:pt>
    <dgm:pt modelId="{A6542078-ABC5-4F33-9CEE-7422EAD729C4}" type="pres">
      <dgm:prSet presAssocID="{CDD93046-8851-48C4-B3E0-AC2220EC337F}" presName="downArrowText" presStyleLbl="revTx" presStyleIdx="1" presStyleCnt="2" custScaleX="10560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8C84665-FB99-415C-82F8-AA09F6DE5E06}" type="presOf" srcId="{CDD93046-8851-48C4-B3E0-AC2220EC337F}" destId="{A6542078-ABC5-4F33-9CEE-7422EAD729C4}" srcOrd="0" destOrd="0" presId="urn:microsoft.com/office/officeart/2005/8/layout/arrow4"/>
    <dgm:cxn modelId="{65491CEC-EC2B-4250-9460-9288B9B30081}" srcId="{81378510-5D7A-4629-9671-BF536E2A8FDA}" destId="{CDD93046-8851-48C4-B3E0-AC2220EC337F}" srcOrd="1" destOrd="0" parTransId="{9DE49E56-51A7-4CAA-AEB3-B903B6B4E00E}" sibTransId="{32303ECB-DCD5-4717-81A5-3DD8F9010463}"/>
    <dgm:cxn modelId="{6DFCD683-9659-4D76-89B8-773FF69621C3}" srcId="{81378510-5D7A-4629-9671-BF536E2A8FDA}" destId="{A99FF7F0-6C33-44B2-A65A-CE1C81054009}" srcOrd="0" destOrd="0" parTransId="{726510D3-40DF-4D26-8925-31A61BA741F9}" sibTransId="{C4650058-67D4-4828-8531-04C5E020FEF4}"/>
    <dgm:cxn modelId="{9204D9ED-DFDC-49B9-968A-90E825268D9F}" type="presOf" srcId="{A99FF7F0-6C33-44B2-A65A-CE1C81054009}" destId="{35D39216-383B-4458-8A91-95F1637D5E89}" srcOrd="0" destOrd="0" presId="urn:microsoft.com/office/officeart/2005/8/layout/arrow4"/>
    <dgm:cxn modelId="{978E6799-7826-42AA-B97A-CB7E9255CC78}" type="presOf" srcId="{81378510-5D7A-4629-9671-BF536E2A8FDA}" destId="{93A4365E-E518-4C9E-B85E-4B69FCF57908}" srcOrd="0" destOrd="0" presId="urn:microsoft.com/office/officeart/2005/8/layout/arrow4"/>
    <dgm:cxn modelId="{30798E6C-CB9A-43E8-901C-B1021A7C7129}" type="presParOf" srcId="{93A4365E-E518-4C9E-B85E-4B69FCF57908}" destId="{5971B6A7-14B5-4814-85B3-62DDDE8CB889}" srcOrd="0" destOrd="0" presId="urn:microsoft.com/office/officeart/2005/8/layout/arrow4"/>
    <dgm:cxn modelId="{0111D4C6-71B5-4FE5-B638-EC427EB1E84C}" type="presParOf" srcId="{93A4365E-E518-4C9E-B85E-4B69FCF57908}" destId="{35D39216-383B-4458-8A91-95F1637D5E89}" srcOrd="1" destOrd="0" presId="urn:microsoft.com/office/officeart/2005/8/layout/arrow4"/>
    <dgm:cxn modelId="{FF0968DC-2DA9-4AD1-A546-7645CDAC71F5}" type="presParOf" srcId="{93A4365E-E518-4C9E-B85E-4B69FCF57908}" destId="{3B7EFF1B-AF17-48ED-8D85-ABCDB054C344}" srcOrd="2" destOrd="0" presId="urn:microsoft.com/office/officeart/2005/8/layout/arrow4"/>
    <dgm:cxn modelId="{81F609DD-FA53-45F6-B9EF-B9EFA7F5102E}" type="presParOf" srcId="{93A4365E-E518-4C9E-B85E-4B69FCF57908}" destId="{A6542078-ABC5-4F33-9CEE-7422EAD729C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71B6A7-14B5-4814-85B3-62DDDE8CB889}">
      <dsp:nvSpPr>
        <dsp:cNvPr id="0" name=""/>
        <dsp:cNvSpPr/>
      </dsp:nvSpPr>
      <dsp:spPr>
        <a:xfrm>
          <a:off x="0" y="0"/>
          <a:ext cx="2737103" cy="2052828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D39216-383B-4458-8A91-95F1637D5E89}">
      <dsp:nvSpPr>
        <dsp:cNvPr id="0" name=""/>
        <dsp:cNvSpPr/>
      </dsp:nvSpPr>
      <dsp:spPr>
        <a:xfrm>
          <a:off x="2800840" y="0"/>
          <a:ext cx="5127647" cy="205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Najwyższe wskaźniki sukcesu w panelach: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ST2 </a:t>
          </a:r>
          <a:r>
            <a:rPr lang="pl-PL" sz="2200" kern="1200" dirty="0" smtClean="0"/>
            <a:t>– Podstawowe składniki materii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ST9 </a:t>
          </a:r>
          <a:r>
            <a:rPr lang="pl-PL" sz="2200" kern="1200" dirty="0" smtClean="0"/>
            <a:t>– Astronomia i badania kosmiczne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ST3 </a:t>
          </a:r>
          <a:r>
            <a:rPr lang="pl-PL" sz="2200" kern="1200" dirty="0" smtClean="0"/>
            <a:t>– Fizyka fazy skondensowanej</a:t>
          </a:r>
        </a:p>
      </dsp:txBody>
      <dsp:txXfrm>
        <a:off x="2800840" y="0"/>
        <a:ext cx="5127647" cy="2052828"/>
      </dsp:txXfrm>
    </dsp:sp>
    <dsp:sp modelId="{3B7EFF1B-AF17-48ED-8D85-ABCDB054C344}">
      <dsp:nvSpPr>
        <dsp:cNvPr id="0" name=""/>
        <dsp:cNvSpPr/>
      </dsp:nvSpPr>
      <dsp:spPr>
        <a:xfrm>
          <a:off x="757519" y="2197518"/>
          <a:ext cx="2737103" cy="2052828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542078-ABC5-4F33-9CEE-7422EAD729C4}">
      <dsp:nvSpPr>
        <dsp:cNvPr id="0" name=""/>
        <dsp:cNvSpPr/>
      </dsp:nvSpPr>
      <dsp:spPr>
        <a:xfrm>
          <a:off x="3562984" y="2223896"/>
          <a:ext cx="5245622" cy="205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Najniższe wskaźniki sukcesu w panelach: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NZ9 </a:t>
          </a:r>
          <a:r>
            <a:rPr lang="pl-PL" sz="2200" kern="1200" dirty="0" smtClean="0"/>
            <a:t>– Podstawy stosowanych nauk o życiu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NZ7 </a:t>
          </a:r>
          <a:r>
            <a:rPr lang="pl-PL" sz="2200" kern="1200" dirty="0" smtClean="0"/>
            <a:t>– Zdrowie publiczne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ST8 </a:t>
          </a:r>
          <a:r>
            <a:rPr lang="pl-PL" sz="2200" kern="1200" dirty="0" smtClean="0"/>
            <a:t>– Inżynieria procesów i produkcji</a:t>
          </a:r>
        </a:p>
      </dsp:txBody>
      <dsp:txXfrm>
        <a:off x="3562984" y="2223896"/>
        <a:ext cx="5245622" cy="2052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0.7534</cdr:x>
      <cdr:y>0.57377</cdr:y>
    </cdr:from>
    <cdr:to>
      <cdr:x>0.82463</cdr:x>
      <cdr:y>0.64799</cdr:y>
    </cdr:to>
    <cdr:sp macro="" textlink="">
      <cdr:nvSpPr>
        <cdr:cNvPr id="2" name="pole tekstowe 10"/>
        <cdr:cNvSpPr txBox="1"/>
      </cdr:nvSpPr>
      <cdr:spPr>
        <a:xfrm xmlns:a="http://schemas.openxmlformats.org/drawingml/2006/main">
          <a:off x="6836105" y="2855296"/>
          <a:ext cx="64633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b="1" dirty="0" smtClean="0">
              <a:solidFill>
                <a:srgbClr val="0070C0"/>
              </a:solidFill>
            </a:rPr>
            <a:t>23%</a:t>
          </a:r>
          <a:endParaRPr lang="pl-PL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0.83673</cdr:x>
      <cdr:y>0.57554</cdr:y>
    </cdr:from>
    <cdr:to>
      <cdr:x>0.90797</cdr:x>
      <cdr:y>0.64976</cdr:y>
    </cdr:to>
    <cdr:sp macro="" textlink="">
      <cdr:nvSpPr>
        <cdr:cNvPr id="3" name="pole tekstowe 10"/>
        <cdr:cNvSpPr txBox="1"/>
      </cdr:nvSpPr>
      <cdr:spPr>
        <a:xfrm xmlns:a="http://schemas.openxmlformats.org/drawingml/2006/main">
          <a:off x="7592244" y="2864088"/>
          <a:ext cx="64633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b="1" dirty="0" smtClean="0">
              <a:solidFill>
                <a:srgbClr val="0070C0"/>
              </a:solidFill>
            </a:rPr>
            <a:t>18%</a:t>
          </a:r>
          <a:endParaRPr lang="pl-PL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0.92201</cdr:x>
      <cdr:y>0.57554</cdr:y>
    </cdr:from>
    <cdr:to>
      <cdr:x>0.99324</cdr:x>
      <cdr:y>0.64976</cdr:y>
    </cdr:to>
    <cdr:sp macro="" textlink="">
      <cdr:nvSpPr>
        <cdr:cNvPr id="5" name="pole tekstowe 10"/>
        <cdr:cNvSpPr txBox="1"/>
      </cdr:nvSpPr>
      <cdr:spPr>
        <a:xfrm xmlns:a="http://schemas.openxmlformats.org/drawingml/2006/main">
          <a:off x="8365968" y="2864088"/>
          <a:ext cx="64633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b="1" dirty="0" smtClean="0">
              <a:solidFill>
                <a:srgbClr val="0070C0"/>
              </a:solidFill>
            </a:rPr>
            <a:t>18%</a:t>
          </a:r>
          <a:endParaRPr lang="pl-PL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0.61295</cdr:x>
      <cdr:y>0.01992</cdr:y>
    </cdr:from>
    <cdr:to>
      <cdr:x>0.87542</cdr:x>
      <cdr:y>0.10984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5561701" y="99121"/>
          <a:ext cx="2381572" cy="447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b="1" dirty="0" smtClean="0">
              <a:solidFill>
                <a:schemeClr val="tx2"/>
              </a:solidFill>
            </a:rPr>
            <a:t>Wskaźnik sukcesu</a:t>
          </a:r>
          <a:endParaRPr lang="pl-PL" sz="2000" b="1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3607" cy="34099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5500" y="3"/>
            <a:ext cx="4303607" cy="34099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F4163E85-8DFD-453F-ACFA-E62396B6FE82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6477725"/>
            <a:ext cx="4303607" cy="34099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5500" y="6477725"/>
            <a:ext cx="4303607" cy="34099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10E30A63-24A7-4E64-8A4B-342DB0105F2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421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4689" cy="34099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394" y="1"/>
            <a:ext cx="4304689" cy="34099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8B00D01-5FBF-4CD7-9C25-7EC2D47990A2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11175"/>
            <a:ext cx="340995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77" y="3240001"/>
            <a:ext cx="7946048" cy="306895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77809"/>
            <a:ext cx="4304689" cy="34099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394" y="6477809"/>
            <a:ext cx="4304689" cy="34099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CDA9F4DE-88A2-47CA-A36C-C65D56A29C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199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9F4DE-88A2-47CA-A36C-C65D56A29CCE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783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C03ED-647E-4411-90C1-684FFB8C410D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666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0643-198C-4E37-8236-F341A1732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945425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9585-2C55-4AC7-A83D-CD71E9B193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9446553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179D-4B87-4083-9705-B2F5CDC86D7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8464322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8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714835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1A3B-DF84-43A5-AD3C-4B921E5CE2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80883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C32D-EAFB-47FA-A626-463F594623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4545961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1FC-D2A4-485B-AC4D-100C54FA29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43785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7565-654F-4961-AC34-3E52B01A81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699142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D1-8991-473F-BEBD-530690C309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664461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8CE-4203-4F2D-B602-D46E2880652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89130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2EAA-0CB8-4727-AFB9-C48CB828B8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23695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59EC-36E2-4B86-BF48-3DB64F3B829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711792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8F80-F830-4755-9758-98914E06243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582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-1091952" y="2514600"/>
            <a:ext cx="10111664" cy="28315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524000" algn="ctr" defTabSz="1616075"/>
            <a:r>
              <a:rPr lang="pl-PL" sz="3200" b="1" i="0" dirty="0" smtClean="0">
                <a:solidFill>
                  <a:srgbClr val="DB133C"/>
                </a:solidFill>
              </a:rPr>
              <a:t>Oferta konkursowa </a:t>
            </a:r>
          </a:p>
          <a:p>
            <a:pPr marL="1524000" algn="ctr" defTabSz="1616075"/>
            <a:r>
              <a:rPr lang="pl-PL" sz="3200" b="1" i="0" dirty="0" smtClean="0">
                <a:solidFill>
                  <a:srgbClr val="DB133C"/>
                </a:solidFill>
              </a:rPr>
              <a:t>Narodowego </a:t>
            </a:r>
            <a:r>
              <a:rPr lang="pl-PL" sz="3200" b="1" i="0" dirty="0">
                <a:solidFill>
                  <a:srgbClr val="DB133C"/>
                </a:solidFill>
              </a:rPr>
              <a:t>Centrum Nauki</a:t>
            </a:r>
          </a:p>
          <a:p>
            <a:pPr marL="1524000" algn="ctr" defTabSz="1616075"/>
            <a:endParaRPr lang="pl-PL" sz="2400" dirty="0" smtClean="0"/>
          </a:p>
          <a:p>
            <a:pPr marL="1524000" algn="ctr" defTabSz="1616075"/>
            <a:r>
              <a:rPr lang="pl-PL" sz="2400" dirty="0" smtClean="0"/>
              <a:t>Konferencja </a:t>
            </a:r>
            <a:r>
              <a:rPr lang="pl-PL" sz="2400" dirty="0"/>
              <a:t>„Finansowanie badań naukowych w Polsce.</a:t>
            </a:r>
          </a:p>
          <a:p>
            <a:pPr marL="1524000" algn="ctr" defTabSz="1616075"/>
            <a:r>
              <a:rPr lang="pl-PL" sz="2400" dirty="0"/>
              <a:t>Stan obecny i perspektywy</a:t>
            </a:r>
            <a:r>
              <a:rPr lang="pl-PL" sz="2400" dirty="0" smtClean="0"/>
              <a:t>.”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1400" dirty="0" smtClean="0"/>
              <a:t>Kielce, </a:t>
            </a:r>
            <a:r>
              <a:rPr lang="pl-PL" sz="1400" dirty="0" smtClean="0"/>
              <a:t>23 </a:t>
            </a:r>
            <a:r>
              <a:rPr lang="pl-PL" sz="1400" dirty="0" smtClean="0"/>
              <a:t>kwiecień 2013</a:t>
            </a:r>
          </a:p>
          <a:p>
            <a:pPr marL="1524000" algn="ctr" defTabSz="1616075"/>
            <a:endParaRPr lang="pl-PL" sz="1400" dirty="0" smtClean="0"/>
          </a:p>
          <a:p>
            <a:pPr marL="1524000" algn="ctr" defTabSz="1616075"/>
            <a:r>
              <a:rPr lang="pl-PL" sz="1400" b="1" i="0" dirty="0" smtClean="0">
                <a:solidFill>
                  <a:srgbClr val="DB133C"/>
                </a:solidFill>
              </a:rPr>
              <a:t>Dr inż. Katarzyna </a:t>
            </a:r>
            <a:r>
              <a:rPr lang="pl-PL" sz="1400" b="1" i="0" dirty="0" smtClean="0">
                <a:solidFill>
                  <a:srgbClr val="DB133C"/>
                </a:solidFill>
              </a:rPr>
              <a:t>Cyran</a:t>
            </a:r>
            <a:endParaRPr lang="pl-PL" sz="2400" b="1" i="0" dirty="0">
              <a:solidFill>
                <a:srgbClr val="DB133C"/>
              </a:solidFill>
            </a:endParaRPr>
          </a:p>
        </p:txBody>
      </p:sp>
      <p:pic>
        <p:nvPicPr>
          <p:cNvPr id="9" name="Picture 5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237"/>
            <a:ext cx="233997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8527" y="1486838"/>
            <a:ext cx="7677150" cy="4620999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>
                <a:cs typeface="Arial" pitchFamily="34" charset="0"/>
              </a:rPr>
              <a:t>Dla osób ze stopniem naukowym </a:t>
            </a:r>
            <a:r>
              <a:rPr lang="pl-PL" sz="2000" b="1" dirty="0" smtClean="0">
                <a:cs typeface="Arial" pitchFamily="34" charset="0"/>
              </a:rPr>
              <a:t>doktora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uzyskanym </a:t>
            </a:r>
            <a:r>
              <a:rPr lang="pl-PL" sz="2000" dirty="0">
                <a:cs typeface="Arial" pitchFamily="34" charset="0"/>
              </a:rPr>
              <a:t>do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5 lat </a:t>
            </a:r>
            <a:r>
              <a:rPr lang="pl-PL" sz="2000" dirty="0">
                <a:cs typeface="Arial" pitchFamily="34" charset="0"/>
              </a:rPr>
              <a:t>przed rokiem </a:t>
            </a:r>
            <a:r>
              <a:rPr lang="pl-PL" sz="2000" dirty="0" smtClean="0">
                <a:cs typeface="Arial" pitchFamily="34" charset="0"/>
              </a:rPr>
              <a:t>wystąpienia </a:t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z wnioskiem, z wyłączeniem okresu urlopu macierzyńskiego i wychowawczego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Czas </a:t>
            </a:r>
            <a:r>
              <a:rPr lang="pl-PL" sz="2000" dirty="0">
                <a:cs typeface="Arial" pitchFamily="34" charset="0"/>
              </a:rPr>
              <a:t>realizacji </a:t>
            </a:r>
            <a:r>
              <a:rPr lang="pl-PL" sz="2000" dirty="0" smtClean="0">
                <a:cs typeface="Arial" pitchFamily="34" charset="0"/>
              </a:rPr>
              <a:t>projektu: od </a:t>
            </a:r>
            <a:r>
              <a:rPr lang="pl-PL" sz="2000" b="1" dirty="0" smtClean="0">
                <a:cs typeface="Arial" pitchFamily="34" charset="0"/>
              </a:rPr>
              <a:t>12 do 36 miesięcy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>
                <a:cs typeface="Arial" pitchFamily="34" charset="0"/>
              </a:rPr>
              <a:t> </a:t>
            </a:r>
            <a:r>
              <a:rPr lang="pl-PL" sz="2000" dirty="0">
                <a:cs typeface="Arial" pitchFamily="34" charset="0"/>
              </a:rPr>
              <a:t>Zakup </a:t>
            </a:r>
            <a:r>
              <a:rPr lang="pl-PL" sz="2000" dirty="0" smtClean="0">
                <a:cs typeface="Arial" pitchFamily="34" charset="0"/>
              </a:rPr>
              <a:t>aparatury: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w celu stworzenia unikatowego warsztatu </a:t>
            </a:r>
            <a:r>
              <a:rPr lang="pl-PL" sz="2000" dirty="0" smtClean="0"/>
              <a:t>naukowego</a:t>
            </a:r>
            <a:endParaRPr lang="pl-PL" sz="2000" dirty="0" smtClean="0"/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łączny koszt aparatury nie może przekroczyć wartości:</a:t>
            </a:r>
            <a:endParaRPr lang="pl-PL" sz="2000" dirty="0">
              <a:cs typeface="Arial" pitchFamily="34" charset="0"/>
            </a:endParaRPr>
          </a:p>
          <a:p>
            <a:pPr lvl="2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>
                <a:cs typeface="Arial" pitchFamily="34" charset="0"/>
              </a:rPr>
              <a:t>ST i NZ: </a:t>
            </a:r>
            <a:r>
              <a:rPr lang="pl-PL" sz="2000" dirty="0"/>
              <a:t>500 tys. zł </a:t>
            </a:r>
          </a:p>
          <a:p>
            <a:pPr lvl="2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/>
              <a:t>HS:</a:t>
            </a:r>
            <a:r>
              <a:rPr lang="pl-PL" sz="2000" dirty="0"/>
              <a:t> 150 tys. </a:t>
            </a:r>
            <a:r>
              <a:rPr lang="pl-PL" sz="2000" dirty="0" smtClean="0"/>
              <a:t>zł</a:t>
            </a:r>
            <a:endParaRPr lang="pl-PL" sz="2000" dirty="0"/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86280" y="468918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  SONATA –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nabór trwa: 15.03 – 15.06.13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519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3017" y="1664392"/>
            <a:ext cx="7677150" cy="4274770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6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600" dirty="0" smtClean="0">
                <a:cs typeface="Arial" pitchFamily="34" charset="0"/>
              </a:rPr>
              <a:t>SONATA: (I) 113 mln; (II)100 mln; (III) 30 mln; </a:t>
            </a:r>
          </a:p>
          <a:p>
            <a:pPr marL="457200" lvl="1" indent="0">
              <a:buClr>
                <a:srgbClr val="DB133C"/>
              </a:buClr>
              <a:buNone/>
            </a:pPr>
            <a:r>
              <a:rPr lang="pl-PL" sz="2600" dirty="0">
                <a:cs typeface="Arial" pitchFamily="34" charset="0"/>
              </a:rPr>
              <a:t>	</a:t>
            </a:r>
            <a:r>
              <a:rPr lang="pl-PL" sz="2600" dirty="0" smtClean="0">
                <a:cs typeface="Arial" pitchFamily="34" charset="0"/>
              </a:rPr>
              <a:t>(IV) 30 mln; </a:t>
            </a:r>
            <a:r>
              <a:rPr lang="pl-PL" sz="2600" dirty="0" smtClean="0">
                <a:solidFill>
                  <a:srgbClr val="FF0000"/>
                </a:solidFill>
                <a:cs typeface="Arial" pitchFamily="34" charset="0"/>
              </a:rPr>
              <a:t>(V) 43 mln.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600" dirty="0" smtClean="0">
                <a:cs typeface="Arial" pitchFamily="34" charset="0"/>
              </a:rPr>
              <a:t>Wśród </a:t>
            </a:r>
            <a:r>
              <a:rPr lang="pl-PL" sz="2600" b="1" dirty="0" smtClean="0">
                <a:solidFill>
                  <a:srgbClr val="DB133C"/>
                </a:solidFill>
                <a:cs typeface="Arial" pitchFamily="34" charset="0"/>
              </a:rPr>
              <a:t>wykonawców</a:t>
            </a:r>
            <a:r>
              <a:rPr lang="pl-PL" sz="2600" dirty="0" smtClean="0">
                <a:cs typeface="Arial" pitchFamily="34" charset="0"/>
              </a:rPr>
              <a:t> – maksymalnie 1 „samodzielny pracownik naukowy”, </a:t>
            </a:r>
            <a:r>
              <a:rPr lang="pl-PL" sz="2600" u="sng" dirty="0" smtClean="0">
                <a:cs typeface="Arial" pitchFamily="34" charset="0"/>
              </a:rPr>
              <a:t>spoza</a:t>
            </a:r>
            <a:r>
              <a:rPr lang="pl-PL" sz="2600" dirty="0" smtClean="0">
                <a:cs typeface="Arial" pitchFamily="34" charset="0"/>
              </a:rPr>
              <a:t> jednostki realizującej projekt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600" b="1" dirty="0" smtClean="0">
                <a:cs typeface="Arial" pitchFamily="34" charset="0"/>
              </a:rPr>
              <a:t>Oświadczenie jednostki </a:t>
            </a:r>
            <a:r>
              <a:rPr lang="pl-PL" sz="2600" dirty="0" smtClean="0">
                <a:cs typeface="Arial" pitchFamily="34" charset="0"/>
              </a:rPr>
              <a:t>– wsparcie projektu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600" dirty="0" smtClean="0">
                <a:solidFill>
                  <a:srgbClr val="DB133C"/>
                </a:solidFill>
                <a:cs typeface="Arial" pitchFamily="34" charset="0"/>
              </a:rPr>
              <a:t>Kierownikiem projektu SONATA można być tylko raz</a:t>
            </a: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19445" y="468918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  SONATA –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nabór trwa: 15.03 – 15.06.13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721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8527" y="1470407"/>
            <a:ext cx="7677150" cy="4766881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>
                <a:cs typeface="Arial" pitchFamily="34" charset="0"/>
              </a:rPr>
              <a:t>Dla osób ze stopniem naukowym </a:t>
            </a:r>
            <a:r>
              <a:rPr lang="pl-PL" sz="2400" b="1" dirty="0" smtClean="0">
                <a:cs typeface="Arial" pitchFamily="34" charset="0"/>
              </a:rPr>
              <a:t>doktora</a:t>
            </a:r>
            <a:r>
              <a:rPr lang="pl-PL" sz="2400" dirty="0" smtClean="0">
                <a:cs typeface="Arial" pitchFamily="34" charset="0"/>
              </a:rPr>
              <a:t>	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uzyskanym w </a:t>
            </a:r>
            <a:r>
              <a:rPr lang="pl-PL" sz="2000" dirty="0">
                <a:cs typeface="Arial" pitchFamily="34" charset="0"/>
              </a:rPr>
              <a:t>okresie od </a:t>
            </a:r>
            <a:r>
              <a:rPr lang="pl-PL" sz="2000" b="1" dirty="0">
                <a:cs typeface="Arial" pitchFamily="34" charset="0"/>
              </a:rPr>
              <a:t>2 do 12 lat </a:t>
            </a:r>
            <a:r>
              <a:rPr lang="pl-PL" sz="2000" dirty="0">
                <a:cs typeface="Arial" pitchFamily="34" charset="0"/>
              </a:rPr>
              <a:t>przed rokiem wystąpienia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z </a:t>
            </a:r>
            <a:r>
              <a:rPr lang="pl-PL" sz="2000" dirty="0">
                <a:cs typeface="Arial" pitchFamily="34" charset="0"/>
              </a:rPr>
              <a:t>wnioskiem, </a:t>
            </a:r>
            <a:r>
              <a:rPr lang="pl-PL" sz="2000" dirty="0" smtClean="0">
                <a:cs typeface="Arial" pitchFamily="34" charset="0"/>
              </a:rPr>
              <a:t>z wyłączeniem okresu urlopu macierzyńskiego </a:t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i wychowawczego</a:t>
            </a:r>
            <a:endParaRPr lang="pl-PL" sz="2000" dirty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Cel: powołanie nowego </a:t>
            </a:r>
            <a:r>
              <a:rPr lang="pl-PL" sz="2400" b="1" dirty="0" smtClean="0">
                <a:solidFill>
                  <a:srgbClr val="DB133C"/>
                </a:solidFill>
                <a:cs typeface="Arial" pitchFamily="34" charset="0"/>
              </a:rPr>
              <a:t>zespołu</a:t>
            </a:r>
            <a:r>
              <a:rPr lang="pl-PL" sz="2400" b="1" dirty="0" smtClean="0">
                <a:cs typeface="Arial" pitchFamily="34" charset="0"/>
              </a:rPr>
              <a:t> naukowego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z wyłączeniem „samodzielnych pracowników naukowych”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Czas realizacji projektu: od </a:t>
            </a:r>
            <a:r>
              <a:rPr lang="pl-PL" sz="2400" b="1" dirty="0" smtClean="0">
                <a:cs typeface="Arial" pitchFamily="34" charset="0"/>
              </a:rPr>
              <a:t>36 do 60 miesięcy </a:t>
            </a:r>
            <a:r>
              <a:rPr lang="pl-PL" sz="2400" dirty="0" smtClean="0">
                <a:cs typeface="Arial" pitchFamily="34" charset="0"/>
              </a:rPr>
              <a:t>(2 etapy)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Projekt: maksymalnie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1,5 mln </a:t>
            </a:r>
            <a:r>
              <a:rPr lang="pl-PL" sz="2000" b="1" dirty="0" smtClean="0">
                <a:cs typeface="Arial" pitchFamily="34" charset="0"/>
              </a:rPr>
              <a:t>zł na 60 miesięcy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SONATA BIS: (I) 60 mln; </a:t>
            </a:r>
            <a:r>
              <a:rPr lang="pl-PL" sz="2000" dirty="0" smtClean="0">
                <a:solidFill>
                  <a:srgbClr val="FF0000"/>
                </a:solidFill>
                <a:cs typeface="Arial" pitchFamily="34" charset="0"/>
              </a:rPr>
              <a:t>(II) 54 mln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b="1" dirty="0" smtClean="0">
                <a:cs typeface="Arial" pitchFamily="34" charset="0"/>
              </a:rPr>
              <a:t>Oświadczenie jednostki </a:t>
            </a:r>
            <a:r>
              <a:rPr lang="pl-PL" sz="2400" dirty="0" smtClean="0">
                <a:cs typeface="Arial" pitchFamily="34" charset="0"/>
              </a:rPr>
              <a:t>– wsparcie projektu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DB133C"/>
                </a:solidFill>
                <a:cs typeface="Arial" pitchFamily="34" charset="0"/>
              </a:rPr>
              <a:t>Kierownikiem projektu SONATA BIS można być tylko raz</a:t>
            </a: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19699" y="504428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SONATA BIS </a:t>
            </a:r>
            <a:r>
              <a:rPr lang="pl-PL" sz="2000" b="1" i="0" dirty="0" smtClean="0">
                <a:solidFill>
                  <a:srgbClr val="DB133C"/>
                </a:solidFill>
              </a:rPr>
              <a:t>–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nabór trwa: 15.06 – 15.09.13</a:t>
            </a:r>
            <a:endParaRPr lang="pl-PL" sz="20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178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3931" y="1356882"/>
            <a:ext cx="7677150" cy="4880406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Konkurs </a:t>
            </a:r>
            <a:r>
              <a:rPr lang="pl-PL" sz="2200" b="1" dirty="0" smtClean="0">
                <a:cs typeface="Arial" pitchFamily="34" charset="0"/>
              </a:rPr>
              <a:t>zamknięty dla osób fizycznych </a:t>
            </a:r>
            <a:r>
              <a:rPr lang="pl-PL" sz="2200" dirty="0" smtClean="0">
                <a:cs typeface="Arial" pitchFamily="34" charset="0"/>
              </a:rPr>
              <a:t>jako wnioskodawców</a:t>
            </a:r>
            <a:endParaRPr lang="pl-PL" sz="2200" dirty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Cel: finansowanie </a:t>
            </a:r>
            <a:r>
              <a:rPr lang="pl-PL" sz="2200" dirty="0">
                <a:cs typeface="Arial" pitchFamily="34" charset="0"/>
              </a:rPr>
              <a:t>badań w ramach </a:t>
            </a:r>
            <a:endParaRPr lang="pl-PL" sz="2200" dirty="0" smtClean="0">
              <a:cs typeface="Arial" pitchFamily="34" charset="0"/>
            </a:endParaRP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współpracy z partnerem/mi z </a:t>
            </a:r>
            <a:r>
              <a:rPr lang="pl-PL" sz="2000" b="1" dirty="0" smtClean="0">
                <a:cs typeface="Arial" pitchFamily="34" charset="0"/>
              </a:rPr>
              <a:t>zagranicznych instytucji </a:t>
            </a:r>
            <a:r>
              <a:rPr lang="pl-PL" sz="2000" dirty="0" smtClean="0">
                <a:cs typeface="Arial" pitchFamily="34" charset="0"/>
              </a:rPr>
              <a:t>naukowych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współpracy </a:t>
            </a:r>
            <a:r>
              <a:rPr lang="pl-PL" sz="2000" b="1" dirty="0" smtClean="0">
                <a:cs typeface="Arial" pitchFamily="34" charset="0"/>
              </a:rPr>
              <a:t>dwustronnej</a:t>
            </a:r>
            <a:r>
              <a:rPr lang="pl-PL" sz="2000" dirty="0" smtClean="0">
                <a:cs typeface="Arial" pitchFamily="34" charset="0"/>
              </a:rPr>
              <a:t> lub </a:t>
            </a:r>
            <a:r>
              <a:rPr lang="pl-PL" sz="2000" b="1" dirty="0" smtClean="0">
                <a:cs typeface="Arial" pitchFamily="34" charset="0"/>
              </a:rPr>
              <a:t>wielostronnej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przy wykorzystaniu wielkich międzynarodowych </a:t>
            </a:r>
            <a:r>
              <a:rPr lang="pl-PL" sz="2000" b="1" dirty="0" smtClean="0">
                <a:cs typeface="Arial" pitchFamily="34" charset="0"/>
              </a:rPr>
              <a:t>urządzeń</a:t>
            </a:r>
            <a:r>
              <a:rPr lang="pl-PL" sz="2000" dirty="0" smtClean="0">
                <a:cs typeface="Arial" pitchFamily="34" charset="0"/>
              </a:rPr>
              <a:t> badawczych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Finansowanie </a:t>
            </a:r>
            <a:r>
              <a:rPr lang="pl-PL" sz="2200" b="1" dirty="0">
                <a:cs typeface="Arial" pitchFamily="34" charset="0"/>
              </a:rPr>
              <a:t>nie obejmuje </a:t>
            </a:r>
            <a:r>
              <a:rPr lang="pl-PL" sz="2200" dirty="0">
                <a:cs typeface="Arial" pitchFamily="34" charset="0"/>
              </a:rPr>
              <a:t>zakupu </a:t>
            </a:r>
            <a:r>
              <a:rPr lang="pl-PL" sz="2200" b="1" dirty="0">
                <a:cs typeface="Arial" pitchFamily="34" charset="0"/>
              </a:rPr>
              <a:t>aparatury</a:t>
            </a:r>
            <a:r>
              <a:rPr lang="pl-PL" sz="2200" dirty="0">
                <a:cs typeface="Arial" pitchFamily="34" charset="0"/>
              </a:rPr>
              <a:t> badawczej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>
                <a:cs typeface="Arial" pitchFamily="34" charset="0"/>
              </a:rPr>
              <a:t>Czas realizacji </a:t>
            </a:r>
            <a:r>
              <a:rPr lang="pl-PL" sz="2200" dirty="0" smtClean="0">
                <a:cs typeface="Arial" pitchFamily="34" charset="0"/>
              </a:rPr>
              <a:t>projektu: </a:t>
            </a:r>
            <a:r>
              <a:rPr lang="pl-PL" sz="2200" b="1" dirty="0" smtClean="0">
                <a:cs typeface="Arial" pitchFamily="34" charset="0"/>
              </a:rPr>
              <a:t>12</a:t>
            </a:r>
            <a:r>
              <a:rPr lang="pl-PL" sz="2200" dirty="0" smtClean="0">
                <a:cs typeface="Arial" pitchFamily="34" charset="0"/>
              </a:rPr>
              <a:t> </a:t>
            </a:r>
            <a:r>
              <a:rPr lang="pl-PL" sz="2200" b="1" dirty="0" smtClean="0">
                <a:cs typeface="Arial" pitchFamily="34" charset="0"/>
              </a:rPr>
              <a:t>do </a:t>
            </a:r>
            <a:r>
              <a:rPr lang="pl-PL" sz="2200" b="1" dirty="0">
                <a:cs typeface="Arial" pitchFamily="34" charset="0"/>
              </a:rPr>
              <a:t>36 miesięcy 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Budżet: (I)50 mln, (II)30 mln; (III) 30 mln; (IV) 40 mln.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Dokument potwierdzający współpracę (ramy współpracy dwustronnej, udział w inicjatywie wielostronnej, możliwość wykorzystania urządzeń)</a:t>
            </a:r>
            <a:endParaRPr lang="pl-PL" sz="2200" dirty="0"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95412" y="476250"/>
            <a:ext cx="6834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DB133C"/>
              </a:buClr>
            </a:pPr>
            <a:r>
              <a:rPr lang="pl-PL" sz="2800" b="1" i="0" dirty="0" smtClean="0">
                <a:solidFill>
                  <a:srgbClr val="DB133C"/>
                </a:solidFill>
              </a:rPr>
              <a:t>   HARMONIA- </a:t>
            </a:r>
            <a:r>
              <a:rPr lang="pl-PL" b="1" dirty="0" smtClean="0">
                <a:solidFill>
                  <a:srgbClr val="DB133C"/>
                </a:solidFill>
                <a:cs typeface="Arial" pitchFamily="34" charset="0"/>
              </a:rPr>
              <a:t>Najbliższy nabór: 15.06 – 15.09.13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57162" y="6276975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293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371428"/>
            <a:ext cx="7677150" cy="4754735"/>
          </a:xfrm>
        </p:spPr>
        <p:txBody>
          <a:bodyPr>
            <a:noAutofit/>
          </a:bodyPr>
          <a:lstStyle/>
          <a:p>
            <a:endParaRPr lang="pl-PL" sz="2400" dirty="0" smtClean="0"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Dla </a:t>
            </a:r>
            <a:r>
              <a:rPr lang="pl-PL" sz="2400" b="1" dirty="0">
                <a:cs typeface="Arial" pitchFamily="34" charset="0"/>
              </a:rPr>
              <a:t>doświadczonych</a:t>
            </a:r>
            <a:r>
              <a:rPr lang="pl-PL" sz="2400" dirty="0">
                <a:cs typeface="Arial" pitchFamily="34" charset="0"/>
              </a:rPr>
              <a:t> </a:t>
            </a:r>
            <a:r>
              <a:rPr lang="pl-PL" sz="2400" dirty="0" smtClean="0">
                <a:cs typeface="Arial" pitchFamily="34" charset="0"/>
              </a:rPr>
              <a:t>naukowców (definicja ustawowa</a:t>
            </a:r>
            <a:r>
              <a:rPr lang="pl-PL" sz="2400" dirty="0" smtClean="0">
                <a:solidFill>
                  <a:srgbClr val="FF0000"/>
                </a:solidFill>
                <a:cs typeface="Arial" pitchFamily="34" charset="0"/>
              </a:rPr>
              <a:t>).</a:t>
            </a:r>
            <a:endParaRPr lang="pl-PL" sz="2400" dirty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Cel: realizacja </a:t>
            </a:r>
            <a:r>
              <a:rPr lang="pl-PL" sz="2400" b="1" dirty="0">
                <a:cs typeface="Arial" pitchFamily="34" charset="0"/>
              </a:rPr>
              <a:t>pionierskich badań </a:t>
            </a:r>
            <a:r>
              <a:rPr lang="pl-PL" sz="2400" dirty="0">
                <a:cs typeface="Arial" pitchFamily="34" charset="0"/>
              </a:rPr>
              <a:t>naukowych, w tym interdyscyplinarnych, </a:t>
            </a:r>
            <a:r>
              <a:rPr lang="pl-PL" sz="2400" dirty="0" smtClean="0">
                <a:cs typeface="Arial" pitchFamily="34" charset="0"/>
              </a:rPr>
              <a:t>które mogą prowadzić </a:t>
            </a:r>
            <a:r>
              <a:rPr lang="pl-PL" sz="2400" dirty="0">
                <a:cs typeface="Arial" pitchFamily="34" charset="0"/>
              </a:rPr>
              <a:t>do przełomowych </a:t>
            </a:r>
            <a:r>
              <a:rPr lang="pl-PL" sz="2400" dirty="0" smtClean="0">
                <a:cs typeface="Arial" pitchFamily="34" charset="0"/>
              </a:rPr>
              <a:t>odkryć</a:t>
            </a:r>
            <a:endParaRPr lang="pl-PL" sz="2400" dirty="0"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Czas </a:t>
            </a:r>
            <a:r>
              <a:rPr lang="pl-PL" sz="2400" dirty="0">
                <a:cs typeface="Arial" pitchFamily="34" charset="0"/>
              </a:rPr>
              <a:t>realizacji </a:t>
            </a:r>
            <a:r>
              <a:rPr lang="pl-PL" sz="2400" dirty="0" smtClean="0">
                <a:cs typeface="Arial" pitchFamily="34" charset="0"/>
              </a:rPr>
              <a:t>projektu: od </a:t>
            </a:r>
            <a:r>
              <a:rPr lang="pl-PL" sz="2400" b="1" dirty="0">
                <a:cs typeface="Arial" pitchFamily="34" charset="0"/>
              </a:rPr>
              <a:t>36 </a:t>
            </a:r>
            <a:r>
              <a:rPr lang="pl-PL" sz="2400" b="1" dirty="0" smtClean="0">
                <a:cs typeface="Arial" pitchFamily="34" charset="0"/>
              </a:rPr>
              <a:t>do </a:t>
            </a:r>
            <a:r>
              <a:rPr lang="pl-PL" sz="2400" b="1" dirty="0">
                <a:cs typeface="Arial" pitchFamily="34" charset="0"/>
              </a:rPr>
              <a:t>60 </a:t>
            </a:r>
            <a:r>
              <a:rPr lang="pl-PL" sz="2400" b="1" dirty="0" smtClean="0">
                <a:cs typeface="Arial" pitchFamily="34" charset="0"/>
              </a:rPr>
              <a:t>miesięcy (2 etapy)</a:t>
            </a:r>
            <a:endParaRPr lang="pl-PL" sz="2400" b="1" dirty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Budżet: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Projekt: </a:t>
            </a:r>
          </a:p>
          <a:p>
            <a:pPr lvl="2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>
                <a:cs typeface="Arial" pitchFamily="34" charset="0"/>
              </a:rPr>
              <a:t>500 tys. – 3 mln</a:t>
            </a:r>
            <a:r>
              <a:rPr lang="pl-PL" sz="2000" dirty="0" smtClean="0">
                <a:cs typeface="Arial" pitchFamily="34" charset="0"/>
              </a:rPr>
              <a:t> zł na 60 miesięcy – HS</a:t>
            </a:r>
          </a:p>
          <a:p>
            <a:pPr lvl="2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>
                <a:cs typeface="Arial" pitchFamily="34" charset="0"/>
              </a:rPr>
              <a:t>1 mln – 3 mln zł </a:t>
            </a:r>
            <a:r>
              <a:rPr lang="pl-PL" sz="2000" dirty="0" smtClean="0">
                <a:cs typeface="Arial" pitchFamily="34" charset="0"/>
              </a:rPr>
              <a:t>na 60 miesięcy – NZ, ST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MAESTRO: (I)150 mln;  (II)100 mln; (III) 100 mln; (IV) 100 mln</a:t>
            </a:r>
            <a:endParaRPr lang="pl-PL" sz="2000" dirty="0">
              <a:cs typeface="Arial" pitchFamily="34" charset="0"/>
            </a:endParaRPr>
          </a:p>
          <a:p>
            <a:pPr>
              <a:buClr>
                <a:srgbClr val="DB133C"/>
              </a:buClr>
              <a:buNone/>
            </a:pP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95412" y="476250"/>
            <a:ext cx="683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800" b="1" i="0" dirty="0" smtClean="0">
                <a:solidFill>
                  <a:srgbClr val="DB133C"/>
                </a:solidFill>
              </a:rPr>
              <a:t>   MAESTRO -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Najbliższy nabór: 15.06 – 15.09.13 </a:t>
            </a:r>
          </a:p>
          <a:p>
            <a:pPr marL="0" indent="0">
              <a:buNone/>
            </a:pP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   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901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9359" y="800680"/>
            <a:ext cx="7677150" cy="5239835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Dla osób, k</a:t>
            </a:r>
            <a:r>
              <a:rPr lang="pl-PL" sz="2000" dirty="0" smtClean="0"/>
              <a:t>tóre </a:t>
            </a:r>
            <a:r>
              <a:rPr lang="pl-PL" sz="2000" dirty="0"/>
              <a:t>nie kierują projektami badawczymi </a:t>
            </a:r>
            <a:r>
              <a:rPr lang="pl-PL" sz="2000" dirty="0" smtClean="0"/>
              <a:t>w </a:t>
            </a:r>
            <a:r>
              <a:rPr lang="pl-PL" sz="2000" dirty="0"/>
              <a:t>innych konkursach NCN 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ze stopniem naukowym </a:t>
            </a:r>
            <a:r>
              <a:rPr lang="pl-PL" sz="1800" b="1" dirty="0" smtClean="0">
                <a:cs typeface="Arial" pitchFamily="34" charset="0"/>
              </a:rPr>
              <a:t>doktora </a:t>
            </a:r>
            <a:r>
              <a:rPr lang="pl-PL" sz="1800" dirty="0" smtClean="0">
                <a:cs typeface="Arial" pitchFamily="34" charset="0"/>
              </a:rPr>
              <a:t>uzyskanym do </a:t>
            </a:r>
            <a:r>
              <a:rPr lang="pl-PL" sz="1800" b="1" dirty="0" smtClean="0">
                <a:solidFill>
                  <a:srgbClr val="DB133C"/>
                </a:solidFill>
                <a:cs typeface="Arial" pitchFamily="34" charset="0"/>
              </a:rPr>
              <a:t>5 lat </a:t>
            </a:r>
            <a:r>
              <a:rPr lang="pl-PL" sz="1800" dirty="0" smtClean="0">
                <a:cs typeface="Arial" pitchFamily="34" charset="0"/>
              </a:rPr>
              <a:t>przed rokiem wystąpienia z wnioskiem, z wyłączeniem okresu urlopu macierzyńskiego </a:t>
            </a:r>
            <a:br>
              <a:rPr lang="pl-PL" sz="1800" dirty="0" smtClean="0">
                <a:cs typeface="Arial" pitchFamily="34" charset="0"/>
              </a:rPr>
            </a:br>
            <a:r>
              <a:rPr lang="pl-PL" sz="1800" dirty="0" smtClean="0">
                <a:cs typeface="Arial" pitchFamily="34" charset="0"/>
              </a:rPr>
              <a:t>i wychowawczego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z zaawansowanym stadium pracy doktorskiej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Wskazanie opiekuna naukowego 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Czas </a:t>
            </a:r>
            <a:r>
              <a:rPr lang="pl-PL" sz="2000" dirty="0">
                <a:cs typeface="Arial" pitchFamily="34" charset="0"/>
              </a:rPr>
              <a:t>trwania stażu </a:t>
            </a:r>
            <a:r>
              <a:rPr lang="pl-PL" sz="2000" dirty="0" smtClean="0">
                <a:cs typeface="Arial" pitchFamily="34" charset="0"/>
              </a:rPr>
              <a:t>: od </a:t>
            </a:r>
            <a:r>
              <a:rPr lang="pl-PL" sz="2000" b="1" dirty="0">
                <a:cs typeface="Arial" pitchFamily="34" charset="0"/>
              </a:rPr>
              <a:t>12 do 36 </a:t>
            </a:r>
            <a:r>
              <a:rPr lang="pl-PL" sz="2000" dirty="0">
                <a:cs typeface="Arial" pitchFamily="34" charset="0"/>
              </a:rPr>
              <a:t>miesięcy </a:t>
            </a:r>
            <a:endParaRPr lang="pl-PL" sz="2000" dirty="0" smtClean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Forma stażu: zatrudnienie w </a:t>
            </a:r>
            <a:r>
              <a:rPr lang="pl-PL" sz="2000" dirty="0">
                <a:cs typeface="Arial" pitchFamily="34" charset="0"/>
              </a:rPr>
              <a:t>jednostce </a:t>
            </a:r>
            <a:r>
              <a:rPr lang="pl-PL" sz="2000" dirty="0" smtClean="0">
                <a:cs typeface="Arial" pitchFamily="34" charset="0"/>
              </a:rPr>
              <a:t>naukowej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która nie zatrudniała kandydata w ostatnich 4 latach</a:t>
            </a:r>
            <a:endParaRPr lang="pl-PL" sz="1800" dirty="0">
              <a:cs typeface="Arial" pitchFamily="34" charset="0"/>
            </a:endParaRP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w innym województwie niż aktualne miejsce zatrudnienia stażysty i/lub miejsce studiów doktoranckich/uzyskania przez stażystę stopnia doktora 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/>
              <a:t>Projekt: 9 – 11 tys</a:t>
            </a:r>
            <a:r>
              <a:rPr lang="pl-PL" sz="1800" dirty="0" smtClean="0"/>
              <a:t>./</a:t>
            </a:r>
            <a:r>
              <a:rPr lang="pl-PL" sz="1800" dirty="0" smtClean="0"/>
              <a:t>mies. + 24 tys. (HS) lub 72 tys. (NZ, ST)/12 mies.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FUGA: (I) 25</a:t>
            </a:r>
            <a:r>
              <a:rPr lang="pl-PL" sz="2000" dirty="0" smtClean="0">
                <a:cs typeface="Arial" pitchFamily="34" charset="0"/>
              </a:rPr>
              <a:t> mln; (II) 25 mln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endParaRPr lang="pl-PL" sz="2000" dirty="0" smtClean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endParaRPr lang="pl-PL" sz="2400" b="1" dirty="0"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97869" y="267747"/>
            <a:ext cx="70783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DB133C"/>
              </a:buClr>
            </a:pPr>
            <a:r>
              <a:rPr lang="pl-PL" sz="2800" b="1" i="0" dirty="0">
                <a:solidFill>
                  <a:srgbClr val="DB133C"/>
                </a:solidFill>
              </a:rPr>
              <a:t> </a:t>
            </a:r>
            <a:r>
              <a:rPr lang="pl-PL" sz="2800" b="1" i="0" dirty="0" smtClean="0">
                <a:solidFill>
                  <a:srgbClr val="DB133C"/>
                </a:solidFill>
              </a:rPr>
              <a:t>   FUGA</a:t>
            </a:r>
            <a:r>
              <a:rPr lang="pl-PL" sz="2000" i="0" dirty="0" smtClean="0">
                <a:solidFill>
                  <a:srgbClr val="CC0000"/>
                </a:solidFill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CC0000"/>
                </a:solidFill>
                <a:cs typeface="Arial" pitchFamily="34" charset="0"/>
              </a:rPr>
              <a:t>Najbliższy nabór: 15.12.13 – 15.03.14  </a:t>
            </a:r>
          </a:p>
          <a:p>
            <a:pPr>
              <a:buClr>
                <a:srgbClr val="DB133C"/>
              </a:buClr>
            </a:pPr>
            <a:r>
              <a:rPr lang="pl-PL" sz="2000" b="1" dirty="0">
                <a:solidFill>
                  <a:srgbClr val="CC0000"/>
                </a:solidFill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CC0000"/>
                </a:solidFill>
                <a:cs typeface="Arial" pitchFamily="34" charset="0"/>
              </a:rPr>
              <a:t>     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488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5356" y="1287271"/>
            <a:ext cx="7677150" cy="5027612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Dla osób bez stopnia naukowego </a:t>
            </a:r>
            <a:r>
              <a:rPr lang="pl-PL" sz="2200" b="1" dirty="0" smtClean="0">
                <a:cs typeface="Arial" pitchFamily="34" charset="0"/>
              </a:rPr>
              <a:t>doktora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przygotowujących </a:t>
            </a:r>
            <a:r>
              <a:rPr lang="pl-PL" sz="2000" dirty="0">
                <a:cs typeface="Arial" pitchFamily="34" charset="0"/>
              </a:rPr>
              <a:t>rozprawę doktorską i </a:t>
            </a:r>
            <a:r>
              <a:rPr lang="pl-PL" sz="2000" dirty="0" smtClean="0">
                <a:cs typeface="Arial" pitchFamily="34" charset="0"/>
              </a:rPr>
              <a:t>mających </a:t>
            </a:r>
            <a:r>
              <a:rPr lang="pl-PL" sz="2000" dirty="0">
                <a:cs typeface="Arial" pitchFamily="34" charset="0"/>
              </a:rPr>
              <a:t>wszczęty przewód doktorski w polskich jednostkach </a:t>
            </a:r>
            <a:r>
              <a:rPr lang="pl-PL" sz="2000" dirty="0" smtClean="0">
                <a:cs typeface="Arial" pitchFamily="34" charset="0"/>
              </a:rPr>
              <a:t>naukowych 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>
                <a:cs typeface="Arial" pitchFamily="34" charset="0"/>
              </a:rPr>
              <a:t>S</a:t>
            </a:r>
            <a:r>
              <a:rPr lang="pl-PL" sz="2200" dirty="0" smtClean="0">
                <a:cs typeface="Arial" pitchFamily="34" charset="0"/>
              </a:rPr>
              <a:t>taż </a:t>
            </a:r>
            <a:r>
              <a:rPr lang="pl-PL" sz="2200" dirty="0">
                <a:cs typeface="Arial" pitchFamily="34" charset="0"/>
              </a:rPr>
              <a:t>w zagranicznym ośrodku naukowym </a:t>
            </a:r>
            <a:r>
              <a:rPr lang="pl-PL" sz="2200" b="1" dirty="0">
                <a:cs typeface="Arial" pitchFamily="34" charset="0"/>
              </a:rPr>
              <a:t>3 do 6 miesięcy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Obowiązek </a:t>
            </a:r>
            <a:r>
              <a:rPr lang="pl-PL" sz="2200" dirty="0">
                <a:cs typeface="Arial" pitchFamily="34" charset="0"/>
              </a:rPr>
              <a:t>uzyskania stopnia naukowego doktora </a:t>
            </a:r>
            <a:br>
              <a:rPr lang="pl-PL" sz="2200" dirty="0">
                <a:cs typeface="Arial" pitchFamily="34" charset="0"/>
              </a:rPr>
            </a:br>
            <a:r>
              <a:rPr lang="pl-PL" sz="2200" dirty="0" smtClean="0">
                <a:cs typeface="Arial" pitchFamily="34" charset="0"/>
              </a:rPr>
              <a:t>do </a:t>
            </a:r>
            <a:r>
              <a:rPr lang="pl-PL" sz="2200" b="1" dirty="0">
                <a:cs typeface="Arial" pitchFamily="34" charset="0"/>
              </a:rPr>
              <a:t>12</a:t>
            </a:r>
            <a:r>
              <a:rPr lang="pl-PL" sz="2200" dirty="0">
                <a:cs typeface="Arial" pitchFamily="34" charset="0"/>
              </a:rPr>
              <a:t> </a:t>
            </a:r>
            <a:r>
              <a:rPr lang="pl-PL" sz="2200" b="1" dirty="0">
                <a:cs typeface="Arial" pitchFamily="34" charset="0"/>
              </a:rPr>
              <a:t>miesięcy</a:t>
            </a:r>
            <a:r>
              <a:rPr lang="pl-PL" sz="2200" dirty="0">
                <a:cs typeface="Arial" pitchFamily="34" charset="0"/>
              </a:rPr>
              <a:t> po zakończeniu pobierania stypendium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>
                <a:cs typeface="Arial" pitchFamily="34" charset="0"/>
              </a:rPr>
              <a:t>Stypendium </a:t>
            </a:r>
            <a:r>
              <a:rPr lang="pl-PL" sz="2000" dirty="0" smtClean="0">
                <a:cs typeface="Arial" pitchFamily="34" charset="0"/>
              </a:rPr>
              <a:t>doktorskie na </a:t>
            </a:r>
            <a:r>
              <a:rPr lang="pl-PL" sz="2000" dirty="0">
                <a:cs typeface="Arial" pitchFamily="34" charset="0"/>
              </a:rPr>
              <a:t>czas przygotowywania rozprawy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w </a:t>
            </a:r>
            <a:r>
              <a:rPr lang="pl-PL" sz="2000" dirty="0">
                <a:cs typeface="Arial" pitchFamily="34" charset="0"/>
              </a:rPr>
              <a:t>okresie nieprzekraczającym </a:t>
            </a:r>
            <a:r>
              <a:rPr lang="pl-PL" sz="2000" b="1" dirty="0">
                <a:cs typeface="Arial" pitchFamily="34" charset="0"/>
              </a:rPr>
              <a:t>12 </a:t>
            </a:r>
            <a:r>
              <a:rPr lang="pl-PL" sz="2000" b="1" dirty="0" smtClean="0">
                <a:cs typeface="Arial" pitchFamily="34" charset="0"/>
              </a:rPr>
              <a:t>miesięcy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Stypendium: 3 000 zł/m-c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koszty pobytu w zagranicznym ośrodku: 9 000 zł/m-c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koszty podróży: 1 000-10 000 zł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ETIUDA: 10</a:t>
            </a:r>
            <a:r>
              <a:rPr lang="pl-PL" sz="2000" dirty="0" smtClean="0">
                <a:cs typeface="Arial" pitchFamily="34" charset="0"/>
              </a:rPr>
              <a:t> mln</a:t>
            </a:r>
            <a:endParaRPr lang="pl-PL" sz="2400" b="1" dirty="0"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66837" y="228600"/>
            <a:ext cx="683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DB133C"/>
              </a:buClr>
            </a:pPr>
            <a:r>
              <a:rPr lang="pl-PL" sz="2800" b="1" i="0" dirty="0">
                <a:solidFill>
                  <a:srgbClr val="DB133C"/>
                </a:solidFill>
              </a:rPr>
              <a:t> </a:t>
            </a:r>
            <a:r>
              <a:rPr lang="pl-PL" sz="2800" b="1" i="0" dirty="0" smtClean="0">
                <a:solidFill>
                  <a:srgbClr val="DB133C"/>
                </a:solidFill>
              </a:rPr>
              <a:t>   ETIUDA </a:t>
            </a:r>
            <a:r>
              <a:rPr lang="pl-PL" sz="2000" b="1" dirty="0">
                <a:solidFill>
                  <a:srgbClr val="CC0000"/>
                </a:solidFill>
                <a:cs typeface="Arial" pitchFamily="34" charset="0"/>
              </a:rPr>
              <a:t>Najbliższy nabór: 15.12.13 – 15.03.14  </a:t>
            </a:r>
          </a:p>
          <a:p>
            <a:pPr>
              <a:buClr>
                <a:srgbClr val="DB133C"/>
              </a:buClr>
            </a:pPr>
            <a:r>
              <a:rPr lang="pl-PL" sz="2000" b="1" dirty="0">
                <a:solidFill>
                  <a:srgbClr val="CC0000"/>
                </a:solidFill>
                <a:cs typeface="Arial" pitchFamily="34" charset="0"/>
              </a:rPr>
              <a:t>      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279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895" y="1477961"/>
            <a:ext cx="7677150" cy="4543054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Dla </a:t>
            </a:r>
            <a:r>
              <a:rPr lang="pl-PL" sz="2200" dirty="0">
                <a:cs typeface="Arial" pitchFamily="34" charset="0"/>
              </a:rPr>
              <a:t>jednostek naukowych bądź konsorcjów naukowych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>
                <a:cs typeface="Arial" pitchFamily="34" charset="0"/>
              </a:rPr>
              <a:t>na realizację </a:t>
            </a:r>
            <a:r>
              <a:rPr lang="pl-PL" sz="1800" b="1" dirty="0">
                <a:cs typeface="Arial" pitchFamily="34" charset="0"/>
              </a:rPr>
              <a:t>międzydziedzinowego</a:t>
            </a:r>
            <a:r>
              <a:rPr lang="pl-PL" sz="1800" dirty="0">
                <a:cs typeface="Arial" pitchFamily="34" charset="0"/>
              </a:rPr>
              <a:t> projektu badawczego obejmującego przynajmniej dwa </a:t>
            </a:r>
            <a:r>
              <a:rPr lang="pl-PL" sz="1800" dirty="0" smtClean="0">
                <a:cs typeface="Arial" pitchFamily="34" charset="0"/>
              </a:rPr>
              <a:t>obszary badawcze: HS, NZ, ST 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Cel - badania prowadzone </a:t>
            </a:r>
            <a:r>
              <a:rPr lang="pl-PL" sz="2200" dirty="0">
                <a:cs typeface="Arial" pitchFamily="34" charset="0"/>
              </a:rPr>
              <a:t>przez współpracujące ze sobą zespoły naukowe i indywidualnych badaczy, które integrują </a:t>
            </a:r>
            <a:r>
              <a:rPr lang="pl-PL" sz="2200" dirty="0" smtClean="0">
                <a:cs typeface="Arial" pitchFamily="34" charset="0"/>
              </a:rPr>
              <a:t>informacje/dane/metody/techniki/narzędzia badawcze/ perspektywy/idee/teorie </a:t>
            </a:r>
            <a:r>
              <a:rPr lang="pl-PL" sz="2200" dirty="0">
                <a:cs typeface="Arial" pitchFamily="34" charset="0"/>
              </a:rPr>
              <a:t>z </a:t>
            </a:r>
            <a:r>
              <a:rPr lang="pl-PL" sz="2200" b="1" dirty="0">
                <a:cs typeface="Arial" pitchFamily="34" charset="0"/>
              </a:rPr>
              <a:t>dwóch lub więcej obszarów nauki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w </a:t>
            </a:r>
            <a:r>
              <a:rPr lang="pl-PL" sz="1800" dirty="0">
                <a:cs typeface="Arial" pitchFamily="34" charset="0"/>
              </a:rPr>
              <a:t>tym takie, które służą rozwiązywaniu </a:t>
            </a:r>
            <a:r>
              <a:rPr lang="pl-PL" sz="1800" dirty="0" smtClean="0">
                <a:cs typeface="Arial" pitchFamily="34" charset="0"/>
              </a:rPr>
              <a:t>istotnych problemów </a:t>
            </a:r>
            <a:r>
              <a:rPr lang="pl-PL" sz="1800" dirty="0">
                <a:cs typeface="Arial" pitchFamily="34" charset="0"/>
              </a:rPr>
              <a:t>naukowych w jednym obszarze z wykorzystaniem metodologii i </a:t>
            </a:r>
            <a:r>
              <a:rPr lang="pl-PL" sz="1800" dirty="0" smtClean="0">
                <a:cs typeface="Arial" pitchFamily="34" charset="0"/>
              </a:rPr>
              <a:t>doświadczeń innego obszaru.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/>
              <a:t>Stworzenie nowych</a:t>
            </a:r>
            <a:r>
              <a:rPr lang="pl-PL" sz="2200" dirty="0"/>
              <a:t>, pełnoetatowych miejsc </a:t>
            </a:r>
            <a:r>
              <a:rPr lang="pl-PL" sz="2200" dirty="0" smtClean="0"/>
              <a:t>pracy dla: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/>
              <a:t>min. </a:t>
            </a:r>
            <a:r>
              <a:rPr lang="pl-PL" sz="1800" b="1" dirty="0" smtClean="0"/>
              <a:t>2 osób </a:t>
            </a:r>
            <a:r>
              <a:rPr lang="pl-PL" sz="1800" b="1" dirty="0"/>
              <a:t>ze stopniem naukowym doktora </a:t>
            </a:r>
            <a:endParaRPr lang="pl-PL" sz="1800" dirty="0"/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/>
              <a:t>min. </a:t>
            </a:r>
            <a:r>
              <a:rPr lang="pl-PL" sz="1800" b="1" dirty="0" smtClean="0"/>
              <a:t>4 doktorantów</a:t>
            </a:r>
            <a:endParaRPr lang="pl-PL" sz="1800" b="1" dirty="0"/>
          </a:p>
          <a:p>
            <a:endParaRPr lang="pl-PL" sz="2400" dirty="0"/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endParaRPr lang="pl-PL" sz="2000" dirty="0" smtClean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endParaRPr lang="pl-PL" sz="2400" b="1" dirty="0"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15412" y="267747"/>
            <a:ext cx="6834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DB133C"/>
              </a:buClr>
            </a:pPr>
            <a:r>
              <a:rPr lang="pl-PL" sz="2800" b="1" i="0" dirty="0" smtClean="0">
                <a:solidFill>
                  <a:srgbClr val="DB133C"/>
                </a:solidFill>
              </a:rPr>
              <a:t>SYMFONIA </a:t>
            </a:r>
            <a:r>
              <a:rPr lang="pl-PL" sz="2000" i="0" dirty="0" smtClean="0">
                <a:solidFill>
                  <a:srgbClr val="CC0000"/>
                </a:solidFill>
                <a:cs typeface="Arial" pitchFamily="34" charset="0"/>
              </a:rPr>
              <a:t>- </a:t>
            </a:r>
            <a:r>
              <a:rPr lang="pl-PL" sz="2000" b="1" dirty="0" smtClean="0">
                <a:solidFill>
                  <a:srgbClr val="CC0000"/>
                </a:solidFill>
                <a:cs typeface="Arial" pitchFamily="34" charset="0"/>
              </a:rPr>
              <a:t>Najbliższy nabór: 15.12.13 – 15.03.14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124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473693"/>
            <a:ext cx="7677150" cy="4536490"/>
          </a:xfrm>
        </p:spPr>
        <p:txBody>
          <a:bodyPr>
            <a:noAutofit/>
          </a:bodyPr>
          <a:lstStyle/>
          <a:p>
            <a:endParaRPr lang="pl-PL" sz="2400" dirty="0"/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/>
              <a:t>Kierownik: osoba posiadająca co najmniej stopień naukowy doktora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/>
              <a:t>która w okresie </a:t>
            </a:r>
            <a:r>
              <a:rPr lang="pl-PL" sz="1800" b="1" dirty="0"/>
              <a:t>10 lat </a:t>
            </a:r>
            <a:r>
              <a:rPr lang="pl-PL" sz="1800" dirty="0"/>
              <a:t>przed datą wystąpienia z wnioskiem kierowała realizacją co najmniej </a:t>
            </a:r>
            <a:r>
              <a:rPr lang="pl-PL" sz="1800" dirty="0" smtClean="0"/>
              <a:t>2 </a:t>
            </a:r>
            <a:r>
              <a:rPr lang="pl-PL" sz="1800" dirty="0"/>
              <a:t>projektów </a:t>
            </a:r>
            <a:r>
              <a:rPr lang="pl-PL" sz="1800" dirty="0" smtClean="0"/>
              <a:t>badawczych</a:t>
            </a:r>
            <a:endParaRPr lang="pl-PL" sz="1800" dirty="0" smtClean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/>
              <a:t>Łączna </a:t>
            </a:r>
            <a:r>
              <a:rPr lang="pl-PL" sz="2200" dirty="0"/>
              <a:t>liczba </a:t>
            </a:r>
            <a:r>
              <a:rPr lang="pl-PL" sz="2200" dirty="0" smtClean="0"/>
              <a:t>kierowników </a:t>
            </a:r>
            <a:r>
              <a:rPr lang="pl-PL" sz="2200" dirty="0"/>
              <a:t>i partnerów </a:t>
            </a:r>
            <a:r>
              <a:rPr lang="pl-PL" sz="2200" dirty="0" smtClean="0"/>
              <a:t> - max. </a:t>
            </a:r>
            <a:r>
              <a:rPr lang="pl-PL" sz="2200" b="1" dirty="0" smtClean="0"/>
              <a:t>4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Czas realizacji </a:t>
            </a:r>
            <a:r>
              <a:rPr lang="pl-PL" sz="2200" b="1" dirty="0" smtClean="0">
                <a:cs typeface="Arial" pitchFamily="34" charset="0"/>
              </a:rPr>
              <a:t>36 do 60 miesięcy </a:t>
            </a:r>
            <a:r>
              <a:rPr lang="pl-PL" sz="2200" dirty="0" smtClean="0">
                <a:cs typeface="Arial" pitchFamily="34" charset="0"/>
              </a:rPr>
              <a:t>(2 etapy)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Koszty pośrednie: max. 20% kosztów bezpośrednich </a:t>
            </a:r>
            <a:br>
              <a:rPr lang="pl-PL" sz="2200" dirty="0" smtClean="0">
                <a:cs typeface="Arial" pitchFamily="34" charset="0"/>
              </a:rPr>
            </a:br>
            <a:r>
              <a:rPr lang="pl-PL" sz="2200" dirty="0" smtClean="0">
                <a:cs typeface="Arial" pitchFamily="34" charset="0"/>
              </a:rPr>
              <a:t>z wyłączeniem kosztów aparatury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2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>
                <a:cs typeface="Arial" pitchFamily="34" charset="0"/>
              </a:rPr>
              <a:t>Projekt</a:t>
            </a:r>
            <a:r>
              <a:rPr lang="pl-PL" sz="1800" dirty="0">
                <a:cs typeface="Arial" pitchFamily="34" charset="0"/>
              </a:rPr>
              <a:t>: </a:t>
            </a:r>
            <a:r>
              <a:rPr lang="pl-PL" sz="1800" dirty="0" smtClean="0">
                <a:solidFill>
                  <a:srgbClr val="CC0000"/>
                </a:solidFill>
              </a:rPr>
              <a:t>2 </a:t>
            </a:r>
            <a:r>
              <a:rPr lang="pl-PL" sz="1800" dirty="0">
                <a:solidFill>
                  <a:srgbClr val="CC0000"/>
                </a:solidFill>
              </a:rPr>
              <a:t>do 7 mln </a:t>
            </a:r>
            <a:r>
              <a:rPr lang="pl-PL" sz="1800" dirty="0"/>
              <a:t>zł </a:t>
            </a:r>
            <a:r>
              <a:rPr lang="pl-PL" sz="1800" dirty="0" smtClean="0">
                <a:cs typeface="Arial" pitchFamily="34" charset="0"/>
              </a:rPr>
              <a:t>na </a:t>
            </a:r>
            <a:r>
              <a:rPr lang="pl-PL" sz="1800" b="1" dirty="0" smtClean="0">
                <a:cs typeface="Arial" pitchFamily="34" charset="0"/>
              </a:rPr>
              <a:t>60 miesięcy</a:t>
            </a:r>
            <a:r>
              <a:rPr lang="pl-PL" sz="1800" b="1" dirty="0" smtClean="0"/>
              <a:t>.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800" dirty="0" smtClean="0"/>
              <a:t>SYMFONIA: 30 mln</a:t>
            </a:r>
            <a:endParaRPr lang="pl-PL" sz="1800" dirty="0"/>
          </a:p>
          <a:p>
            <a:pPr marL="0" indent="0">
              <a:buNone/>
            </a:pPr>
            <a:endParaRPr lang="pl-PL" sz="2400" dirty="0"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7812" y="335132"/>
            <a:ext cx="6834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DB133C"/>
              </a:buClr>
            </a:pPr>
            <a:r>
              <a:rPr lang="pl-PL" sz="2800" b="1" i="0" dirty="0" smtClean="0">
                <a:solidFill>
                  <a:srgbClr val="DB133C"/>
                </a:solidFill>
              </a:rPr>
              <a:t>SYMFONIA </a:t>
            </a:r>
            <a:r>
              <a:rPr lang="pl-PL" sz="2000" i="0" dirty="0" smtClean="0">
                <a:solidFill>
                  <a:srgbClr val="CC0000"/>
                </a:solidFill>
                <a:cs typeface="Arial" pitchFamily="34" charset="0"/>
              </a:rPr>
              <a:t>- </a:t>
            </a:r>
            <a:r>
              <a:rPr lang="pl-PL" sz="2000" b="1" dirty="0" smtClean="0">
                <a:solidFill>
                  <a:srgbClr val="CC0000"/>
                </a:solidFill>
                <a:cs typeface="Arial" pitchFamily="34" charset="0"/>
              </a:rPr>
              <a:t>Najbliższy nabór: 15.12.13 – 15.03.14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71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0492" y="1298308"/>
            <a:ext cx="7829550" cy="4755360"/>
          </a:xfrm>
        </p:spPr>
        <p:txBody>
          <a:bodyPr>
            <a:noAutofit/>
          </a:bodyPr>
          <a:lstStyle/>
          <a:p>
            <a:pPr marL="895350" indent="-895350">
              <a:spcBef>
                <a:spcPts val="480"/>
              </a:spcBef>
              <a:buNone/>
            </a:pPr>
            <a:endParaRPr lang="pl-PL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Poziom</a:t>
            </a:r>
            <a:r>
              <a:rPr lang="pl-PL" sz="1600" dirty="0" smtClean="0">
                <a:cs typeface="Arial" pitchFamily="34" charset="0"/>
              </a:rPr>
              <a:t> naukowy badań lub zadań przewidzianych do realizacji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Nowatorski</a:t>
            </a:r>
            <a:r>
              <a:rPr lang="pl-PL" sz="1600" dirty="0" smtClean="0">
                <a:cs typeface="Arial" pitchFamily="34" charset="0"/>
              </a:rPr>
              <a:t> charakter projektu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cs typeface="Arial" pitchFamily="34" charset="0"/>
              </a:rPr>
              <a:t>Wpływ realizacji projektu badawczego na </a:t>
            </a: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rozwój dyscypliny </a:t>
            </a:r>
            <a:r>
              <a:rPr lang="pl-PL" sz="1600" dirty="0" smtClean="0">
                <a:cs typeface="Arial" pitchFamily="34" charset="0"/>
              </a:rPr>
              <a:t>naukowej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cs typeface="Arial" pitchFamily="34" charset="0"/>
              </a:rPr>
              <a:t>Ocenę </a:t>
            </a:r>
            <a:r>
              <a:rPr lang="pl-PL" sz="1600" dirty="0" smtClean="0">
                <a:solidFill>
                  <a:srgbClr val="CC0000"/>
                </a:solidFill>
                <a:cs typeface="Arial" pitchFamily="34" charset="0"/>
              </a:rPr>
              <a:t>wykonania wcześniejszych </a:t>
            </a:r>
            <a:r>
              <a:rPr lang="pl-PL" sz="1600" dirty="0" smtClean="0">
                <a:solidFill>
                  <a:srgbClr val="CC0000"/>
                </a:solidFill>
                <a:cs typeface="Arial" pitchFamily="34" charset="0"/>
              </a:rPr>
              <a:t>projektów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cs typeface="Arial" pitchFamily="34" charset="0"/>
              </a:rPr>
              <a:t>Zasadność </a:t>
            </a:r>
            <a:r>
              <a:rPr lang="pl-PL" sz="1600" dirty="0" smtClean="0">
                <a:cs typeface="Arial" pitchFamily="34" charset="0"/>
              </a:rPr>
              <a:t>planowanych </a:t>
            </a: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kosztów</a:t>
            </a:r>
            <a:endParaRPr lang="pl-PL" sz="1600" dirty="0" smtClean="0">
              <a:cs typeface="Arial" pitchFamily="34" charset="0"/>
            </a:endParaRP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Osiągnięcia naukowe </a:t>
            </a:r>
            <a:r>
              <a:rPr lang="pl-PL" sz="1600" dirty="0" smtClean="0">
                <a:cs typeface="Arial" pitchFamily="34" charset="0"/>
              </a:rPr>
              <a:t>kierownika projektu/promotora (PRELUDIUM)/ </a:t>
            </a:r>
            <a:br>
              <a:rPr lang="pl-PL" sz="1600" dirty="0" smtClean="0">
                <a:cs typeface="Arial" pitchFamily="34" charset="0"/>
              </a:rPr>
            </a:br>
            <a:r>
              <a:rPr lang="pl-PL" sz="1600" dirty="0" smtClean="0">
                <a:cs typeface="Arial" pitchFamily="34" charset="0"/>
              </a:rPr>
              <a:t>wykonawców (OPUS)/partnera zagranicznego (HARMONIA)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cs typeface="Arial" pitchFamily="34" charset="0"/>
              </a:rPr>
              <a:t>Znaczenie </a:t>
            </a:r>
            <a:r>
              <a:rPr lang="pl-PL" sz="1600" dirty="0" smtClean="0">
                <a:cs typeface="Arial" pitchFamily="34" charset="0"/>
              </a:rPr>
              <a:t>projektu dla </a:t>
            </a:r>
            <a:r>
              <a:rPr lang="pl-PL" sz="1600" dirty="0" smtClean="0">
                <a:solidFill>
                  <a:srgbClr val="FF0000"/>
                </a:solidFill>
                <a:cs typeface="Arial" pitchFamily="34" charset="0"/>
              </a:rPr>
              <a:t>rozwoju międzynarodowej współpracy </a:t>
            </a:r>
            <a:r>
              <a:rPr lang="pl-PL" sz="1600" dirty="0" smtClean="0">
                <a:cs typeface="Arial" pitchFamily="34" charset="0"/>
              </a:rPr>
              <a:t>naukowej (HARMONIA)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DB133C"/>
                </a:solidFill>
                <a:cs typeface="Arial" pitchFamily="34" charset="0"/>
              </a:rPr>
              <a:t>Wsparcie podmiotu </a:t>
            </a:r>
            <a:r>
              <a:rPr lang="pl-PL" sz="1600" dirty="0" smtClean="0">
                <a:cs typeface="Arial" pitchFamily="34" charset="0"/>
              </a:rPr>
              <a:t>(SONATA, </a:t>
            </a:r>
            <a:r>
              <a:rPr lang="pl-PL" sz="1600" dirty="0" err="1" smtClean="0">
                <a:cs typeface="Arial" pitchFamily="34" charset="0"/>
              </a:rPr>
              <a:t>SONATA</a:t>
            </a:r>
            <a:r>
              <a:rPr lang="pl-PL" sz="1600" dirty="0" smtClean="0">
                <a:cs typeface="Arial" pitchFamily="34" charset="0"/>
              </a:rPr>
              <a:t>  </a:t>
            </a:r>
            <a:r>
              <a:rPr lang="pl-PL" sz="1600" dirty="0" smtClean="0">
                <a:cs typeface="Arial" pitchFamily="34" charset="0"/>
              </a:rPr>
              <a:t>BIS)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chemeClr val="accent1"/>
                </a:solidFill>
                <a:cs typeface="Arial" pitchFamily="34" charset="0"/>
              </a:rPr>
              <a:t>Zasadność odbycia stażu, trafność wyboru jednostki</a:t>
            </a:r>
            <a:r>
              <a:rPr lang="pl-PL" sz="1600" dirty="0" smtClean="0">
                <a:cs typeface="Arial" pitchFamily="34" charset="0"/>
              </a:rPr>
              <a:t>(FUGA)/</a:t>
            </a:r>
            <a:r>
              <a:rPr lang="pl-PL" sz="1600" dirty="0" smtClean="0"/>
              <a:t>zasadność wyboru zagranicznego ośrodka naukowego </a:t>
            </a:r>
            <a:r>
              <a:rPr lang="pl-PL" sz="1600" dirty="0" smtClean="0"/>
              <a:t> (ETIUDA)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/>
              <a:t>stopień zaawansowania rozprawy </a:t>
            </a:r>
            <a:r>
              <a:rPr lang="pl-PL" sz="1600" dirty="0" smtClean="0"/>
              <a:t>doktorskiej </a:t>
            </a:r>
            <a:r>
              <a:rPr lang="pl-PL" sz="1600" dirty="0" smtClean="0"/>
              <a:t>(ETIUDA</a:t>
            </a:r>
            <a:r>
              <a:rPr lang="pl-PL" sz="1600" dirty="0" smtClean="0"/>
              <a:t>)</a:t>
            </a:r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r>
              <a:rPr lang="pl-PL" sz="1600" dirty="0" smtClean="0">
                <a:solidFill>
                  <a:schemeClr val="accent1"/>
                </a:solidFill>
              </a:rPr>
              <a:t>kryterium </a:t>
            </a:r>
            <a:r>
              <a:rPr lang="pl-PL" sz="1600" dirty="0" err="1" smtClean="0">
                <a:solidFill>
                  <a:schemeClr val="accent1"/>
                </a:solidFill>
              </a:rPr>
              <a:t>międzydziedzinowego</a:t>
            </a:r>
            <a:r>
              <a:rPr lang="pl-PL" sz="1600" dirty="0" smtClean="0">
                <a:solidFill>
                  <a:schemeClr val="accent1"/>
                </a:solidFill>
              </a:rPr>
              <a:t> charakteru </a:t>
            </a:r>
            <a:r>
              <a:rPr lang="pl-PL" sz="1600" dirty="0" smtClean="0">
                <a:solidFill>
                  <a:schemeClr val="accent1"/>
                </a:solidFill>
              </a:rPr>
              <a:t>projektu </a:t>
            </a:r>
            <a:r>
              <a:rPr lang="pl-PL" sz="1600" dirty="0" smtClean="0"/>
              <a:t>(SYMFONIA)</a:t>
            </a:r>
            <a:endParaRPr lang="pl-PL" sz="1600" dirty="0" smtClean="0"/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endParaRPr lang="pl-PL" sz="1600" dirty="0" smtClean="0"/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endParaRPr lang="pl-PL" sz="1600" dirty="0" smtClean="0"/>
          </a:p>
          <a:p>
            <a:pPr>
              <a:spcBef>
                <a:spcPts val="480"/>
              </a:spcBef>
              <a:buFont typeface="Wingdings" pitchFamily="2" charset="2"/>
              <a:buChar char="§"/>
            </a:pPr>
            <a:endParaRPr lang="pl-PL" sz="1600" dirty="0" smtClean="0">
              <a:cs typeface="Arial" pitchFamily="34" charset="0"/>
            </a:endParaRPr>
          </a:p>
          <a:p>
            <a:pPr marL="895350" indent="-895350">
              <a:spcBef>
                <a:spcPts val="480"/>
              </a:spcBef>
              <a:buNone/>
            </a:pPr>
            <a:endParaRPr lang="pl-PL" sz="1600" b="1" dirty="0" smtClean="0">
              <a:latin typeface="Arial" pitchFamily="34" charset="0"/>
              <a:cs typeface="Arial" pitchFamily="34" charset="0"/>
            </a:endParaRPr>
          </a:p>
          <a:p>
            <a:pPr marL="895350" indent="-895350">
              <a:spcBef>
                <a:spcPts val="480"/>
              </a:spcBef>
              <a:buNone/>
            </a:pP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90662" y="360080"/>
            <a:ext cx="6786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 Kryteria oceny wniosków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244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95350" y="1736104"/>
            <a:ext cx="7553325" cy="4159871"/>
          </a:xfrm>
        </p:spPr>
        <p:txBody>
          <a:bodyPr>
            <a:normAutofit/>
          </a:bodyPr>
          <a:lstStyle/>
          <a:p>
            <a:pPr marL="361950" indent="0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61950" indent="0" algn="just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r>
              <a:rPr lang="pl-PL" sz="2000" dirty="0" smtClean="0">
                <a:cs typeface="Arial" pitchFamily="34" charset="0"/>
              </a:rPr>
              <a:t>Rada </a:t>
            </a:r>
            <a:r>
              <a:rPr lang="pl-PL" sz="2000" dirty="0">
                <a:cs typeface="Arial" pitchFamily="34" charset="0"/>
              </a:rPr>
              <a:t>Narodowego Centrum Nauki przyjęła za podstawę procesu kwalifikacji i oceny </a:t>
            </a:r>
            <a:r>
              <a:rPr lang="pl-PL" sz="2000" dirty="0" smtClean="0">
                <a:cs typeface="Arial" pitchFamily="34" charset="0"/>
              </a:rPr>
              <a:t>projektów </a:t>
            </a:r>
            <a:r>
              <a:rPr lang="pl-PL" sz="2000" dirty="0">
                <a:cs typeface="Arial" pitchFamily="34" charset="0"/>
              </a:rPr>
              <a:t>badawczych podział na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25 paneli dziedzinowych </a:t>
            </a:r>
            <a:r>
              <a:rPr lang="pl-PL" sz="2000" dirty="0">
                <a:solidFill>
                  <a:srgbClr val="DB133C"/>
                </a:solidFill>
                <a:cs typeface="Arial" pitchFamily="34" charset="0"/>
              </a:rPr>
              <a:t>–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Panele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NCN</a:t>
            </a:r>
            <a:r>
              <a:rPr lang="pl-PL" sz="2000" dirty="0" smtClean="0">
                <a:cs typeface="Arial" pitchFamily="34" charset="0"/>
              </a:rPr>
              <a:t>,</a:t>
            </a:r>
            <a:r>
              <a:rPr lang="pl-PL" sz="2000" b="1" dirty="0" smtClean="0">
                <a:cs typeface="Arial" pitchFamily="34" charset="0"/>
              </a:rPr>
              <a:t> </a:t>
            </a:r>
            <a:r>
              <a:rPr lang="pl-PL" sz="2000" dirty="0" smtClean="0">
                <a:cs typeface="Arial" pitchFamily="34" charset="0"/>
              </a:rPr>
              <a:t>tematycznie </a:t>
            </a:r>
            <a:r>
              <a:rPr lang="pl-PL" sz="2000" dirty="0">
                <a:cs typeface="Arial" pitchFamily="34" charset="0"/>
              </a:rPr>
              <a:t>pokrywających cały obszar badań naukowych, w trzech głównych działach</a:t>
            </a:r>
            <a:r>
              <a:rPr lang="pl-PL" sz="2000" dirty="0" smtClean="0">
                <a:cs typeface="Arial" pitchFamily="34" charset="0"/>
              </a:rPr>
              <a:t>:</a:t>
            </a:r>
          </a:p>
          <a:p>
            <a:pPr marL="361950" indent="0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endParaRPr lang="pl-PL" sz="2000" dirty="0">
              <a:cs typeface="Arial" pitchFamily="34" charset="0"/>
            </a:endParaRPr>
          </a:p>
          <a:p>
            <a:pPr marL="712788" indent="0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r>
              <a:rPr lang="pl-PL" sz="2000" b="1" dirty="0">
                <a:cs typeface="Arial" pitchFamily="34" charset="0"/>
              </a:rPr>
              <a:t>HS</a:t>
            </a:r>
            <a:r>
              <a:rPr lang="pl-PL" sz="2000" dirty="0">
                <a:cs typeface="Arial" pitchFamily="34" charset="0"/>
              </a:rPr>
              <a:t> —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Nauki Humanistyczne, Społeczne i o Sztuce </a:t>
            </a:r>
            <a:r>
              <a:rPr lang="pl-PL" sz="2000" dirty="0">
                <a:cs typeface="Arial" pitchFamily="34" charset="0"/>
              </a:rPr>
              <a:t>(</a:t>
            </a:r>
            <a:r>
              <a:rPr lang="pl-PL" sz="2000" b="1" dirty="0">
                <a:cs typeface="Arial" pitchFamily="34" charset="0"/>
              </a:rPr>
              <a:t>6 </a:t>
            </a:r>
            <a:r>
              <a:rPr lang="pl-PL" sz="2000" b="1" dirty="0" smtClean="0">
                <a:cs typeface="Arial" pitchFamily="34" charset="0"/>
              </a:rPr>
              <a:t>paneli</a:t>
            </a:r>
            <a:r>
              <a:rPr lang="pl-PL" sz="2000" dirty="0" smtClean="0">
                <a:cs typeface="Arial" pitchFamily="34" charset="0"/>
              </a:rPr>
              <a:t>)</a:t>
            </a:r>
            <a:endParaRPr lang="pl-PL" sz="2000" dirty="0">
              <a:cs typeface="Arial" pitchFamily="34" charset="0"/>
            </a:endParaRPr>
          </a:p>
          <a:p>
            <a:pPr marL="712788" indent="0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r>
              <a:rPr lang="pl-PL" sz="2000" b="1" dirty="0">
                <a:cs typeface="Arial" pitchFamily="34" charset="0"/>
              </a:rPr>
              <a:t>ST</a:t>
            </a:r>
            <a:r>
              <a:rPr lang="pl-PL" sz="2000" dirty="0">
                <a:cs typeface="Arial" pitchFamily="34" charset="0"/>
              </a:rPr>
              <a:t> —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Nauki Ścisłe i Techniczne </a:t>
            </a:r>
            <a:r>
              <a:rPr lang="pl-PL" sz="2000" dirty="0">
                <a:cs typeface="Arial" pitchFamily="34" charset="0"/>
              </a:rPr>
              <a:t>(</a:t>
            </a:r>
            <a:r>
              <a:rPr lang="pl-PL" sz="2000" b="1" dirty="0">
                <a:cs typeface="Arial" pitchFamily="34" charset="0"/>
              </a:rPr>
              <a:t>10 </a:t>
            </a:r>
            <a:r>
              <a:rPr lang="pl-PL" sz="2000" b="1" dirty="0" smtClean="0">
                <a:cs typeface="Arial" pitchFamily="34" charset="0"/>
              </a:rPr>
              <a:t>paneli</a:t>
            </a:r>
            <a:r>
              <a:rPr lang="pl-PL" sz="2000" dirty="0" smtClean="0">
                <a:cs typeface="Arial" pitchFamily="34" charset="0"/>
              </a:rPr>
              <a:t>)</a:t>
            </a:r>
            <a:endParaRPr lang="pl-PL" sz="2000" dirty="0">
              <a:cs typeface="Arial" pitchFamily="34" charset="0"/>
            </a:endParaRPr>
          </a:p>
          <a:p>
            <a:pPr marL="712788" indent="0"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None/>
            </a:pPr>
            <a:r>
              <a:rPr lang="pl-PL" sz="2000" b="1" dirty="0">
                <a:cs typeface="Arial" pitchFamily="34" charset="0"/>
              </a:rPr>
              <a:t>NZ</a:t>
            </a:r>
            <a:r>
              <a:rPr lang="pl-PL" sz="2000" dirty="0">
                <a:cs typeface="Arial" pitchFamily="34" charset="0"/>
              </a:rPr>
              <a:t> — </a:t>
            </a:r>
            <a:r>
              <a:rPr lang="pl-PL" sz="2000" b="1" dirty="0">
                <a:solidFill>
                  <a:srgbClr val="DB133C"/>
                </a:solidFill>
                <a:cs typeface="Arial" pitchFamily="34" charset="0"/>
              </a:rPr>
              <a:t>Nauki o Życiu</a:t>
            </a:r>
            <a:r>
              <a:rPr lang="pl-PL" sz="2000" b="1" dirty="0">
                <a:cs typeface="Arial" pitchFamily="34" charset="0"/>
              </a:rPr>
              <a:t> </a:t>
            </a:r>
            <a:r>
              <a:rPr lang="pl-PL" sz="2000" dirty="0">
                <a:cs typeface="Arial" pitchFamily="34" charset="0"/>
              </a:rPr>
              <a:t>(</a:t>
            </a:r>
            <a:r>
              <a:rPr lang="pl-PL" sz="2000" b="1" dirty="0">
                <a:cs typeface="Arial" pitchFamily="34" charset="0"/>
              </a:rPr>
              <a:t>9 </a:t>
            </a:r>
            <a:r>
              <a:rPr lang="pl-PL" sz="2000" b="1" dirty="0" smtClean="0">
                <a:cs typeface="Arial" pitchFamily="34" charset="0"/>
              </a:rPr>
              <a:t>paneli</a:t>
            </a:r>
            <a:r>
              <a:rPr lang="pl-PL" sz="2000" dirty="0" smtClean="0">
                <a:cs typeface="Arial" pitchFamily="34" charset="0"/>
              </a:rPr>
              <a:t>)</a:t>
            </a:r>
            <a:endParaRPr lang="pl-PL" sz="2000" dirty="0"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90660" y="594469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  <a:latin typeface="+mn-lt"/>
              </a:rPr>
              <a:t> Panele Narodowego Centrum Nauki</a:t>
            </a:r>
            <a:endParaRPr lang="pl-PL" sz="2800" b="1" i="0" dirty="0">
              <a:solidFill>
                <a:srgbClr val="DB133C"/>
              </a:solidFill>
              <a:latin typeface="+mn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684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37503" y="1371427"/>
            <a:ext cx="8391526" cy="4905547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Clr>
                <a:srgbClr val="DB133C"/>
              </a:buClr>
              <a:buNone/>
            </a:pPr>
            <a:endParaRPr lang="pl-PL" sz="2000" dirty="0" smtClean="0"/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W </a:t>
            </a:r>
            <a:r>
              <a:rPr lang="pl-PL" sz="2000" dirty="0" smtClean="0">
                <a:solidFill>
                  <a:srgbClr val="DB133C"/>
                </a:solidFill>
              </a:rPr>
              <a:t>danej </a:t>
            </a:r>
            <a:r>
              <a:rPr lang="pl-PL" sz="2000" b="1" dirty="0" smtClean="0">
                <a:solidFill>
                  <a:srgbClr val="DB133C"/>
                </a:solidFill>
              </a:rPr>
              <a:t>edycji konkursowej </a:t>
            </a:r>
            <a:r>
              <a:rPr lang="pl-PL" sz="2000" dirty="0" smtClean="0"/>
              <a:t>(wiosennej, letniej, jesiennej, zimowej) można wystąpić w charakterze kierownika w </a:t>
            </a:r>
            <a:r>
              <a:rPr lang="pl-PL" sz="2000" b="1" dirty="0" smtClean="0">
                <a:solidFill>
                  <a:srgbClr val="DB133C"/>
                </a:solidFill>
              </a:rPr>
              <a:t>jednym</a:t>
            </a:r>
            <a:r>
              <a:rPr lang="pl-PL" sz="2000" dirty="0" smtClean="0">
                <a:solidFill>
                  <a:srgbClr val="DB133C"/>
                </a:solidFill>
              </a:rPr>
              <a:t> </a:t>
            </a:r>
            <a:r>
              <a:rPr lang="pl-PL" sz="2000" dirty="0" smtClean="0"/>
              <a:t>wniosku</a:t>
            </a:r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endParaRPr lang="pl-PL" sz="2000" dirty="0" smtClean="0"/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/>
              <a:t>Kierownicy </a:t>
            </a:r>
            <a:r>
              <a:rPr lang="pl-PL" sz="2000" b="1" dirty="0" smtClean="0">
                <a:solidFill>
                  <a:schemeClr val="accent1"/>
                </a:solidFill>
              </a:rPr>
              <a:t>20% projektów </a:t>
            </a:r>
            <a:r>
              <a:rPr lang="pl-PL" sz="2000" dirty="0" smtClean="0">
                <a:solidFill>
                  <a:schemeClr val="accent1"/>
                </a:solidFill>
              </a:rPr>
              <a:t>niezakwalifikowanych do II etapu oceny, nie mogą występować o finansowanie w kolejnej edycji </a:t>
            </a:r>
            <a:r>
              <a:rPr lang="pl-PL" sz="2000" dirty="0" smtClean="0"/>
              <a:t>danego konkursu</a:t>
            </a:r>
          </a:p>
          <a:p>
            <a:pPr marL="0" indent="0">
              <a:spcBef>
                <a:spcPts val="300"/>
              </a:spcBef>
              <a:buClr>
                <a:srgbClr val="DB133C"/>
              </a:buClr>
              <a:buNone/>
            </a:pPr>
            <a:endParaRPr lang="pl-PL" sz="2000" dirty="0" smtClean="0"/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/>
              <a:t>Opis projektu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>
                <a:solidFill>
                  <a:srgbClr val="DB133C"/>
                </a:solidFill>
              </a:rPr>
              <a:t>Skrócony - 5 stron, język polski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/>
              <a:t>Szczegółowy - 15 stron, język angielski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97869" y="605741"/>
            <a:ext cx="7272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 b="1" i="0" dirty="0" smtClean="0">
                <a:solidFill>
                  <a:srgbClr val="DB133C"/>
                </a:solidFill>
                <a:latin typeface="+mn-lt"/>
              </a:rPr>
              <a:t> O czym warto pamiętać</a:t>
            </a:r>
            <a:endParaRPr lang="pl-PL" sz="3200" b="1" i="0" dirty="0">
              <a:solidFill>
                <a:srgbClr val="DB133C"/>
              </a:solidFill>
              <a:latin typeface="+mn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853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37503" y="1371428"/>
            <a:ext cx="8391526" cy="4558856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Clr>
                <a:srgbClr val="DB133C"/>
              </a:buClr>
              <a:buNone/>
            </a:pPr>
            <a:endParaRPr lang="pl-PL" sz="2000" dirty="0" smtClean="0"/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/>
              <a:t>Koszty: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/>
              <a:t>Aparatura: </a:t>
            </a:r>
            <a:r>
              <a:rPr lang="pl-PL" sz="1600" dirty="0" smtClean="0"/>
              <a:t>do 500 tys. (NZ, ST), 150 tys. (HS)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/>
              <a:t>Koszty pośrednie: </a:t>
            </a:r>
          </a:p>
          <a:p>
            <a:pPr lvl="2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dirty="0" smtClean="0"/>
              <a:t>maksymalnie 30% kosztów bezpośrednich z wyłączeniem aparatury</a:t>
            </a:r>
          </a:p>
          <a:p>
            <a:pPr lvl="2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dirty="0" smtClean="0"/>
              <a:t>konkurs SYMFONIA 20% kosztów bezpośrednich z wyłączeniem aparatury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/>
              <a:t>Kosztorysy nie są modyfikowane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endParaRPr lang="pl-PL" sz="1600" b="1" dirty="0" smtClean="0"/>
          </a:p>
          <a:p>
            <a:pPr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/>
              <a:t>Terminy:</a:t>
            </a:r>
          </a:p>
          <a:p>
            <a:pPr lvl="1">
              <a:spcBef>
                <a:spcPts val="3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1600" b="1" dirty="0" smtClean="0"/>
              <a:t>Umowa</a:t>
            </a:r>
            <a:r>
              <a:rPr lang="pl-PL" sz="1600" dirty="0" smtClean="0"/>
              <a:t> </a:t>
            </a:r>
            <a:r>
              <a:rPr lang="pl-PL" sz="1600" dirty="0" smtClean="0"/>
              <a:t>musi zostać przesłana do NCN, w ciągu </a:t>
            </a:r>
            <a:r>
              <a:rPr lang="pl-PL" sz="1600" b="1" dirty="0" smtClean="0"/>
              <a:t>2 miesięcy </a:t>
            </a:r>
            <a:r>
              <a:rPr lang="pl-PL" sz="1600" dirty="0" smtClean="0"/>
              <a:t>od momentu otrzymania decyzji</a:t>
            </a:r>
          </a:p>
          <a:p>
            <a:pPr marL="180975" lvl="0" indent="0">
              <a:spcBef>
                <a:spcPts val="300"/>
              </a:spcBef>
              <a:buClr>
                <a:srgbClr val="DB133C"/>
              </a:buClr>
              <a:buNone/>
            </a:pPr>
            <a:endParaRPr lang="pl-PL" sz="1400" b="1" dirty="0" smtClean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97869" y="390858"/>
            <a:ext cx="7272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 b="1" i="0" dirty="0" smtClean="0">
                <a:solidFill>
                  <a:srgbClr val="DB133C"/>
                </a:solidFill>
                <a:latin typeface="+mn-lt"/>
              </a:rPr>
              <a:t>  O czym warto pamiętać</a:t>
            </a:r>
            <a:endParaRPr lang="pl-PL" sz="3200" b="1" i="0" dirty="0">
              <a:solidFill>
                <a:srgbClr val="DB133C"/>
              </a:solidFill>
              <a:latin typeface="+mn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862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15" y="1395596"/>
            <a:ext cx="9018492" cy="508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37177" y="683246"/>
            <a:ext cx="74111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2400" b="1" i="0" dirty="0" smtClean="0">
                <a:solidFill>
                  <a:srgbClr val="DB133C"/>
                </a:solidFill>
              </a:rPr>
              <a:t>Procedura oceny i kwalifikacji projektów badawczych do finansowania</a:t>
            </a:r>
            <a:endParaRPr lang="pl-PL" sz="2400" b="1" i="0" dirty="0">
              <a:solidFill>
                <a:srgbClr val="DB133C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1519237" y="5148262"/>
            <a:ext cx="5343525" cy="544200"/>
          </a:xfrm>
          <a:prstGeom prst="roundRect">
            <a:avLst/>
          </a:prstGeom>
          <a:solidFill>
            <a:srgbClr val="DABC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i="0" dirty="0" smtClean="0">
              <a:solidFill>
                <a:prstClr val="white"/>
              </a:solidFill>
            </a:endParaRPr>
          </a:p>
          <a:p>
            <a:pPr algn="ctr"/>
            <a:endParaRPr lang="pl-PL" sz="1200" b="1" i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100" b="1" i="0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OCENA RZETELNOŚCI I BEZSTRONNOŚCI OPINII EKSPERTÓW</a:t>
            </a:r>
          </a:p>
          <a:p>
            <a:pPr algn="ctr"/>
            <a:r>
              <a:rPr lang="pl-PL" sz="1100" b="1" i="0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- Koordynatorzy Dyscyplin NCN </a:t>
            </a:r>
          </a:p>
          <a:p>
            <a:pPr algn="ctr"/>
            <a:endParaRPr lang="pl-PL" b="1" dirty="0">
              <a:solidFill>
                <a:prstClr val="white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609726" y="2771775"/>
            <a:ext cx="4714874" cy="571500"/>
          </a:xfrm>
          <a:prstGeom prst="roundRect">
            <a:avLst/>
          </a:prstGeom>
          <a:solidFill>
            <a:srgbClr val="DB133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043113" y="2762250"/>
            <a:ext cx="3848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b="1" i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OCENA MERYTORYCZNA </a:t>
            </a:r>
          </a:p>
          <a:p>
            <a:pPr algn="ctr"/>
            <a:r>
              <a:rPr lang="pl-PL" sz="1000" i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Zespół Ekspertów NCN</a:t>
            </a:r>
          </a:p>
          <a:p>
            <a:pPr algn="ctr"/>
            <a:r>
              <a:rPr lang="pl-PL" sz="1000" i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 eksperci zewnętrzni </a:t>
            </a:r>
          </a:p>
        </p:txBody>
      </p:sp>
    </p:spTree>
    <p:extLst>
      <p:ext uri="{BB962C8B-B14F-4D97-AF65-F5344CB8AC3E}">
        <p14:creationId xmlns:p14="http://schemas.microsoft.com/office/powerpoint/2010/main" xmlns="" val="1751164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1788" y="0"/>
            <a:ext cx="7992212" cy="1124742"/>
          </a:xfrm>
        </p:spPr>
        <p:txBody>
          <a:bodyPr>
            <a:noAutofit/>
          </a:bodyPr>
          <a:lstStyle/>
          <a:p>
            <a:r>
              <a:rPr lang="pl-PL" sz="2600" dirty="0"/>
              <a:t>Liczba złożonych i zakwalifikowanych </a:t>
            </a:r>
            <a:r>
              <a:rPr lang="pl-PL" sz="2600" dirty="0" smtClean="0"/>
              <a:t>wniosków w konkursach </a:t>
            </a:r>
            <a:r>
              <a:rPr lang="pl-PL" sz="2600" dirty="0"/>
              <a:t>NCN rozstrzygniętych w 2012 roku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23</a:t>
            </a:fld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5362640"/>
              </p:ext>
            </p:extLst>
          </p:nvPr>
        </p:nvGraphicFramePr>
        <p:xfrm>
          <a:off x="0" y="1415644"/>
          <a:ext cx="9073661" cy="497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497440" y="3997703"/>
            <a:ext cx="65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12%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354011" y="41943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15%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117574" y="23712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15%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935237" y="30012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26%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779704" y="18143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21%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508098" y="28225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26%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289244" y="36698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21%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102436" y="40391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23%</a:t>
            </a:r>
            <a:endParaRPr lang="pl-PL" b="1" dirty="0">
              <a:solidFill>
                <a:srgbClr val="0070C0"/>
              </a:solidFill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4950069" y="1899138"/>
            <a:ext cx="1081454" cy="923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1849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Wskaźniki sukcesu dla grup nauk w 2012 roku </a:t>
            </a:r>
            <a:r>
              <a:rPr lang="pl-PL" sz="2800" dirty="0" smtClean="0"/>
              <a:t>– </a:t>
            </a:r>
            <a:r>
              <a:rPr lang="pl-PL" sz="2800" dirty="0"/>
              <a:t>porównanie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xmlns="" val="4091499315"/>
              </p:ext>
            </p:extLst>
          </p:nvPr>
        </p:nvGraphicFramePr>
        <p:xfrm>
          <a:off x="150312" y="1532286"/>
          <a:ext cx="8870355" cy="427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08512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590675" y="663542"/>
            <a:ext cx="74886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i="0" dirty="0" smtClean="0">
                <a:solidFill>
                  <a:srgbClr val="DB133C"/>
                </a:solidFill>
              </a:rPr>
              <a:t>Liderzy rozstrzygniętych konkursów NCN „TOP 15”</a:t>
            </a:r>
            <a:endParaRPr lang="pl-PL" b="1" i="0" dirty="0">
              <a:solidFill>
                <a:srgbClr val="DB133C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2780213"/>
              </p:ext>
            </p:extLst>
          </p:nvPr>
        </p:nvGraphicFramePr>
        <p:xfrm>
          <a:off x="409573" y="1826657"/>
          <a:ext cx="8191501" cy="378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656"/>
                <a:gridCol w="964576"/>
                <a:gridCol w="1138297"/>
                <a:gridCol w="1033953"/>
                <a:gridCol w="1261019"/>
              </a:tblGrid>
              <a:tr h="504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Wnioskodawca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Wnioski</a:t>
                      </a:r>
                      <a:endParaRPr lang="pl-PL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Złożone*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Kwota  wnioskowana</a:t>
                      </a: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ogółem </a:t>
                      </a:r>
                      <a:b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[zł]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Umowy podpisane**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680" algn="l"/>
                        </a:tabLst>
                      </a:pPr>
                      <a: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Kwota przyznana ogółem</a:t>
                      </a:r>
                      <a:endParaRPr lang="pl-PL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680" algn="l"/>
                        </a:tabLst>
                      </a:pPr>
                      <a:r>
                        <a:rPr lang="pl-PL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[zł]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33C"/>
                    </a:solidFill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Uniwersytet Jagielloński</a:t>
                      </a:r>
                      <a:r>
                        <a:rPr lang="pl-PL" sz="11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(wraz z Collegium </a:t>
                      </a:r>
                      <a:r>
                        <a:rPr lang="pl-PL" sz="11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Medicum</a:t>
                      </a:r>
                      <a:r>
                        <a:rPr lang="pl-PL" sz="11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l-PL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102,9</a:t>
                      </a:r>
                      <a:r>
                        <a:rPr lang="pl-PL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43,7</a:t>
                      </a:r>
                      <a:r>
                        <a:rPr lang="pl-PL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Uniwersytet Warszawski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238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70,7 mln 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34,1</a:t>
                      </a:r>
                      <a:r>
                        <a:rPr lang="pl-PL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rgbClr val="943634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Akademia Górniczo- Hutnicza w Krakowie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213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113,5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Politechnika Warszawska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22,7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Uniwersytet im. A. Mickiewicza w</a:t>
                      </a:r>
                      <a:r>
                        <a:rPr lang="pl-PL" sz="11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Poznaniu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46,5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15,8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Politechnika Wrocławska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Uniwersytet Łódzki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Politechnika</a:t>
                      </a:r>
                      <a:r>
                        <a:rPr lang="pl-PL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Łódzka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67,1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Narodowe Centrum Badań</a:t>
                      </a:r>
                      <a:r>
                        <a:rPr lang="pl-PL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Jądrowych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9,9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Uniwersytet Gdański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28,3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9,8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Instytut Chemii Fizycznej PAN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21,6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9,6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Instytut Rozrodu Zwierząt i Badań Żywności PAN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Instytut Biologii Doświadczalnej PAN 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18,4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Uniwersytet Wrocławski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29,3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Uniwersytet</a:t>
                      </a:r>
                      <a:r>
                        <a:rPr lang="pl-PL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Medyczny w Łodzi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8,4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B1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696194" y="144262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sz="1400" b="1" i="0" dirty="0">
                <a:latin typeface="Arial" pitchFamily="34" charset="0"/>
                <a:cs typeface="Arial" pitchFamily="34" charset="0"/>
              </a:rPr>
              <a:t>4 rodzaje </a:t>
            </a:r>
            <a:r>
              <a:rPr lang="pl-PL" sz="1400" b="1" i="0" dirty="0" smtClean="0">
                <a:latin typeface="Arial" pitchFamily="34" charset="0"/>
                <a:cs typeface="Arial" pitchFamily="34" charset="0"/>
              </a:rPr>
              <a:t>konkursów</a:t>
            </a:r>
            <a:r>
              <a:rPr lang="pl-PL" sz="1400" b="1" i="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400" b="1" i="0" dirty="0" smtClean="0">
                <a:latin typeface="Arial" pitchFamily="34" charset="0"/>
                <a:cs typeface="Arial" pitchFamily="34" charset="0"/>
              </a:rPr>
              <a:t>- 15 marca 2011</a:t>
            </a:r>
            <a:endParaRPr lang="pl-PL" sz="14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09573" y="6006456"/>
            <a:ext cx="6496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0" dirty="0" smtClean="0"/>
              <a:t>*bez wniosków złożonych przez osoby fizyczne, **w tym wnioski złożone przez osoby fizyczne</a:t>
            </a:r>
            <a:endParaRPr lang="pl-PL" sz="900" i="0" dirty="0"/>
          </a:p>
        </p:txBody>
      </p:sp>
    </p:spTree>
    <p:extLst>
      <p:ext uri="{BB962C8B-B14F-4D97-AF65-F5344CB8AC3E}">
        <p14:creationId xmlns:p14="http://schemas.microsoft.com/office/powerpoint/2010/main" xmlns="" val="3624963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2743202"/>
            <a:ext cx="9144000" cy="1088570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4400" b="1" dirty="0" smtClean="0">
                <a:latin typeface="Arial" pitchFamily="34" charset="0"/>
                <a:cs typeface="Arial" pitchFamily="34" charset="0"/>
              </a:rPr>
              <a:t>www.ncn.gov.pl</a:t>
            </a:r>
            <a:endParaRPr lang="pl-PL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18057" y="2056207"/>
            <a:ext cx="6696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600" b="1" i="0" dirty="0" smtClean="0">
                <a:solidFill>
                  <a:srgbClr val="DB133C"/>
                </a:solidFill>
              </a:rPr>
              <a:t>Zapraszamy na stronę www</a:t>
            </a:r>
            <a:endParaRPr lang="pl-PL" sz="3600" b="1" i="0" dirty="0">
              <a:solidFill>
                <a:srgbClr val="DB133C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058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236" y="-9236"/>
            <a:ext cx="233997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-9236" y="3196766"/>
            <a:ext cx="91532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5400" b="1" i="0" dirty="0" smtClean="0">
                <a:solidFill>
                  <a:srgbClr val="DB133C"/>
                </a:solidFill>
              </a:rPr>
              <a:t>Dziękuję za uwagę</a:t>
            </a:r>
            <a:r>
              <a:rPr lang="pl-PL" sz="5400" b="1" i="0" dirty="0" smtClean="0">
                <a:solidFill>
                  <a:srgbClr val="CC0000"/>
                </a:solidFill>
              </a:rPr>
              <a:t>.</a:t>
            </a:r>
            <a:endParaRPr lang="pl-PL" sz="5400" b="1" i="0" dirty="0">
              <a:solidFill>
                <a:srgbClr val="CC0000"/>
              </a:solidFill>
            </a:endParaRPr>
          </a:p>
        </p:txBody>
      </p:sp>
      <p:pic>
        <p:nvPicPr>
          <p:cNvPr id="8" name="Picture 8" descr="ncn-stop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295" y="6034450"/>
            <a:ext cx="7864248" cy="60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2219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152401" y="1191091"/>
            <a:ext cx="2556932" cy="43188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spc="-40" dirty="0" smtClean="0">
                <a:solidFill>
                  <a:schemeClr val="tx1"/>
                </a:solidFill>
              </a:rPr>
              <a:t>Nauki humanistyczne, </a:t>
            </a:r>
            <a:r>
              <a:rPr lang="pl-PL" sz="1400" b="1" spc="-40" dirty="0" smtClean="0">
                <a:solidFill>
                  <a:schemeClr val="tx1"/>
                </a:solidFill>
              </a:rPr>
              <a:t>społecznych i o sztuce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HS1</a:t>
            </a:r>
            <a:r>
              <a:rPr lang="pl-PL" sz="1400" dirty="0" smtClean="0"/>
              <a:t> </a:t>
            </a:r>
            <a:r>
              <a:rPr lang="pl-PL" sz="1400" dirty="0" smtClean="0"/>
              <a:t>Fundamentalne </a:t>
            </a:r>
            <a:r>
              <a:rPr lang="pl-PL" sz="1400" dirty="0"/>
              <a:t>pytania o naturę </a:t>
            </a:r>
            <a:r>
              <a:rPr lang="pl-PL" sz="1400" dirty="0" smtClean="0"/>
              <a:t>człowieka </a:t>
            </a:r>
            <a:r>
              <a:rPr lang="pl-PL" sz="1400" dirty="0" smtClean="0"/>
              <a:t>i otaczającej </a:t>
            </a:r>
            <a:r>
              <a:rPr lang="pl-PL" sz="1400" dirty="0"/>
              <a:t>go </a:t>
            </a:r>
            <a:r>
              <a:rPr lang="pl-PL" sz="1400" dirty="0" smtClean="0"/>
              <a:t>rzeczywistości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HS2 </a:t>
            </a:r>
            <a:r>
              <a:rPr lang="pl-PL" sz="1400" dirty="0" smtClean="0"/>
              <a:t>Kultura </a:t>
            </a:r>
            <a:r>
              <a:rPr lang="pl-PL" sz="1400" dirty="0"/>
              <a:t>i twórczość </a:t>
            </a:r>
            <a:r>
              <a:rPr lang="pl-PL" sz="1400" dirty="0" smtClean="0"/>
              <a:t>kulturowa</a:t>
            </a:r>
            <a:endParaRPr lang="pl-PL" sz="1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HS3</a:t>
            </a:r>
            <a:r>
              <a:rPr lang="pl-PL" sz="1400" dirty="0" smtClean="0"/>
              <a:t> </a:t>
            </a:r>
            <a:r>
              <a:rPr lang="pl-PL" sz="1400" dirty="0" smtClean="0"/>
              <a:t>Wiedza </a:t>
            </a:r>
            <a:r>
              <a:rPr lang="pl-PL" sz="1400" dirty="0"/>
              <a:t>o </a:t>
            </a:r>
            <a:r>
              <a:rPr lang="pl-PL" sz="1400" dirty="0" smtClean="0"/>
              <a:t>przeszłości</a:t>
            </a:r>
            <a:r>
              <a:rPr lang="pl-PL" sz="1400" dirty="0"/>
              <a:t>	</a:t>
            </a:r>
            <a:endParaRPr lang="pl-PL" sz="14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HS4</a:t>
            </a:r>
            <a:r>
              <a:rPr lang="pl-PL" sz="1400" dirty="0" smtClean="0"/>
              <a:t> </a:t>
            </a:r>
            <a:r>
              <a:rPr lang="pl-PL" sz="1400" dirty="0" smtClean="0"/>
              <a:t>Jednostka</a:t>
            </a:r>
            <a:r>
              <a:rPr lang="pl-PL" sz="1400" dirty="0"/>
              <a:t>, instytucje, </a:t>
            </a:r>
            <a:r>
              <a:rPr lang="pl-PL" sz="1400" dirty="0" smtClean="0"/>
              <a:t>rynki</a:t>
            </a:r>
            <a:endParaRPr lang="pl-PL" sz="1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HS5 </a:t>
            </a:r>
            <a:r>
              <a:rPr lang="pl-PL" sz="1400" dirty="0" smtClean="0"/>
              <a:t>Normy </a:t>
            </a:r>
            <a:r>
              <a:rPr lang="pl-PL" sz="1400" dirty="0"/>
              <a:t>i władza 	</a:t>
            </a:r>
            <a:endParaRPr lang="pl-PL" sz="14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b="1" dirty="0" smtClean="0"/>
              <a:t>HS6</a:t>
            </a:r>
            <a:r>
              <a:rPr lang="pl-PL" sz="1400" dirty="0" smtClean="0"/>
              <a:t> </a:t>
            </a:r>
            <a:r>
              <a:rPr lang="pl-PL" sz="1400" dirty="0" smtClean="0"/>
              <a:t>Człowiek </a:t>
            </a:r>
            <a:r>
              <a:rPr lang="pl-PL" sz="1400" dirty="0"/>
              <a:t>i życie społeczne 	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802467" y="1185334"/>
            <a:ext cx="2937932" cy="4514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Nauki ścisłe i technicznych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ST1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Nauki matematyczne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ST2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Podstawowe składniki materii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ST3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Fizyka fazy skondensowanej</a:t>
            </a:r>
            <a:endParaRPr lang="pl-PL" sz="1400" i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ST4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Chemia analityczna i fizyczna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ST5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Synteza i materiały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ST6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Informatyka i technologie informacyjne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ST7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Inżynieria systemów i telekomunikacji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ST8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Inżynieria procesów i produkcji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ST9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Astronomia i badania kosmiczne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ST10  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Nauki o Ziemi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833531" y="1176275"/>
            <a:ext cx="2878667" cy="508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Nauki o życiu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NZ1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Podstawowe procesy życiowe na poziomie molekularnym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NZ2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Genetyka i </a:t>
            </a:r>
            <a:r>
              <a:rPr kumimoji="0" lang="pl-PL" sz="1400" b="0" i="0" u="none" strike="noStrike" kern="1200" cap="none" spc="-30" normalizeH="0" baseline="0" noProof="0" dirty="0" err="1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genomika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NZ3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Biologia na poziomie komórki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NZ4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Biologia na poziomie tkanek, narządów i organizmów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NZ5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Choroby niezakaźne ludzi i zwierząt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NZ6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Immunologia i choroby zakaźne ludzi i zwierząt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NZ7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Zdrowie publiczne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NZ8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Podstawy wiedzy o życiu na poziomie środowiskowym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B133C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l-PL" sz="1400" b="1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NZ9</a:t>
            </a:r>
            <a:r>
              <a:rPr kumimoji="0" lang="pl-PL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Podstawy stosowanych nauk o życiu</a:t>
            </a:r>
            <a:endParaRPr kumimoji="0" lang="pl-PL" sz="1400" b="0" i="0" u="none" strike="noStrike" kern="1200" cap="none" spc="-3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16200" y="194733"/>
            <a:ext cx="355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i="0" dirty="0" smtClean="0"/>
              <a:t>Panele dziedzinowe</a:t>
            </a:r>
            <a:endParaRPr lang="pl-PL" sz="2800" b="1" i="0" dirty="0"/>
          </a:p>
        </p:txBody>
      </p:sp>
    </p:spTree>
    <p:extLst>
      <p:ext uri="{BB962C8B-B14F-4D97-AF65-F5344CB8AC3E}">
        <p14:creationId xmlns:p14="http://schemas.microsoft.com/office/powerpoint/2010/main" xmlns="" val="535074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582318" y="1371428"/>
            <a:ext cx="8201025" cy="43910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pl-PL" sz="2400" b="1" dirty="0" smtClean="0"/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dirty="0" smtClean="0"/>
              <a:t>OPUS</a:t>
            </a:r>
            <a:endParaRPr lang="pl-PL" sz="2400" b="1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dirty="0" smtClean="0"/>
              <a:t>	</a:t>
            </a:r>
            <a:r>
              <a:rPr lang="pl-PL" sz="2400" dirty="0" smtClean="0"/>
              <a:t>Konkurs </a:t>
            </a:r>
            <a:r>
              <a:rPr lang="pl-PL" sz="2400" dirty="0"/>
              <a:t>ogólny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dirty="0"/>
              <a:t>PRELUDIUM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dirty="0" smtClean="0"/>
              <a:t>	</a:t>
            </a:r>
            <a:r>
              <a:rPr lang="pl-PL" sz="2400" dirty="0" smtClean="0"/>
              <a:t>Konkurs </a:t>
            </a:r>
            <a:r>
              <a:rPr lang="pl-PL" sz="2400" dirty="0"/>
              <a:t>dla osób rozpoczynających karierę naukową </a:t>
            </a:r>
            <a:r>
              <a:rPr lang="pl-PL" sz="2400" dirty="0" smtClean="0"/>
              <a:t>	bez stopnia </a:t>
            </a:r>
            <a:r>
              <a:rPr lang="pl-PL" sz="2400" dirty="0"/>
              <a:t>naukowego doktora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dirty="0" smtClean="0"/>
              <a:t>SONATA </a:t>
            </a:r>
            <a:r>
              <a:rPr lang="pl-PL" sz="2400" b="1" dirty="0" smtClean="0"/>
              <a:t>i </a:t>
            </a:r>
            <a:r>
              <a:rPr lang="pl-PL" sz="2400" b="1" dirty="0" smtClean="0"/>
              <a:t>SONATA BIS</a:t>
            </a:r>
            <a:endParaRPr lang="pl-PL" sz="2400" b="1" dirty="0" smtClean="0"/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dirty="0" smtClean="0"/>
              <a:t>	</a:t>
            </a:r>
            <a:r>
              <a:rPr lang="pl-PL" sz="2400" dirty="0" smtClean="0"/>
              <a:t>Konkurs </a:t>
            </a:r>
            <a:r>
              <a:rPr lang="pl-PL" sz="2400" dirty="0"/>
              <a:t>dla osób rozpoczynających karierę naukową </a:t>
            </a:r>
            <a:r>
              <a:rPr lang="pl-PL" sz="2400" dirty="0" smtClean="0"/>
              <a:t>	ze stopniem </a:t>
            </a:r>
            <a:r>
              <a:rPr lang="pl-PL" sz="2400" dirty="0"/>
              <a:t>naukowym </a:t>
            </a:r>
            <a:r>
              <a:rPr lang="pl-PL" sz="2400" dirty="0" smtClean="0"/>
              <a:t>doktora</a:t>
            </a:r>
            <a:endParaRPr lang="pl-PL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63848" y="594986"/>
            <a:ext cx="6591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  <a:latin typeface="+mn-lt"/>
                <a:cs typeface="Arial" pitchFamily="34" charset="0"/>
              </a:rPr>
              <a:t>Rodzaje konkursów</a:t>
            </a:r>
            <a:endParaRPr lang="pl-PL" sz="2800" b="1" i="0" dirty="0">
              <a:solidFill>
                <a:srgbClr val="DB133C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48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54970" y="594986"/>
            <a:ext cx="6591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  <a:latin typeface="+mn-lt"/>
                <a:cs typeface="Arial" pitchFamily="34" charset="0"/>
              </a:rPr>
              <a:t>Rodzaje konkursów</a:t>
            </a:r>
            <a:endParaRPr lang="pl-PL" sz="2800" b="1" i="0" dirty="0">
              <a:solidFill>
                <a:srgbClr val="DB133C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06027" y="889001"/>
            <a:ext cx="8037898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</a:pPr>
            <a:endParaRPr lang="pl-PL" sz="2400" b="1" i="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i="0" dirty="0" smtClean="0">
                <a:latin typeface="+mn-lt"/>
              </a:rPr>
              <a:t> HARMONIA</a:t>
            </a:r>
            <a:endParaRPr lang="pl-PL" sz="2400" b="1" i="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dirty="0">
                <a:latin typeface="+mn-lt"/>
              </a:rPr>
              <a:t>	</a:t>
            </a:r>
            <a:r>
              <a:rPr lang="pl-PL" sz="2400" i="0" dirty="0">
                <a:latin typeface="+mn-lt"/>
              </a:rPr>
              <a:t>Konkurs na finansowanie projektów </a:t>
            </a:r>
            <a:r>
              <a:rPr lang="pl-PL" sz="2400" i="0" dirty="0" smtClean="0">
                <a:latin typeface="+mn-lt"/>
              </a:rPr>
              <a:t>	badawczych 	realizowanych </a:t>
            </a:r>
            <a:r>
              <a:rPr lang="pl-PL" sz="2400" i="0" dirty="0">
                <a:latin typeface="+mn-lt"/>
              </a:rPr>
              <a:t>w </a:t>
            </a:r>
            <a:r>
              <a:rPr lang="pl-PL" sz="2400" i="0" dirty="0" smtClean="0">
                <a:latin typeface="+mn-lt"/>
              </a:rPr>
              <a:t>ramach współpracy </a:t>
            </a:r>
            <a:r>
              <a:rPr lang="pl-PL" sz="2400" i="0" dirty="0">
                <a:latin typeface="+mn-lt"/>
              </a:rPr>
              <a:t>międzynarodowej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i="0" dirty="0" smtClean="0">
                <a:latin typeface="+mn-lt"/>
              </a:rPr>
              <a:t>  MAESTRO</a:t>
            </a:r>
            <a:endParaRPr lang="pl-PL" sz="2400" b="1" i="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dirty="0">
                <a:latin typeface="+mn-lt"/>
              </a:rPr>
              <a:t>	</a:t>
            </a:r>
            <a:r>
              <a:rPr lang="pl-PL" sz="2400" i="0" dirty="0">
                <a:latin typeface="+mn-lt"/>
              </a:rPr>
              <a:t>Konkurs dla doświadczonych </a:t>
            </a:r>
            <a:r>
              <a:rPr lang="pl-PL" sz="2400" i="0" dirty="0" smtClean="0">
                <a:latin typeface="+mn-lt"/>
              </a:rPr>
              <a:t>naukowców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dirty="0" smtClean="0"/>
              <a:t> </a:t>
            </a:r>
            <a:r>
              <a:rPr lang="pl-PL" sz="2400" b="1" i="0" dirty="0" smtClean="0">
                <a:latin typeface="+mj-lt"/>
              </a:rPr>
              <a:t>FUGA</a:t>
            </a:r>
            <a:endParaRPr lang="pl-PL" sz="2400" b="1" i="0" dirty="0" smtClean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i="0" dirty="0" smtClean="0">
                <a:latin typeface="+mj-lt"/>
              </a:rPr>
              <a:t>	</a:t>
            </a:r>
            <a:r>
              <a:rPr lang="pl-PL" sz="2400" i="0" dirty="0" smtClean="0">
                <a:latin typeface="+mj-lt"/>
              </a:rPr>
              <a:t>Konkurs na staże krajowe po uzyskaniu stopnia 	naukowego doktora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i="0" dirty="0" smtClean="0">
                <a:latin typeface="+mj-lt"/>
              </a:rPr>
              <a:t> ETIUDA</a:t>
            </a:r>
            <a:endParaRPr lang="pl-PL" sz="2400" b="1" i="0" dirty="0" smtClean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2400" b="1" i="0" dirty="0" smtClean="0">
                <a:latin typeface="+mj-lt"/>
              </a:rPr>
              <a:t>	</a:t>
            </a:r>
            <a:r>
              <a:rPr lang="pl-PL" sz="2400" i="0" dirty="0" smtClean="0">
                <a:latin typeface="+mj-lt"/>
              </a:rPr>
              <a:t>Konkurs na stypendia doktorskie</a:t>
            </a:r>
            <a:endParaRPr lang="pl-PL" sz="24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149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617829" y="1375695"/>
            <a:ext cx="8201025" cy="460677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pl-PL" sz="3100" dirty="0" smtClean="0"/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3100" b="1" dirty="0" smtClean="0"/>
              <a:t>SYMFONIA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pl-PL" sz="3100" dirty="0" smtClean="0"/>
              <a:t>Konkurs </a:t>
            </a:r>
            <a:r>
              <a:rPr lang="pl-PL" sz="3100" dirty="0" smtClean="0"/>
              <a:t>na międzydziedzinowe projekty badawcze 	realizowane przez wybitnych naukowców, których 	badania wyróżniają się najwyższą jakością, odważnym </a:t>
            </a:r>
            <a:r>
              <a:rPr lang="pl-PL" sz="3100" dirty="0" smtClean="0"/>
              <a:t>przekraczaniem </a:t>
            </a:r>
            <a:r>
              <a:rPr lang="pl-PL" sz="3100" dirty="0" smtClean="0"/>
              <a:t>granic pomiędzy różnymi dziedzinami 	nauki, przyczyniając się do tworzenia nowych wartości </a:t>
            </a:r>
            <a:r>
              <a:rPr lang="pl-PL" sz="3100" dirty="0" smtClean="0"/>
              <a:t>i </a:t>
            </a:r>
            <a:r>
              <a:rPr lang="pl-PL" sz="3100" dirty="0" smtClean="0"/>
              <a:t>otwierania nowych perspektyw w nauce.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endParaRPr lang="pl-PL" sz="2800" dirty="0" smtClean="0"/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endParaRPr lang="pl-PL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0700" y="493174"/>
            <a:ext cx="6591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  <a:latin typeface="+mn-lt"/>
                <a:cs typeface="Arial" pitchFamily="34" charset="0"/>
              </a:rPr>
              <a:t>Rodzaje konkursów</a:t>
            </a:r>
            <a:endParaRPr lang="pl-PL" sz="2800" b="1" i="0" dirty="0">
              <a:solidFill>
                <a:srgbClr val="DB133C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404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600074" y="1660864"/>
            <a:ext cx="8201025" cy="439102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Jednostki naukowe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Konsorcja naukowe	</a:t>
            </a:r>
            <a:endParaRPr lang="pl-PL" sz="2600" dirty="0"/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Sieci naukowe i jednostki organizacyjne uczelni (nie-podstawowe)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Centra naukowo-przemysłowe	</a:t>
            </a:r>
            <a:endParaRPr lang="pl-PL" sz="2600" dirty="0"/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Centra naukowe PAN i uczelni</a:t>
            </a:r>
            <a:r>
              <a:rPr lang="pl-PL" sz="2600" dirty="0"/>
              <a:t>	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Biblioteki naukowe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>
                <a:solidFill>
                  <a:srgbClr val="DB133C"/>
                </a:solidFill>
              </a:rPr>
              <a:t>Przedsiębiorcy</a:t>
            </a:r>
            <a:r>
              <a:rPr lang="pl-PL" sz="2600" dirty="0" smtClean="0"/>
              <a:t> – centra badawczo-rozwojowe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>
                <a:solidFill>
                  <a:srgbClr val="DB133C"/>
                </a:solidFill>
              </a:rPr>
              <a:t>Przedsiębiorcy</a:t>
            </a:r>
            <a:r>
              <a:rPr lang="pl-PL" sz="2600" dirty="0" smtClean="0"/>
              <a:t> prowadzący badania naukowe w formie innej niż powyższe</a:t>
            </a:r>
            <a:endParaRPr lang="pl-PL" sz="2600" dirty="0"/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/>
              <a:t>Jednostki organizacyjne posiadające osobowość prawną i siedzibę na terytorium RP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600" dirty="0" smtClean="0">
                <a:solidFill>
                  <a:srgbClr val="DB133C"/>
                </a:solidFill>
              </a:rPr>
              <a:t>Osoby fizyczne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None/>
            </a:pPr>
            <a:endParaRPr lang="pl-PL" sz="16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95391" y="434899"/>
            <a:ext cx="6591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  <a:latin typeface="+mn-lt"/>
                <a:cs typeface="Arial" pitchFamily="34" charset="0"/>
              </a:rPr>
              <a:t>Wnioskodawcy</a:t>
            </a:r>
            <a:endParaRPr lang="pl-PL" sz="2800" b="1" i="0" dirty="0">
              <a:solidFill>
                <a:srgbClr val="DB133C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48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525316"/>
            <a:ext cx="7677150" cy="4600847"/>
          </a:xfrm>
        </p:spPr>
        <p:txBody>
          <a:bodyPr>
            <a:normAutofit lnSpcReduction="10000"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>
                <a:latin typeface="+mj-lt"/>
                <a:cs typeface="Arial" pitchFamily="34" charset="0"/>
              </a:rPr>
              <a:t>Dla wszystkich </a:t>
            </a:r>
            <a:r>
              <a:rPr lang="pl-PL" sz="2400" dirty="0" smtClean="0">
                <a:latin typeface="+mj-lt"/>
                <a:cs typeface="Arial" pitchFamily="34" charset="0"/>
              </a:rPr>
              <a:t>naukowców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latin typeface="+mj-lt"/>
                <a:cs typeface="Arial" pitchFamily="34" charset="0"/>
              </a:rPr>
              <a:t>Czas </a:t>
            </a:r>
            <a:r>
              <a:rPr lang="pl-PL" sz="2400" dirty="0">
                <a:latin typeface="+mj-lt"/>
                <a:cs typeface="Arial" pitchFamily="34" charset="0"/>
              </a:rPr>
              <a:t>realizacji </a:t>
            </a:r>
            <a:r>
              <a:rPr lang="pl-PL" sz="2400" dirty="0" smtClean="0">
                <a:latin typeface="+mj-lt"/>
                <a:cs typeface="Arial" pitchFamily="34" charset="0"/>
              </a:rPr>
              <a:t>projektu: od </a:t>
            </a:r>
            <a:r>
              <a:rPr lang="pl-PL" sz="2400" b="1" dirty="0" smtClean="0">
                <a:latin typeface="+mj-lt"/>
                <a:cs typeface="Arial" pitchFamily="34" charset="0"/>
              </a:rPr>
              <a:t>12 do </a:t>
            </a:r>
            <a:r>
              <a:rPr lang="pl-PL" sz="2400" b="1" dirty="0">
                <a:latin typeface="+mj-lt"/>
                <a:cs typeface="Arial" pitchFamily="34" charset="0"/>
              </a:rPr>
              <a:t>36 </a:t>
            </a:r>
            <a:r>
              <a:rPr lang="pl-PL" sz="2400" b="1" dirty="0" smtClean="0">
                <a:latin typeface="+mj-lt"/>
                <a:cs typeface="Arial" pitchFamily="34" charset="0"/>
              </a:rPr>
              <a:t>miesięcy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Zakup aparatury: </a:t>
            </a:r>
            <a:r>
              <a:rPr lang="pl-PL" sz="2400" dirty="0" smtClean="0"/>
              <a:t>wartość</a:t>
            </a:r>
            <a:r>
              <a:rPr lang="pl-PL" sz="2400" b="1" dirty="0" smtClean="0">
                <a:latin typeface="+mj-lt"/>
                <a:cs typeface="Arial" pitchFamily="34" charset="0"/>
              </a:rPr>
              <a:t> </a:t>
            </a:r>
            <a:r>
              <a:rPr lang="pl-PL" sz="2400" dirty="0"/>
              <a:t>pojedynczego aparatu naukowo-badawczego nie może </a:t>
            </a:r>
            <a:r>
              <a:rPr lang="pl-PL" sz="2400" dirty="0" smtClean="0"/>
              <a:t>przekraczać:  </a:t>
            </a:r>
            <a:endParaRPr lang="pl-PL" sz="2400" dirty="0" smtClean="0">
              <a:cs typeface="Arial" pitchFamily="34" charset="0"/>
            </a:endParaRP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>
                <a:latin typeface="+mj-lt"/>
                <a:cs typeface="Arial" pitchFamily="34" charset="0"/>
              </a:rPr>
              <a:t>ST i NZ: </a:t>
            </a:r>
            <a:r>
              <a:rPr lang="pl-PL" sz="2000" dirty="0" smtClean="0"/>
              <a:t>500 </a:t>
            </a:r>
            <a:r>
              <a:rPr lang="pl-PL" sz="2000" dirty="0"/>
              <a:t>tys. zł </a:t>
            </a:r>
            <a:endParaRPr lang="pl-PL" sz="2000" dirty="0" smtClean="0"/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b="1" dirty="0" smtClean="0"/>
              <a:t>HS:</a:t>
            </a:r>
            <a:r>
              <a:rPr lang="pl-PL" sz="2000" dirty="0" smtClean="0"/>
              <a:t> 150</a:t>
            </a:r>
            <a:r>
              <a:rPr lang="pl-PL" sz="2000" dirty="0"/>
              <a:t> tys. zł</a:t>
            </a:r>
            <a:endParaRPr lang="pl-PL" sz="2000" dirty="0" smtClean="0"/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>
                <a:cs typeface="Arial" pitchFamily="34" charset="0"/>
              </a:rPr>
              <a:t>Koszty </a:t>
            </a:r>
            <a:r>
              <a:rPr lang="pl-PL" sz="2400" dirty="0" smtClean="0">
                <a:cs typeface="Arial" pitchFamily="34" charset="0"/>
              </a:rPr>
              <a:t>pośrednie: max. </a:t>
            </a:r>
            <a:r>
              <a:rPr lang="pl-PL" sz="2400" dirty="0" smtClean="0"/>
              <a:t>30</a:t>
            </a:r>
            <a:r>
              <a:rPr lang="pl-PL" sz="2400" dirty="0"/>
              <a:t>% wnioskowanych kosztów bezpośrednich, </a:t>
            </a:r>
            <a:r>
              <a:rPr lang="pl-PL" sz="2400" dirty="0" smtClean="0"/>
              <a:t>z </a:t>
            </a:r>
            <a:r>
              <a:rPr lang="pl-PL" sz="2400" dirty="0"/>
              <a:t>wyłączeniem kosztów aparatury.</a:t>
            </a:r>
            <a:endParaRPr lang="pl-PL" sz="2400" dirty="0"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400" dirty="0" smtClean="0">
                <a:cs typeface="Arial" pitchFamily="34" charset="0"/>
              </a:rPr>
              <a:t>Budżet: 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Projekt: bez wskazanych ograniczeń</a:t>
            </a:r>
            <a:endParaRPr lang="pl-PL" sz="2000" b="1" dirty="0" smtClean="0">
              <a:cs typeface="Arial" pitchFamily="34" charset="0"/>
            </a:endParaRP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cs typeface="Arial" pitchFamily="34" charset="0"/>
              </a:rPr>
              <a:t>OPUS: </a:t>
            </a:r>
            <a:r>
              <a:rPr lang="pl-PL" sz="2000" dirty="0" smtClean="0">
                <a:latin typeface="+mj-lt"/>
                <a:cs typeface="Arial" pitchFamily="34" charset="0"/>
              </a:rPr>
              <a:t>(I)284,5 mln; (II)250 mln; (III)180 mln; (IV) 180 mln; </a:t>
            </a:r>
          </a:p>
          <a:p>
            <a:pPr marL="457200" lvl="1" indent="0">
              <a:buClr>
                <a:srgbClr val="DB133C"/>
              </a:buClr>
              <a:buNone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	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(V) 212 mln 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98609" y="504428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  OPUS -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Najbliższy nabór: 15.03 – 15.06.13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426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537" y="1371428"/>
            <a:ext cx="7839075" cy="4865860"/>
          </a:xfrm>
        </p:spPr>
        <p:txBody>
          <a:bodyPr>
            <a:noAutofit/>
          </a:bodyPr>
          <a:lstStyle/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>
                <a:latin typeface="+mj-lt"/>
                <a:cs typeface="Arial" pitchFamily="34" charset="0"/>
              </a:rPr>
              <a:t>Dla osób </a:t>
            </a:r>
            <a:r>
              <a:rPr lang="pl-PL" sz="2000" b="1" dirty="0">
                <a:latin typeface="+mj-lt"/>
                <a:cs typeface="Arial" pitchFamily="34" charset="0"/>
              </a:rPr>
              <a:t>bez stopnia </a:t>
            </a:r>
            <a:r>
              <a:rPr lang="pl-PL" sz="2000" dirty="0">
                <a:latin typeface="+mj-lt"/>
                <a:cs typeface="Arial" pitchFamily="34" charset="0"/>
              </a:rPr>
              <a:t>naukowego doktora </a:t>
            </a:r>
          </a:p>
          <a:p>
            <a:pPr marL="0" indent="0">
              <a:buClr>
                <a:srgbClr val="DB133C"/>
              </a:buClr>
              <a:buNone/>
            </a:pPr>
            <a:r>
              <a:rPr lang="pl-PL" sz="2000" dirty="0" smtClean="0">
                <a:latin typeface="+mj-lt"/>
                <a:cs typeface="Arial" pitchFamily="34" charset="0"/>
              </a:rPr>
              <a:t>     (</a:t>
            </a:r>
            <a:r>
              <a:rPr lang="pl-PL" sz="2000" dirty="0">
                <a:latin typeface="+mj-lt"/>
                <a:cs typeface="Arial" pitchFamily="34" charset="0"/>
              </a:rPr>
              <a:t>nie tylko doktoranci)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>
                <a:latin typeface="+mj-lt"/>
                <a:cs typeface="Arial" pitchFamily="34" charset="0"/>
              </a:rPr>
              <a:t>Liczba </a:t>
            </a:r>
            <a:r>
              <a:rPr lang="pl-PL" sz="2000" b="1" dirty="0" smtClean="0">
                <a:latin typeface="+mj-lt"/>
                <a:cs typeface="Arial" pitchFamily="34" charset="0"/>
              </a:rPr>
              <a:t>wykonawców</a:t>
            </a:r>
            <a:r>
              <a:rPr lang="pl-PL" sz="2000" dirty="0" smtClean="0">
                <a:latin typeface="+mj-lt"/>
                <a:cs typeface="Arial" pitchFamily="34" charset="0"/>
              </a:rPr>
              <a:t>: </a:t>
            </a:r>
            <a:r>
              <a:rPr lang="pl-PL" sz="2000" b="1" dirty="0">
                <a:latin typeface="+mj-lt"/>
                <a:cs typeface="Arial" pitchFamily="34" charset="0"/>
              </a:rPr>
              <a:t>do 3 osób </a:t>
            </a:r>
            <a:r>
              <a:rPr lang="pl-PL" sz="2000" dirty="0">
                <a:latin typeface="+mj-lt"/>
                <a:cs typeface="Arial" pitchFamily="34" charset="0"/>
              </a:rPr>
              <a:t>(w tym </a:t>
            </a:r>
            <a:r>
              <a:rPr lang="pl-PL" sz="2000" dirty="0" smtClean="0">
                <a:latin typeface="+mj-lt"/>
                <a:cs typeface="Arial" pitchFamily="34" charset="0"/>
              </a:rPr>
              <a:t>maksymalnie 1 </a:t>
            </a:r>
            <a:r>
              <a:rPr lang="pl-PL" sz="2000" dirty="0">
                <a:latin typeface="+mj-lt"/>
                <a:cs typeface="Arial" pitchFamily="34" charset="0"/>
              </a:rPr>
              <a:t>samodzielny pracownik </a:t>
            </a:r>
            <a:r>
              <a:rPr lang="pl-PL" sz="2000" dirty="0" smtClean="0">
                <a:latin typeface="+mj-lt"/>
                <a:cs typeface="Arial" pitchFamily="34" charset="0"/>
              </a:rPr>
              <a:t>naukowy - opiekun)</a:t>
            </a:r>
            <a:endParaRPr lang="pl-PL" sz="2000" dirty="0">
              <a:latin typeface="+mj-lt"/>
              <a:cs typeface="Arial" pitchFamily="34" charset="0"/>
            </a:endParaRP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>
                <a:latin typeface="+mj-lt"/>
                <a:cs typeface="Arial" pitchFamily="34" charset="0"/>
              </a:rPr>
              <a:t>Czas realizacji </a:t>
            </a:r>
            <a:r>
              <a:rPr lang="pl-PL" sz="2000" dirty="0" smtClean="0">
                <a:latin typeface="+mj-lt"/>
                <a:cs typeface="Arial" pitchFamily="34" charset="0"/>
              </a:rPr>
              <a:t>projektu: od </a:t>
            </a:r>
            <a:r>
              <a:rPr lang="pl-PL" sz="2000" b="1" dirty="0" smtClean="0">
                <a:latin typeface="+mj-lt"/>
                <a:cs typeface="Arial" pitchFamily="34" charset="0"/>
              </a:rPr>
              <a:t>12 do </a:t>
            </a:r>
            <a:r>
              <a:rPr lang="pl-PL" sz="2000" b="1" dirty="0">
                <a:latin typeface="+mj-lt"/>
                <a:cs typeface="Arial" pitchFamily="34" charset="0"/>
              </a:rPr>
              <a:t>36 miesięcy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latin typeface="+mj-lt"/>
                <a:cs typeface="Arial" pitchFamily="34" charset="0"/>
              </a:rPr>
              <a:t>Budżet: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latin typeface="+mj-lt"/>
                <a:cs typeface="Arial" pitchFamily="34" charset="0"/>
              </a:rPr>
              <a:t>Projekt: 12 m. do 50 tys.; 24 m. do 100 tys.; 36 m. do 150 tys.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latin typeface="+mj-lt"/>
                <a:cs typeface="Arial" pitchFamily="34" charset="0"/>
              </a:rPr>
              <a:t>Opiekun naukowy/promotor nie może być beneficjentem środków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latin typeface="+mj-lt"/>
                <a:cs typeface="Arial" pitchFamily="34" charset="0"/>
              </a:rPr>
              <a:t>Koszt aparatury nie może przekraczać 30% wnioskowanych środków</a:t>
            </a:r>
          </a:p>
          <a:p>
            <a:pPr lvl="1"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latin typeface="+mj-lt"/>
                <a:cs typeface="Arial" pitchFamily="34" charset="0"/>
              </a:rPr>
              <a:t>PRELUDIUM: (I) 62,4 mln, (II) 50 mln, (III) 30 mln; (IV) 30 mln; </a:t>
            </a:r>
          </a:p>
          <a:p>
            <a:pPr marL="457200" lvl="1" indent="0">
              <a:buClr>
                <a:srgbClr val="DB133C"/>
              </a:buClr>
              <a:buNone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	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(V) 36 mln.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sz="2000" dirty="0" smtClean="0">
                <a:solidFill>
                  <a:srgbClr val="DB133C"/>
                </a:solidFill>
                <a:latin typeface="+mj-lt"/>
                <a:cs typeface="Arial" pitchFamily="34" charset="0"/>
              </a:rPr>
              <a:t>Kierownikiem projektu PRELUDIUM można być tylko raz</a:t>
            </a:r>
            <a:endParaRPr lang="pl-PL" sz="2000" dirty="0">
              <a:solidFill>
                <a:srgbClr val="DB133C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pl-PL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ncn-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81" y="-4935"/>
            <a:ext cx="14033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ncn-2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8382000" cy="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34038" y="549335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0" dirty="0" smtClean="0">
                <a:solidFill>
                  <a:srgbClr val="DB133C"/>
                </a:solidFill>
              </a:rPr>
              <a:t>PRELUDIUM – </a:t>
            </a:r>
            <a:r>
              <a:rPr lang="pl-PL" sz="2000" b="1" dirty="0" smtClean="0">
                <a:solidFill>
                  <a:srgbClr val="DB133C"/>
                </a:solidFill>
                <a:cs typeface="Arial" pitchFamily="34" charset="0"/>
              </a:rPr>
              <a:t>nabór trwa: 15.03 – 15.06.13</a:t>
            </a:r>
            <a:endParaRPr lang="pl-PL" sz="2800" b="1" i="0" dirty="0">
              <a:solidFill>
                <a:srgbClr val="DB133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512" y="6314883"/>
            <a:ext cx="4176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 i="0" dirty="0" smtClean="0">
                <a:solidFill>
                  <a:srgbClr val="DB133C"/>
                </a:solidFill>
              </a:rPr>
              <a:t>Narodowe Centrum Nauki</a:t>
            </a:r>
            <a:endParaRPr lang="pl-PL" sz="1600" b="1" i="0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03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000"/>
      </a:accent1>
      <a:accent2>
        <a:srgbClr val="FF40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6758</TotalTime>
  <Words>1350</Words>
  <Application>Microsoft Office PowerPoint</Application>
  <PresentationFormat>Pokaz na ekranie (4:3)</PresentationFormat>
  <Paragraphs>383</Paragraphs>
  <Slides>27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Liczba złożonych i zakwalifikowanych wniosków w konkursach NCN rozstrzygniętych w 2012 roku</vt:lpstr>
      <vt:lpstr>Wskaźniki sukcesu dla grup nauk w 2012 roku – porównanie</vt:lpstr>
      <vt:lpstr>Slajd 25</vt:lpstr>
      <vt:lpstr>Slajd 26</vt:lpstr>
      <vt:lpstr>Slajd 27</vt:lpstr>
    </vt:vector>
  </TitlesOfParts>
  <Company>NCN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Jajszczyk</dc:creator>
  <cp:lastModifiedBy>kasiacyr</cp:lastModifiedBy>
  <cp:revision>902</cp:revision>
  <cp:lastPrinted>2013-03-08T13:03:56Z</cp:lastPrinted>
  <dcterms:created xsi:type="dcterms:W3CDTF">2011-05-12T07:41:12Z</dcterms:created>
  <dcterms:modified xsi:type="dcterms:W3CDTF">2013-04-21T15:10:20Z</dcterms:modified>
</cp:coreProperties>
</file>