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80" r:id="rId3"/>
    <p:sldMasterId id="2147483687" r:id="rId4"/>
  </p:sldMasterIdLst>
  <p:notesMasterIdLst>
    <p:notesMasterId r:id="rId133"/>
  </p:notesMasterIdLst>
  <p:sldIdLst>
    <p:sldId id="446" r:id="rId5"/>
    <p:sldId id="257" r:id="rId6"/>
    <p:sldId id="291" r:id="rId7"/>
    <p:sldId id="290" r:id="rId8"/>
    <p:sldId id="258" r:id="rId9"/>
    <p:sldId id="259" r:id="rId10"/>
    <p:sldId id="262" r:id="rId11"/>
    <p:sldId id="263" r:id="rId12"/>
    <p:sldId id="270" r:id="rId13"/>
    <p:sldId id="278" r:id="rId14"/>
    <p:sldId id="276" r:id="rId15"/>
    <p:sldId id="293" r:id="rId16"/>
    <p:sldId id="274" r:id="rId17"/>
    <p:sldId id="269" r:id="rId18"/>
    <p:sldId id="284" r:id="rId19"/>
    <p:sldId id="280" r:id="rId20"/>
    <p:sldId id="281" r:id="rId21"/>
    <p:sldId id="287" r:id="rId22"/>
    <p:sldId id="292" r:id="rId23"/>
    <p:sldId id="268" r:id="rId24"/>
    <p:sldId id="288" r:id="rId25"/>
    <p:sldId id="294" r:id="rId26"/>
    <p:sldId id="296" r:id="rId27"/>
    <p:sldId id="295" r:id="rId28"/>
    <p:sldId id="443" r:id="rId29"/>
    <p:sldId id="444" r:id="rId30"/>
    <p:sldId id="298" r:id="rId31"/>
    <p:sldId id="299" r:id="rId32"/>
    <p:sldId id="300" r:id="rId33"/>
    <p:sldId id="301" r:id="rId34"/>
    <p:sldId id="400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401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402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73" r:id="rId66"/>
    <p:sldId id="403" r:id="rId67"/>
    <p:sldId id="404" r:id="rId68"/>
    <p:sldId id="405" r:id="rId69"/>
    <p:sldId id="406" r:id="rId70"/>
    <p:sldId id="407" r:id="rId71"/>
    <p:sldId id="408" r:id="rId72"/>
    <p:sldId id="409" r:id="rId73"/>
    <p:sldId id="410" r:id="rId74"/>
    <p:sldId id="411" r:id="rId75"/>
    <p:sldId id="412" r:id="rId76"/>
    <p:sldId id="413" r:id="rId77"/>
    <p:sldId id="414" r:id="rId78"/>
    <p:sldId id="415" r:id="rId79"/>
    <p:sldId id="416" r:id="rId80"/>
    <p:sldId id="417" r:id="rId81"/>
    <p:sldId id="418" r:id="rId82"/>
    <p:sldId id="419" r:id="rId83"/>
    <p:sldId id="420" r:id="rId84"/>
    <p:sldId id="421" r:id="rId85"/>
    <p:sldId id="422" r:id="rId86"/>
    <p:sldId id="423" r:id="rId87"/>
    <p:sldId id="424" r:id="rId88"/>
    <p:sldId id="425" r:id="rId89"/>
    <p:sldId id="426" r:id="rId90"/>
    <p:sldId id="427" r:id="rId91"/>
    <p:sldId id="428" r:id="rId92"/>
    <p:sldId id="429" r:id="rId93"/>
    <p:sldId id="430" r:id="rId94"/>
    <p:sldId id="431" r:id="rId95"/>
    <p:sldId id="432" r:id="rId96"/>
    <p:sldId id="433" r:id="rId97"/>
    <p:sldId id="434" r:id="rId98"/>
    <p:sldId id="435" r:id="rId99"/>
    <p:sldId id="436" r:id="rId100"/>
    <p:sldId id="437" r:id="rId101"/>
    <p:sldId id="438" r:id="rId102"/>
    <p:sldId id="439" r:id="rId103"/>
    <p:sldId id="440" r:id="rId104"/>
    <p:sldId id="441" r:id="rId105"/>
    <p:sldId id="442" r:id="rId106"/>
    <p:sldId id="374" r:id="rId107"/>
    <p:sldId id="375" r:id="rId108"/>
    <p:sldId id="376" r:id="rId109"/>
    <p:sldId id="377" r:id="rId110"/>
    <p:sldId id="378" r:id="rId111"/>
    <p:sldId id="379" r:id="rId112"/>
    <p:sldId id="380" r:id="rId113"/>
    <p:sldId id="381" r:id="rId114"/>
    <p:sldId id="382" r:id="rId115"/>
    <p:sldId id="383" r:id="rId116"/>
    <p:sldId id="384" r:id="rId117"/>
    <p:sldId id="385" r:id="rId118"/>
    <p:sldId id="386" r:id="rId119"/>
    <p:sldId id="387" r:id="rId120"/>
    <p:sldId id="399" r:id="rId121"/>
    <p:sldId id="389" r:id="rId122"/>
    <p:sldId id="390" r:id="rId123"/>
    <p:sldId id="391" r:id="rId124"/>
    <p:sldId id="392" r:id="rId125"/>
    <p:sldId id="393" r:id="rId126"/>
    <p:sldId id="394" r:id="rId127"/>
    <p:sldId id="395" r:id="rId128"/>
    <p:sldId id="396" r:id="rId129"/>
    <p:sldId id="397" r:id="rId130"/>
    <p:sldId id="445" r:id="rId131"/>
    <p:sldId id="266" r:id="rId1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B1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26" Type="http://schemas.openxmlformats.org/officeDocument/2006/relationships/slide" Target="slides/slide122.xml"/><Relationship Id="rId13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13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ED551-41DF-43E3-B02F-0271D55A800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E103673-EF21-4A8D-9CAD-4384698A2715}">
      <dgm:prSet phldrT="[Tekst]" custT="1"/>
      <dgm:spPr>
        <a:solidFill>
          <a:srgbClr val="DB133C"/>
        </a:solidFill>
        <a:ln>
          <a:solidFill>
            <a:schemeClr val="bg1"/>
          </a:solidFill>
        </a:ln>
      </dgm:spPr>
      <dgm:t>
        <a:bodyPr/>
        <a:lstStyle/>
        <a:p>
          <a:r>
            <a:rPr lang="pl-PL" sz="1100" b="1" dirty="0" smtClean="0">
              <a:latin typeface="Arial" pitchFamily="34" charset="0"/>
              <a:cs typeface="Arial" pitchFamily="34" charset="0"/>
            </a:rPr>
            <a:t>Ocena formalna</a:t>
          </a:r>
        </a:p>
        <a:p>
          <a:r>
            <a:rPr lang="pl-PL" sz="1000" dirty="0" smtClean="0">
              <a:latin typeface="Arial" pitchFamily="34" charset="0"/>
              <a:cs typeface="Arial" pitchFamily="34" charset="0"/>
            </a:rPr>
            <a:t>Koordynatorzy dyscyplin NCN </a:t>
          </a:r>
          <a:endParaRPr lang="pl-PL" sz="1000" dirty="0">
            <a:latin typeface="Arial" pitchFamily="34" charset="0"/>
            <a:cs typeface="Arial" pitchFamily="34" charset="0"/>
          </a:endParaRPr>
        </a:p>
      </dgm:t>
    </dgm:pt>
    <dgm:pt modelId="{7FBC0B8A-DB52-40B7-AF7E-B683A18C023F}" type="parTrans" cxnId="{89F6927E-FCC8-449E-94CB-FC0B21988AD2}">
      <dgm:prSet/>
      <dgm:spPr/>
      <dgm:t>
        <a:bodyPr/>
        <a:lstStyle/>
        <a:p>
          <a:endParaRPr lang="pl-PL"/>
        </a:p>
      </dgm:t>
    </dgm:pt>
    <dgm:pt modelId="{1CE20054-6484-49CC-9D2A-30CA0C0C8AB5}" type="sibTrans" cxnId="{89F6927E-FCC8-449E-94CB-FC0B21988AD2}">
      <dgm:prSet/>
      <dgm:spPr/>
      <dgm:t>
        <a:bodyPr/>
        <a:lstStyle/>
        <a:p>
          <a:endParaRPr lang="pl-PL"/>
        </a:p>
      </dgm:t>
    </dgm:pt>
    <dgm:pt modelId="{3C373281-4CFB-4507-BE31-E3DC88371389}">
      <dgm:prSet custT="1"/>
      <dgm:spPr>
        <a:solidFill>
          <a:srgbClr val="DB133C"/>
        </a:solidFill>
        <a:ln>
          <a:solidFill>
            <a:schemeClr val="bg1"/>
          </a:solidFill>
        </a:ln>
      </dgm:spPr>
      <dgm:t>
        <a:bodyPr/>
        <a:lstStyle/>
        <a:p>
          <a:r>
            <a:rPr lang="pl-PL" sz="1000" b="1" dirty="0" smtClean="0">
              <a:latin typeface="Arial" pitchFamily="34" charset="0"/>
              <a:cs typeface="Arial" pitchFamily="34" charset="0"/>
            </a:rPr>
            <a:t>Listy rankingowe</a:t>
          </a:r>
        </a:p>
        <a:p>
          <a:r>
            <a:rPr lang="pl-PL" sz="900" b="0" dirty="0" smtClean="0">
              <a:latin typeface="Arial" pitchFamily="34" charset="0"/>
              <a:cs typeface="Arial" pitchFamily="34" charset="0"/>
            </a:rPr>
            <a:t>wniosków zakwalifikowanych do finansowania</a:t>
          </a:r>
          <a:endParaRPr lang="pl-PL" sz="900" b="0" dirty="0">
            <a:latin typeface="Arial" pitchFamily="34" charset="0"/>
            <a:cs typeface="Arial" pitchFamily="34" charset="0"/>
          </a:endParaRPr>
        </a:p>
      </dgm:t>
    </dgm:pt>
    <dgm:pt modelId="{E08D1FF9-8947-4A13-8383-42E321615E56}" type="parTrans" cxnId="{114841DE-8C30-499D-A71E-F1C2798D4811}">
      <dgm:prSet/>
      <dgm:spPr/>
      <dgm:t>
        <a:bodyPr/>
        <a:lstStyle/>
        <a:p>
          <a:endParaRPr lang="pl-PL"/>
        </a:p>
      </dgm:t>
    </dgm:pt>
    <dgm:pt modelId="{23CA7EB6-539C-42BC-9AE9-F621CD4D0404}" type="sibTrans" cxnId="{114841DE-8C30-499D-A71E-F1C2798D4811}">
      <dgm:prSet/>
      <dgm:spPr/>
      <dgm:t>
        <a:bodyPr/>
        <a:lstStyle/>
        <a:p>
          <a:endParaRPr lang="pl-PL"/>
        </a:p>
      </dgm:t>
    </dgm:pt>
    <dgm:pt modelId="{00A23C2C-774E-473E-AF20-8A88E20FBF53}">
      <dgm:prSet custT="1"/>
      <dgm:spPr>
        <a:solidFill>
          <a:srgbClr val="DB133C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pl-PL" sz="1000" b="1" dirty="0" smtClean="0">
              <a:latin typeface="Arial" pitchFamily="34" charset="0"/>
              <a:cs typeface="Arial" pitchFamily="34" charset="0"/>
            </a:rPr>
            <a:t>Etap 1                             </a:t>
          </a:r>
          <a:endParaRPr lang="pl-PL" sz="1000" b="0" dirty="0" smtClean="0">
            <a:latin typeface="Arial" pitchFamily="34" charset="0"/>
            <a:cs typeface="Arial" pitchFamily="34" charset="0"/>
          </a:endParaRPr>
        </a:p>
      </dgm:t>
    </dgm:pt>
    <dgm:pt modelId="{FFC321F0-48B2-4FA0-92BE-0444D3CF0EA4}" type="parTrans" cxnId="{F3D0604A-B85C-4EAA-B790-1F69F5BDDF06}">
      <dgm:prSet/>
      <dgm:spPr/>
      <dgm:t>
        <a:bodyPr/>
        <a:lstStyle/>
        <a:p>
          <a:endParaRPr lang="pl-PL"/>
        </a:p>
      </dgm:t>
    </dgm:pt>
    <dgm:pt modelId="{35E7A404-2626-4AE9-90DF-BA0D169775AB}" type="sibTrans" cxnId="{F3D0604A-B85C-4EAA-B790-1F69F5BDDF06}">
      <dgm:prSet/>
      <dgm:spPr/>
      <dgm:t>
        <a:bodyPr/>
        <a:lstStyle/>
        <a:p>
          <a:endParaRPr lang="pl-PL"/>
        </a:p>
      </dgm:t>
    </dgm:pt>
    <dgm:pt modelId="{01EB5523-A4F3-4420-95BF-3E244D3598A1}">
      <dgm:prSet custT="1"/>
      <dgm:spPr>
        <a:solidFill>
          <a:srgbClr val="DB133C"/>
        </a:solidFill>
        <a:ln>
          <a:solidFill>
            <a:schemeClr val="bg1"/>
          </a:solidFill>
        </a:ln>
      </dgm:spPr>
      <dgm:t>
        <a:bodyPr/>
        <a:lstStyle/>
        <a:p>
          <a:r>
            <a:rPr lang="pl-PL" sz="1000" b="0" dirty="0" smtClean="0">
              <a:latin typeface="Arial" pitchFamily="34" charset="0"/>
              <a:cs typeface="Arial" pitchFamily="34" charset="0"/>
            </a:rPr>
            <a:t>Postępowanie kwalifikacyjne</a:t>
          </a:r>
        </a:p>
        <a:p>
          <a:endParaRPr lang="pl-PL" sz="1000" b="0" dirty="0" smtClean="0">
            <a:latin typeface="Arial" pitchFamily="34" charset="0"/>
            <a:cs typeface="Arial" pitchFamily="34" charset="0"/>
          </a:endParaRPr>
        </a:p>
        <a:p>
          <a:r>
            <a:rPr lang="pl-PL" sz="1000" b="1" dirty="0" smtClean="0">
              <a:latin typeface="Arial" pitchFamily="34" charset="0"/>
              <a:cs typeface="Arial" pitchFamily="34" charset="0"/>
            </a:rPr>
            <a:t>Oceny indywidualne</a:t>
          </a:r>
        </a:p>
      </dgm:t>
    </dgm:pt>
    <dgm:pt modelId="{51D8573D-0009-483D-B876-DFCE8A955327}" type="parTrans" cxnId="{EE29847D-C9FB-4FC8-B567-C9DCE3CC2560}">
      <dgm:prSet/>
      <dgm:spPr/>
      <dgm:t>
        <a:bodyPr/>
        <a:lstStyle/>
        <a:p>
          <a:endParaRPr lang="pl-PL"/>
        </a:p>
      </dgm:t>
    </dgm:pt>
    <dgm:pt modelId="{63EB3175-3893-4CE6-9CCF-199663DDC8F9}" type="sibTrans" cxnId="{EE29847D-C9FB-4FC8-B567-C9DCE3CC2560}">
      <dgm:prSet/>
      <dgm:spPr/>
      <dgm:t>
        <a:bodyPr/>
        <a:lstStyle/>
        <a:p>
          <a:endParaRPr lang="pl-PL"/>
        </a:p>
      </dgm:t>
    </dgm:pt>
    <dgm:pt modelId="{E0530656-3A79-4E6D-8F99-52FF82D16F4C}">
      <dgm:prSet custT="1"/>
      <dgm:spPr>
        <a:solidFill>
          <a:srgbClr val="DB133C"/>
        </a:solidFill>
        <a:ln>
          <a:solidFill>
            <a:schemeClr val="bg1"/>
          </a:solidFill>
        </a:ln>
      </dgm:spPr>
      <dgm:t>
        <a:bodyPr/>
        <a:lstStyle/>
        <a:p>
          <a:r>
            <a:rPr lang="pl-PL" sz="1000" b="1" dirty="0" smtClean="0">
              <a:latin typeface="Arial" pitchFamily="34" charset="0"/>
              <a:cs typeface="Arial" pitchFamily="34" charset="0"/>
            </a:rPr>
            <a:t>Etap 2</a:t>
          </a:r>
          <a:endParaRPr lang="pl-PL" sz="1000" b="0" dirty="0" smtClean="0">
            <a:latin typeface="Arial" pitchFamily="34" charset="0"/>
            <a:cs typeface="Arial" pitchFamily="34" charset="0"/>
          </a:endParaRPr>
        </a:p>
      </dgm:t>
    </dgm:pt>
    <dgm:pt modelId="{326C94CD-A233-43BF-9A76-90354EC39B1D}" type="parTrans" cxnId="{F68054DC-AB09-47CF-B34D-A93F4D14CB20}">
      <dgm:prSet/>
      <dgm:spPr/>
      <dgm:t>
        <a:bodyPr/>
        <a:lstStyle/>
        <a:p>
          <a:endParaRPr lang="pl-PL"/>
        </a:p>
      </dgm:t>
    </dgm:pt>
    <dgm:pt modelId="{EA8230EE-F93C-4B68-8BF4-E84D931CE0D0}" type="sibTrans" cxnId="{F68054DC-AB09-47CF-B34D-A93F4D14CB20}">
      <dgm:prSet/>
      <dgm:spPr/>
      <dgm:t>
        <a:bodyPr/>
        <a:lstStyle/>
        <a:p>
          <a:endParaRPr lang="pl-PL"/>
        </a:p>
      </dgm:t>
    </dgm:pt>
    <dgm:pt modelId="{3C95BF79-595E-4761-B230-3985DF49D092}">
      <dgm:prSet custT="1"/>
      <dgm:spPr>
        <a:solidFill>
          <a:srgbClr val="DB133C"/>
        </a:solidFill>
        <a:ln>
          <a:solidFill>
            <a:schemeClr val="bg1"/>
          </a:solidFill>
        </a:ln>
      </dgm:spPr>
      <dgm:t>
        <a:bodyPr/>
        <a:lstStyle/>
        <a:p>
          <a:r>
            <a:rPr lang="pl-PL" sz="1000" b="0" dirty="0" smtClean="0">
              <a:latin typeface="Arial" pitchFamily="34" charset="0"/>
              <a:cs typeface="Arial" pitchFamily="34" charset="0"/>
            </a:rPr>
            <a:t>Uzgodnienie ocen indywidualnych- </a:t>
          </a:r>
        </a:p>
        <a:p>
          <a:r>
            <a:rPr lang="pl-PL" sz="1000" b="1" dirty="0" smtClean="0">
              <a:latin typeface="Arial" pitchFamily="34" charset="0"/>
              <a:cs typeface="Arial" pitchFamily="34" charset="0"/>
            </a:rPr>
            <a:t>pierwsze spotkanie panelowe </a:t>
          </a:r>
        </a:p>
      </dgm:t>
    </dgm:pt>
    <dgm:pt modelId="{5A9F66D6-1B87-4155-87C7-60F35D1E9EE0}" type="parTrans" cxnId="{8852778B-1568-4E9B-85A9-E7786E3B1B12}">
      <dgm:prSet/>
      <dgm:spPr/>
      <dgm:t>
        <a:bodyPr/>
        <a:lstStyle/>
        <a:p>
          <a:endParaRPr lang="pl-PL"/>
        </a:p>
      </dgm:t>
    </dgm:pt>
    <dgm:pt modelId="{19BF613B-CACB-4D74-8741-56822304F7B4}" type="sibTrans" cxnId="{8852778B-1568-4E9B-85A9-E7786E3B1B12}">
      <dgm:prSet/>
      <dgm:spPr/>
      <dgm:t>
        <a:bodyPr/>
        <a:lstStyle/>
        <a:p>
          <a:endParaRPr lang="pl-PL"/>
        </a:p>
      </dgm:t>
    </dgm:pt>
    <dgm:pt modelId="{45EF5F03-B466-4D56-9B93-F64B465F6289}">
      <dgm:prSet custT="1"/>
      <dgm:spPr>
        <a:solidFill>
          <a:srgbClr val="DB133C"/>
        </a:solidFill>
        <a:ln>
          <a:solidFill>
            <a:schemeClr val="bg1"/>
          </a:solidFill>
        </a:ln>
      </dgm:spPr>
      <dgm:t>
        <a:bodyPr/>
        <a:lstStyle/>
        <a:p>
          <a:r>
            <a:rPr lang="pl-PL" sz="1000" b="0" dirty="0" smtClean="0">
              <a:latin typeface="Arial" pitchFamily="34" charset="0"/>
              <a:cs typeface="Arial" pitchFamily="34" charset="0"/>
            </a:rPr>
            <a:t>Postępowanie ewaluacyjne</a:t>
          </a:r>
        </a:p>
        <a:p>
          <a:endParaRPr lang="pl-PL" sz="1000" b="0" dirty="0" smtClean="0">
            <a:latin typeface="Arial" pitchFamily="34" charset="0"/>
            <a:cs typeface="Arial" pitchFamily="34" charset="0"/>
          </a:endParaRPr>
        </a:p>
        <a:p>
          <a:r>
            <a:rPr lang="pl-PL" sz="1000" b="1" dirty="0" smtClean="0">
              <a:latin typeface="Arial" pitchFamily="34" charset="0"/>
              <a:cs typeface="Arial" pitchFamily="34" charset="0"/>
            </a:rPr>
            <a:t>Oceny rozszerzone </a:t>
          </a:r>
        </a:p>
      </dgm:t>
    </dgm:pt>
    <dgm:pt modelId="{B5795240-F6AB-456A-84A9-E28AAB1FF17B}" type="parTrans" cxnId="{FF4199CE-292E-4EF0-9FF0-4C3D3C5DDEAF}">
      <dgm:prSet/>
      <dgm:spPr/>
      <dgm:t>
        <a:bodyPr/>
        <a:lstStyle/>
        <a:p>
          <a:endParaRPr lang="pl-PL"/>
        </a:p>
      </dgm:t>
    </dgm:pt>
    <dgm:pt modelId="{4747285A-AEDF-4B73-96C7-C5E240BD0F7C}" type="sibTrans" cxnId="{FF4199CE-292E-4EF0-9FF0-4C3D3C5DDEAF}">
      <dgm:prSet/>
      <dgm:spPr/>
      <dgm:t>
        <a:bodyPr/>
        <a:lstStyle/>
        <a:p>
          <a:endParaRPr lang="pl-PL"/>
        </a:p>
      </dgm:t>
    </dgm:pt>
    <dgm:pt modelId="{40300E70-F35E-4771-8E2C-D1B921F2B260}">
      <dgm:prSet custT="1"/>
      <dgm:spPr>
        <a:solidFill>
          <a:srgbClr val="DB133C"/>
        </a:solidFill>
        <a:ln>
          <a:solidFill>
            <a:schemeClr val="bg1"/>
          </a:solidFill>
        </a:ln>
      </dgm:spPr>
      <dgm:t>
        <a:bodyPr/>
        <a:lstStyle/>
        <a:p>
          <a:r>
            <a:rPr lang="pl-PL" sz="1000" b="0" dirty="0" smtClean="0">
              <a:latin typeface="Arial" pitchFamily="34" charset="0"/>
              <a:cs typeface="Arial" pitchFamily="34" charset="0"/>
            </a:rPr>
            <a:t>Uzgodnienie ocen indywidualnych– </a:t>
          </a:r>
        </a:p>
        <a:p>
          <a:r>
            <a:rPr lang="pl-PL" sz="1000" b="1" dirty="0" smtClean="0">
              <a:latin typeface="Arial" pitchFamily="34" charset="0"/>
              <a:cs typeface="Arial" pitchFamily="34" charset="0"/>
            </a:rPr>
            <a:t>drugie spotkanie panelowe</a:t>
          </a:r>
        </a:p>
      </dgm:t>
    </dgm:pt>
    <dgm:pt modelId="{CF61A753-FE80-4A9B-9041-AA44ED1D90A4}" type="parTrans" cxnId="{F2798D9A-874E-42AF-A606-7C682DFB3BBF}">
      <dgm:prSet/>
      <dgm:spPr/>
      <dgm:t>
        <a:bodyPr/>
        <a:lstStyle/>
        <a:p>
          <a:endParaRPr lang="pl-PL"/>
        </a:p>
      </dgm:t>
    </dgm:pt>
    <dgm:pt modelId="{B8D4F145-4196-4DC4-8164-321D3E8B8979}" type="sibTrans" cxnId="{F2798D9A-874E-42AF-A606-7C682DFB3BBF}">
      <dgm:prSet/>
      <dgm:spPr/>
      <dgm:t>
        <a:bodyPr/>
        <a:lstStyle/>
        <a:p>
          <a:endParaRPr lang="pl-PL"/>
        </a:p>
      </dgm:t>
    </dgm:pt>
    <dgm:pt modelId="{A608416C-5D06-4CBC-8D02-9E3CC8A69B3A}" type="pres">
      <dgm:prSet presAssocID="{097ED551-41DF-43E3-B02F-0271D55A800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F970CEB-40F0-4B87-8F7C-0DF4EA26255D}" type="pres">
      <dgm:prSet presAssocID="{097ED551-41DF-43E3-B02F-0271D55A8002}" presName="arrow" presStyleLbl="bgShp" presStyleIdx="0" presStyleCnt="1" custScaleX="117647" custLinFactNeighborX="3054" custLinFactNeighborY="-207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pl-PL"/>
        </a:p>
      </dgm:t>
    </dgm:pt>
    <dgm:pt modelId="{29D850B6-FE4E-4528-9584-A05D4B59049F}" type="pres">
      <dgm:prSet presAssocID="{097ED551-41DF-43E3-B02F-0271D55A8002}" presName="linearProcess" presStyleCnt="0"/>
      <dgm:spPr/>
    </dgm:pt>
    <dgm:pt modelId="{748CEAFE-6FD5-42D9-8C0A-2CB3EEA2A9BC}" type="pres">
      <dgm:prSet presAssocID="{5E103673-EF21-4A8D-9CAD-4384698A2715}" presName="textNode" presStyleLbl="node1" presStyleIdx="0" presStyleCnt="8" custScaleX="1918775" custLinFactX="319539" custLinFactNeighborX="400000" custLinFactNeighborY="296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6B5AAF-8017-47FF-B90B-C22AE17B5AA6}" type="pres">
      <dgm:prSet presAssocID="{1CE20054-6484-49CC-9D2A-30CA0C0C8AB5}" presName="sibTrans" presStyleCnt="0"/>
      <dgm:spPr/>
    </dgm:pt>
    <dgm:pt modelId="{E99B77D0-2414-4459-A45A-3423273CA16A}" type="pres">
      <dgm:prSet presAssocID="{00A23C2C-774E-473E-AF20-8A88E20FBF53}" presName="textNode" presStyleLbl="node1" presStyleIdx="1" presStyleCnt="8" custScaleX="2000000" custScaleY="16545" custLinFactX="1455248" custLinFactNeighborX="1500000" custLinFactNeighborY="-694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A5971A-3315-4C0F-B001-07A271398CCE}" type="pres">
      <dgm:prSet presAssocID="{35E7A404-2626-4AE9-90DF-BA0D169775AB}" presName="sibTrans" presStyleCnt="0"/>
      <dgm:spPr/>
    </dgm:pt>
    <dgm:pt modelId="{D5107BFE-BE73-4DED-8290-9A0CEB92D865}" type="pres">
      <dgm:prSet presAssocID="{3C373281-4CFB-4507-BE31-E3DC88371389}" presName="textNode" presStyleLbl="node1" presStyleIdx="2" presStyleCnt="8" custScaleX="2000000" custScaleY="100946" custLinFactX="6450160" custLinFactNeighborX="6500000" custLinFactNeighborY="61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8458C1-2D73-4C99-A99F-40C376DAECE4}" type="pres">
      <dgm:prSet presAssocID="{23CA7EB6-539C-42BC-9AE9-F621CD4D0404}" presName="sibTrans" presStyleCnt="0"/>
      <dgm:spPr/>
    </dgm:pt>
    <dgm:pt modelId="{9D195C77-8FFF-4F24-8056-AE865EE821E0}" type="pres">
      <dgm:prSet presAssocID="{01EB5523-A4F3-4420-95BF-3E244D3598A1}" presName="textNode" presStyleLbl="node1" presStyleIdx="3" presStyleCnt="8" custScaleX="1687302" custScaleY="50110" custLinFactX="-2633673" custLinFactNeighborX="-2700000" custLinFactNeighborY="289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163DC2-B290-45F1-83EB-02857FF9C5CF}" type="pres">
      <dgm:prSet presAssocID="{63EB3175-3893-4CE6-9CCF-199663DDC8F9}" presName="sibTrans" presStyleCnt="0"/>
      <dgm:spPr/>
    </dgm:pt>
    <dgm:pt modelId="{634EC991-E405-471E-8EA2-C5CE617A8C31}" type="pres">
      <dgm:prSet presAssocID="{E0530656-3A79-4E6D-8F99-52FF82D16F4C}" presName="textNode" presStyleLbl="node1" presStyleIdx="4" presStyleCnt="8" custScaleX="1759751" custScaleY="16545" custLinFactX="494438" custLinFactNeighborX="500000" custLinFactNeighborY="-59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BA6926-01C8-44FA-AA0E-E8AACBCD4994}" type="pres">
      <dgm:prSet presAssocID="{EA8230EE-F93C-4B68-8BF4-E84D931CE0D0}" presName="sibTrans" presStyleCnt="0"/>
      <dgm:spPr/>
    </dgm:pt>
    <dgm:pt modelId="{21AA448D-41D1-41B6-B444-5A66022A0668}" type="pres">
      <dgm:prSet presAssocID="{3C95BF79-595E-4761-B230-3985DF49D092}" presName="textNode" presStyleLbl="node1" presStyleIdx="5" presStyleCnt="8" custScaleX="1767043" custScaleY="50110" custLinFactX="-4055839" custLinFactNeighborX="-4100000" custLinFactNeighborY="289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92C9F1-10D4-4DF4-885F-A7A44B5482AB}" type="pres">
      <dgm:prSet presAssocID="{19BF613B-CACB-4D74-8741-56822304F7B4}" presName="sibTrans" presStyleCnt="0"/>
      <dgm:spPr/>
    </dgm:pt>
    <dgm:pt modelId="{52C040CC-2799-4E09-9350-594A88AB4C4D}" type="pres">
      <dgm:prSet presAssocID="{45EF5F03-B466-4D56-9B93-F64B465F6289}" presName="textNode" presStyleLbl="node1" presStyleIdx="6" presStyleCnt="8" custScaleX="1708903" custScaleY="50110" custLinFactX="-3300000" custLinFactNeighborX="-3363309" custLinFactNeighborY="296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B3B928-8D5C-49D2-929B-F1A63E8D0784}" type="pres">
      <dgm:prSet presAssocID="{4747285A-AEDF-4B73-96C7-C5E240BD0F7C}" presName="sibTrans" presStyleCnt="0"/>
      <dgm:spPr/>
    </dgm:pt>
    <dgm:pt modelId="{FA432926-46A5-47A5-8B7E-12565E630BE5}" type="pres">
      <dgm:prSet presAssocID="{40300E70-F35E-4771-8E2C-D1B921F2B260}" presName="textNode" presStyleLbl="node1" presStyleIdx="7" presStyleCnt="8" custScaleX="1806269" custScaleY="50110" custLinFactX="-3245683" custLinFactNeighborX="-3300000" custLinFactNeighborY="294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852778B-1568-4E9B-85A9-E7786E3B1B12}" srcId="{097ED551-41DF-43E3-B02F-0271D55A8002}" destId="{3C95BF79-595E-4761-B230-3985DF49D092}" srcOrd="5" destOrd="0" parTransId="{5A9F66D6-1B87-4155-87C7-60F35D1E9EE0}" sibTransId="{19BF613B-CACB-4D74-8741-56822304F7B4}"/>
    <dgm:cxn modelId="{2EFFC98E-BC1E-4E76-8DD9-12D6C52F5329}" type="presOf" srcId="{45EF5F03-B466-4D56-9B93-F64B465F6289}" destId="{52C040CC-2799-4E09-9350-594A88AB4C4D}" srcOrd="0" destOrd="0" presId="urn:microsoft.com/office/officeart/2005/8/layout/hProcess9"/>
    <dgm:cxn modelId="{49FC3754-CDC2-492A-A141-3EA184D6DEB6}" type="presOf" srcId="{3C373281-4CFB-4507-BE31-E3DC88371389}" destId="{D5107BFE-BE73-4DED-8290-9A0CEB92D865}" srcOrd="0" destOrd="0" presId="urn:microsoft.com/office/officeart/2005/8/layout/hProcess9"/>
    <dgm:cxn modelId="{F2798D9A-874E-42AF-A606-7C682DFB3BBF}" srcId="{097ED551-41DF-43E3-B02F-0271D55A8002}" destId="{40300E70-F35E-4771-8E2C-D1B921F2B260}" srcOrd="7" destOrd="0" parTransId="{CF61A753-FE80-4A9B-9041-AA44ED1D90A4}" sibTransId="{B8D4F145-4196-4DC4-8164-321D3E8B8979}"/>
    <dgm:cxn modelId="{FF4199CE-292E-4EF0-9FF0-4C3D3C5DDEAF}" srcId="{097ED551-41DF-43E3-B02F-0271D55A8002}" destId="{45EF5F03-B466-4D56-9B93-F64B465F6289}" srcOrd="6" destOrd="0" parTransId="{B5795240-F6AB-456A-84A9-E28AAB1FF17B}" sibTransId="{4747285A-AEDF-4B73-96C7-C5E240BD0F7C}"/>
    <dgm:cxn modelId="{EE29847D-C9FB-4FC8-B567-C9DCE3CC2560}" srcId="{097ED551-41DF-43E3-B02F-0271D55A8002}" destId="{01EB5523-A4F3-4420-95BF-3E244D3598A1}" srcOrd="3" destOrd="0" parTransId="{51D8573D-0009-483D-B876-DFCE8A955327}" sibTransId="{63EB3175-3893-4CE6-9CCF-199663DDC8F9}"/>
    <dgm:cxn modelId="{F68054DC-AB09-47CF-B34D-A93F4D14CB20}" srcId="{097ED551-41DF-43E3-B02F-0271D55A8002}" destId="{E0530656-3A79-4E6D-8F99-52FF82D16F4C}" srcOrd="4" destOrd="0" parTransId="{326C94CD-A233-43BF-9A76-90354EC39B1D}" sibTransId="{EA8230EE-F93C-4B68-8BF4-E84D931CE0D0}"/>
    <dgm:cxn modelId="{4DAB65ED-8A52-4FB0-A9B2-E7FDF4DB4836}" type="presOf" srcId="{40300E70-F35E-4771-8E2C-D1B921F2B260}" destId="{FA432926-46A5-47A5-8B7E-12565E630BE5}" srcOrd="0" destOrd="0" presId="urn:microsoft.com/office/officeart/2005/8/layout/hProcess9"/>
    <dgm:cxn modelId="{F3D0604A-B85C-4EAA-B790-1F69F5BDDF06}" srcId="{097ED551-41DF-43E3-B02F-0271D55A8002}" destId="{00A23C2C-774E-473E-AF20-8A88E20FBF53}" srcOrd="1" destOrd="0" parTransId="{FFC321F0-48B2-4FA0-92BE-0444D3CF0EA4}" sibTransId="{35E7A404-2626-4AE9-90DF-BA0D169775AB}"/>
    <dgm:cxn modelId="{02780C09-9176-47D1-8C0C-5F79580A1F7D}" type="presOf" srcId="{5E103673-EF21-4A8D-9CAD-4384698A2715}" destId="{748CEAFE-6FD5-42D9-8C0A-2CB3EEA2A9BC}" srcOrd="0" destOrd="0" presId="urn:microsoft.com/office/officeart/2005/8/layout/hProcess9"/>
    <dgm:cxn modelId="{39D08A06-8A1D-4199-B153-FEE1454A7636}" type="presOf" srcId="{097ED551-41DF-43E3-B02F-0271D55A8002}" destId="{A608416C-5D06-4CBC-8D02-9E3CC8A69B3A}" srcOrd="0" destOrd="0" presId="urn:microsoft.com/office/officeart/2005/8/layout/hProcess9"/>
    <dgm:cxn modelId="{F08678B8-3CDD-41BA-B923-622E25B937BF}" type="presOf" srcId="{00A23C2C-774E-473E-AF20-8A88E20FBF53}" destId="{E99B77D0-2414-4459-A45A-3423273CA16A}" srcOrd="0" destOrd="0" presId="urn:microsoft.com/office/officeart/2005/8/layout/hProcess9"/>
    <dgm:cxn modelId="{89F6927E-FCC8-449E-94CB-FC0B21988AD2}" srcId="{097ED551-41DF-43E3-B02F-0271D55A8002}" destId="{5E103673-EF21-4A8D-9CAD-4384698A2715}" srcOrd="0" destOrd="0" parTransId="{7FBC0B8A-DB52-40B7-AF7E-B683A18C023F}" sibTransId="{1CE20054-6484-49CC-9D2A-30CA0C0C8AB5}"/>
    <dgm:cxn modelId="{AE8D25C2-4271-4F30-ABD0-AFBC60934FB7}" type="presOf" srcId="{01EB5523-A4F3-4420-95BF-3E244D3598A1}" destId="{9D195C77-8FFF-4F24-8056-AE865EE821E0}" srcOrd="0" destOrd="0" presId="urn:microsoft.com/office/officeart/2005/8/layout/hProcess9"/>
    <dgm:cxn modelId="{114841DE-8C30-499D-A71E-F1C2798D4811}" srcId="{097ED551-41DF-43E3-B02F-0271D55A8002}" destId="{3C373281-4CFB-4507-BE31-E3DC88371389}" srcOrd="2" destOrd="0" parTransId="{E08D1FF9-8947-4A13-8383-42E321615E56}" sibTransId="{23CA7EB6-539C-42BC-9AE9-F621CD4D0404}"/>
    <dgm:cxn modelId="{F84D86D6-1C1A-4C11-8190-BE6FFB2DCCD2}" type="presOf" srcId="{E0530656-3A79-4E6D-8F99-52FF82D16F4C}" destId="{634EC991-E405-471E-8EA2-C5CE617A8C31}" srcOrd="0" destOrd="0" presId="urn:microsoft.com/office/officeart/2005/8/layout/hProcess9"/>
    <dgm:cxn modelId="{20C52332-BF47-4C66-800A-C090994A9D57}" type="presOf" srcId="{3C95BF79-595E-4761-B230-3985DF49D092}" destId="{21AA448D-41D1-41B6-B444-5A66022A0668}" srcOrd="0" destOrd="0" presId="urn:microsoft.com/office/officeart/2005/8/layout/hProcess9"/>
    <dgm:cxn modelId="{8FD0526D-3860-4CB5-AC32-F7DBE92C68A2}" type="presParOf" srcId="{A608416C-5D06-4CBC-8D02-9E3CC8A69B3A}" destId="{0F970CEB-40F0-4B87-8F7C-0DF4EA26255D}" srcOrd="0" destOrd="0" presId="urn:microsoft.com/office/officeart/2005/8/layout/hProcess9"/>
    <dgm:cxn modelId="{1878240D-BDDF-4E61-8BBE-2984E2B6F008}" type="presParOf" srcId="{A608416C-5D06-4CBC-8D02-9E3CC8A69B3A}" destId="{29D850B6-FE4E-4528-9584-A05D4B59049F}" srcOrd="1" destOrd="0" presId="urn:microsoft.com/office/officeart/2005/8/layout/hProcess9"/>
    <dgm:cxn modelId="{5D8CE135-1F83-43BC-B3A0-1F57ABBE4350}" type="presParOf" srcId="{29D850B6-FE4E-4528-9584-A05D4B59049F}" destId="{748CEAFE-6FD5-42D9-8C0A-2CB3EEA2A9BC}" srcOrd="0" destOrd="0" presId="urn:microsoft.com/office/officeart/2005/8/layout/hProcess9"/>
    <dgm:cxn modelId="{ADF4EE29-FA4E-4656-A117-B9D91AD2C266}" type="presParOf" srcId="{29D850B6-FE4E-4528-9584-A05D4B59049F}" destId="{446B5AAF-8017-47FF-B90B-C22AE17B5AA6}" srcOrd="1" destOrd="0" presId="urn:microsoft.com/office/officeart/2005/8/layout/hProcess9"/>
    <dgm:cxn modelId="{EB7F3113-7A31-4009-B673-8EC76DE9D9C5}" type="presParOf" srcId="{29D850B6-FE4E-4528-9584-A05D4B59049F}" destId="{E99B77D0-2414-4459-A45A-3423273CA16A}" srcOrd="2" destOrd="0" presId="urn:microsoft.com/office/officeart/2005/8/layout/hProcess9"/>
    <dgm:cxn modelId="{C9891D65-3D79-4BC8-BE41-638B91E75EF4}" type="presParOf" srcId="{29D850B6-FE4E-4528-9584-A05D4B59049F}" destId="{A4A5971A-3315-4C0F-B001-07A271398CCE}" srcOrd="3" destOrd="0" presId="urn:microsoft.com/office/officeart/2005/8/layout/hProcess9"/>
    <dgm:cxn modelId="{58424A8A-DBEC-4397-8456-BAE238EE4063}" type="presParOf" srcId="{29D850B6-FE4E-4528-9584-A05D4B59049F}" destId="{D5107BFE-BE73-4DED-8290-9A0CEB92D865}" srcOrd="4" destOrd="0" presId="urn:microsoft.com/office/officeart/2005/8/layout/hProcess9"/>
    <dgm:cxn modelId="{3B495F55-32DE-43D9-AEBA-01C273649488}" type="presParOf" srcId="{29D850B6-FE4E-4528-9584-A05D4B59049F}" destId="{C48458C1-2D73-4C99-A99F-40C376DAECE4}" srcOrd="5" destOrd="0" presId="urn:microsoft.com/office/officeart/2005/8/layout/hProcess9"/>
    <dgm:cxn modelId="{EFA1242E-4E94-43E8-9D42-C6582D0975AE}" type="presParOf" srcId="{29D850B6-FE4E-4528-9584-A05D4B59049F}" destId="{9D195C77-8FFF-4F24-8056-AE865EE821E0}" srcOrd="6" destOrd="0" presId="urn:microsoft.com/office/officeart/2005/8/layout/hProcess9"/>
    <dgm:cxn modelId="{892E45F4-F7DF-4B62-A818-7972CDE46BC4}" type="presParOf" srcId="{29D850B6-FE4E-4528-9584-A05D4B59049F}" destId="{09163DC2-B290-45F1-83EB-02857FF9C5CF}" srcOrd="7" destOrd="0" presId="urn:microsoft.com/office/officeart/2005/8/layout/hProcess9"/>
    <dgm:cxn modelId="{4ADE8D19-C622-4F1A-A231-D711054AAD5E}" type="presParOf" srcId="{29D850B6-FE4E-4528-9584-A05D4B59049F}" destId="{634EC991-E405-471E-8EA2-C5CE617A8C31}" srcOrd="8" destOrd="0" presId="urn:microsoft.com/office/officeart/2005/8/layout/hProcess9"/>
    <dgm:cxn modelId="{598C5114-77E8-48A2-A533-FDD43665BAFB}" type="presParOf" srcId="{29D850B6-FE4E-4528-9584-A05D4B59049F}" destId="{92BA6926-01C8-44FA-AA0E-E8AACBCD4994}" srcOrd="9" destOrd="0" presId="urn:microsoft.com/office/officeart/2005/8/layout/hProcess9"/>
    <dgm:cxn modelId="{8CB65034-5730-4794-BD3B-10F95F6D27DA}" type="presParOf" srcId="{29D850B6-FE4E-4528-9584-A05D4B59049F}" destId="{21AA448D-41D1-41B6-B444-5A66022A0668}" srcOrd="10" destOrd="0" presId="urn:microsoft.com/office/officeart/2005/8/layout/hProcess9"/>
    <dgm:cxn modelId="{6F6535C9-26F0-46BB-81A2-CA8C6C95A620}" type="presParOf" srcId="{29D850B6-FE4E-4528-9584-A05D4B59049F}" destId="{4492C9F1-10D4-4DF4-885F-A7A44B5482AB}" srcOrd="11" destOrd="0" presId="urn:microsoft.com/office/officeart/2005/8/layout/hProcess9"/>
    <dgm:cxn modelId="{691A2A94-6241-4958-A04C-0A8C6A75AD0D}" type="presParOf" srcId="{29D850B6-FE4E-4528-9584-A05D4B59049F}" destId="{52C040CC-2799-4E09-9350-594A88AB4C4D}" srcOrd="12" destOrd="0" presId="urn:microsoft.com/office/officeart/2005/8/layout/hProcess9"/>
    <dgm:cxn modelId="{2789CE60-7FDD-4276-9EAC-7B3D28199BF3}" type="presParOf" srcId="{29D850B6-FE4E-4528-9584-A05D4B59049F}" destId="{A6B3B928-8D5C-49D2-929B-F1A63E8D0784}" srcOrd="13" destOrd="0" presId="urn:microsoft.com/office/officeart/2005/8/layout/hProcess9"/>
    <dgm:cxn modelId="{C17A27B4-2A8C-40E9-BA03-DB3C83B143CE}" type="presParOf" srcId="{29D850B6-FE4E-4528-9584-A05D4B59049F}" destId="{FA432926-46A5-47A5-8B7E-12565E630BE5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547EE-E279-440C-800D-96D9ACFC8E1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D1AA962-1A65-4970-A649-59EC27525317}">
      <dgm:prSet phldrT="[Tekst]"/>
      <dgm:spPr>
        <a:solidFill>
          <a:srgbClr val="DB133C"/>
        </a:solidFill>
      </dgm:spPr>
      <dgm:t>
        <a:bodyPr/>
        <a:lstStyle/>
        <a:p>
          <a:r>
            <a:rPr lang="pl-PL" dirty="0" smtClean="0"/>
            <a:t>Narodowe Centrum Nauki</a:t>
          </a:r>
          <a:endParaRPr lang="pl-PL" dirty="0"/>
        </a:p>
      </dgm:t>
    </dgm:pt>
    <dgm:pt modelId="{F9BC46C0-39D4-43F3-9FD6-C6A049F848FC}" type="parTrans" cxnId="{412E46F4-B251-40FA-A87F-0C1019C14E51}">
      <dgm:prSet/>
      <dgm:spPr/>
      <dgm:t>
        <a:bodyPr/>
        <a:lstStyle/>
        <a:p>
          <a:endParaRPr lang="pl-PL"/>
        </a:p>
      </dgm:t>
    </dgm:pt>
    <dgm:pt modelId="{F1793E4B-A962-4A65-9232-79254C9E0FAE}" type="sibTrans" cxnId="{412E46F4-B251-40FA-A87F-0C1019C14E51}">
      <dgm:prSet/>
      <dgm:spPr/>
      <dgm:t>
        <a:bodyPr/>
        <a:lstStyle/>
        <a:p>
          <a:endParaRPr lang="pl-PL"/>
        </a:p>
      </dgm:t>
    </dgm:pt>
    <dgm:pt modelId="{A228047C-9D18-4C9B-A083-9CEA54A35FCE}">
      <dgm:prSet phldrT="[Tekst]"/>
      <dgm:spPr/>
      <dgm:t>
        <a:bodyPr/>
        <a:lstStyle/>
        <a:p>
          <a:pPr>
            <a:spcAft>
              <a:spcPct val="35000"/>
            </a:spcAft>
          </a:pPr>
          <a:r>
            <a:rPr lang="pl-PL" dirty="0" smtClean="0"/>
            <a:t>PROMESA</a:t>
          </a:r>
        </a:p>
        <a:p>
          <a:pPr>
            <a:spcAft>
              <a:spcPts val="0"/>
            </a:spcAft>
          </a:pPr>
          <a:r>
            <a:rPr lang="pl-PL" dirty="0" smtClean="0"/>
            <a:t>dla wnioskodawcy będącego </a:t>
          </a:r>
        </a:p>
        <a:p>
          <a:pPr>
            <a:spcAft>
              <a:spcPts val="0"/>
            </a:spcAft>
          </a:pPr>
          <a:r>
            <a:rPr lang="pl-PL" dirty="0" smtClean="0"/>
            <a:t>osobą fizyczną</a:t>
          </a:r>
          <a:endParaRPr lang="pl-PL" dirty="0"/>
        </a:p>
      </dgm:t>
    </dgm:pt>
    <dgm:pt modelId="{460921CA-639A-4D1E-977B-FA0E28AE476B}" type="parTrans" cxnId="{B74BD13F-EC69-4EDC-AF32-34C1E6E64750}">
      <dgm:prSet/>
      <dgm:spPr/>
      <dgm:t>
        <a:bodyPr/>
        <a:lstStyle/>
        <a:p>
          <a:endParaRPr lang="pl-PL"/>
        </a:p>
      </dgm:t>
    </dgm:pt>
    <dgm:pt modelId="{4BC62185-61E6-4F3C-A5BB-965C0103C21B}" type="sibTrans" cxnId="{B74BD13F-EC69-4EDC-AF32-34C1E6E64750}">
      <dgm:prSet/>
      <dgm:spPr/>
      <dgm:t>
        <a:bodyPr/>
        <a:lstStyle/>
        <a:p>
          <a:endParaRPr lang="pl-PL"/>
        </a:p>
      </dgm:t>
    </dgm:pt>
    <dgm:pt modelId="{E3C34609-99D7-4A7A-A687-3E3A3558C5F0}">
      <dgm:prSet phldrT="[Tekst]" custT="1"/>
      <dgm:spPr/>
      <dgm:t>
        <a:bodyPr/>
        <a:lstStyle/>
        <a:p>
          <a:r>
            <a:rPr lang="pl-PL" sz="1400" dirty="0" smtClean="0"/>
            <a:t>1 m-c</a:t>
          </a:r>
          <a:endParaRPr lang="pl-PL" sz="1400" dirty="0"/>
        </a:p>
      </dgm:t>
    </dgm:pt>
    <dgm:pt modelId="{54EC4737-6346-493F-BF55-26E4E2D47DEC}" type="parTrans" cxnId="{01769269-A63D-48C6-8C2C-8EF96548F8AE}">
      <dgm:prSet/>
      <dgm:spPr/>
      <dgm:t>
        <a:bodyPr/>
        <a:lstStyle/>
        <a:p>
          <a:endParaRPr lang="pl-PL"/>
        </a:p>
      </dgm:t>
    </dgm:pt>
    <dgm:pt modelId="{6F11E55B-3F7E-4809-8C03-8D430EBD4B8C}" type="sibTrans" cxnId="{01769269-A63D-48C6-8C2C-8EF96548F8AE}">
      <dgm:prSet/>
      <dgm:spPr/>
      <dgm:t>
        <a:bodyPr/>
        <a:lstStyle/>
        <a:p>
          <a:endParaRPr lang="pl-PL"/>
        </a:p>
      </dgm:t>
    </dgm:pt>
    <dgm:pt modelId="{73110356-7904-4F53-B8A6-702EF35C4227}">
      <dgm:prSet phldrT="[Tekst]"/>
      <dgm:spPr/>
      <dgm:t>
        <a:bodyPr/>
        <a:lstStyle/>
        <a:p>
          <a:r>
            <a:rPr lang="pl-PL" dirty="0" smtClean="0"/>
            <a:t>DECYZJA</a:t>
          </a:r>
        </a:p>
        <a:p>
          <a:r>
            <a:rPr lang="pl-PL" dirty="0" smtClean="0"/>
            <a:t>dla wnioskodawcy nie będącego osobą fizyczną</a:t>
          </a:r>
          <a:endParaRPr lang="pl-PL" dirty="0"/>
        </a:p>
      </dgm:t>
    </dgm:pt>
    <dgm:pt modelId="{089ABF74-E82B-4D0D-9CEF-47D3D553449A}" type="parTrans" cxnId="{432F9521-9833-4BD5-B3DC-16C47E21FAAA}">
      <dgm:prSet/>
      <dgm:spPr/>
      <dgm:t>
        <a:bodyPr/>
        <a:lstStyle/>
        <a:p>
          <a:endParaRPr lang="pl-PL"/>
        </a:p>
      </dgm:t>
    </dgm:pt>
    <dgm:pt modelId="{ABB892B7-5D6C-4245-B19C-44C0059C75F9}" type="sibTrans" cxnId="{432F9521-9833-4BD5-B3DC-16C47E21FAAA}">
      <dgm:prSet/>
      <dgm:spPr/>
      <dgm:t>
        <a:bodyPr/>
        <a:lstStyle/>
        <a:p>
          <a:endParaRPr lang="pl-PL"/>
        </a:p>
      </dgm:t>
    </dgm:pt>
    <dgm:pt modelId="{C9059FDE-BEF7-4BDE-B0EA-62F20760D593}">
      <dgm:prSet phldrT="[Tekst]" custT="1"/>
      <dgm:spPr/>
      <dgm:t>
        <a:bodyPr/>
        <a:lstStyle/>
        <a:p>
          <a:r>
            <a:rPr lang="pl-PL" sz="1400" dirty="0" smtClean="0"/>
            <a:t>2 m-ce</a:t>
          </a:r>
          <a:endParaRPr lang="pl-PL" sz="1400" dirty="0"/>
        </a:p>
      </dgm:t>
    </dgm:pt>
    <dgm:pt modelId="{95D302ED-914C-43D4-A707-22ABCA6F4922}" type="parTrans" cxnId="{B7B0C7F5-7EDC-459C-8B58-E614DBD0E646}">
      <dgm:prSet/>
      <dgm:spPr/>
      <dgm:t>
        <a:bodyPr/>
        <a:lstStyle/>
        <a:p>
          <a:endParaRPr lang="pl-PL"/>
        </a:p>
      </dgm:t>
    </dgm:pt>
    <dgm:pt modelId="{299DC730-EEDC-4CB9-BF0F-7D1FBC7125A0}" type="sibTrans" cxnId="{B7B0C7F5-7EDC-459C-8B58-E614DBD0E646}">
      <dgm:prSet/>
      <dgm:spPr/>
      <dgm:t>
        <a:bodyPr/>
        <a:lstStyle/>
        <a:p>
          <a:endParaRPr lang="pl-PL"/>
        </a:p>
      </dgm:t>
    </dgm:pt>
    <dgm:pt modelId="{57FE8AEE-A674-4163-91AB-88E4FAE5CB10}">
      <dgm:prSet custT="1"/>
      <dgm:spPr/>
      <dgm:t>
        <a:bodyPr/>
        <a:lstStyle/>
        <a:p>
          <a:r>
            <a:rPr lang="pl-PL" sz="1800" dirty="0" smtClean="0"/>
            <a:t>Potwierdzenie zatrudnienia lub oświadczenie o zatrudnieniu</a:t>
          </a:r>
          <a:endParaRPr lang="pl-PL" sz="1800" dirty="0"/>
        </a:p>
      </dgm:t>
    </dgm:pt>
    <dgm:pt modelId="{5615F2C4-9F5A-46A2-A1C2-28F012C16FDD}" type="parTrans" cxnId="{578DE804-7657-4126-BA23-8AF8908D367E}">
      <dgm:prSet/>
      <dgm:spPr/>
      <dgm:t>
        <a:bodyPr/>
        <a:lstStyle/>
        <a:p>
          <a:endParaRPr lang="pl-PL"/>
        </a:p>
      </dgm:t>
    </dgm:pt>
    <dgm:pt modelId="{CFFC5A56-1BFF-454E-88BF-02E2AF48FAB7}" type="sibTrans" cxnId="{578DE804-7657-4126-BA23-8AF8908D367E}">
      <dgm:prSet/>
      <dgm:spPr/>
      <dgm:t>
        <a:bodyPr/>
        <a:lstStyle/>
        <a:p>
          <a:endParaRPr lang="pl-PL"/>
        </a:p>
      </dgm:t>
    </dgm:pt>
    <dgm:pt modelId="{F9CE1B95-60E7-480F-9C62-EB3F49972843}">
      <dgm:prSet custT="1"/>
      <dgm:spPr/>
      <dgm:t>
        <a:bodyPr/>
        <a:lstStyle/>
        <a:p>
          <a:r>
            <a:rPr lang="pl-PL" sz="1800" dirty="0" smtClean="0"/>
            <a:t>4 egzemplarze umowy</a:t>
          </a:r>
          <a:endParaRPr lang="pl-PL" sz="1800" dirty="0"/>
        </a:p>
      </dgm:t>
    </dgm:pt>
    <dgm:pt modelId="{2A364AB9-2260-4206-9B05-77D2F8C01E49}" type="parTrans" cxnId="{680D0A39-B72C-4296-ACB6-4296BA996F4C}">
      <dgm:prSet/>
      <dgm:spPr/>
      <dgm:t>
        <a:bodyPr/>
        <a:lstStyle/>
        <a:p>
          <a:endParaRPr lang="pl-PL"/>
        </a:p>
      </dgm:t>
    </dgm:pt>
    <dgm:pt modelId="{3BCC88DF-9778-49A5-B4CF-E1B212DEE746}" type="sibTrans" cxnId="{680D0A39-B72C-4296-ACB6-4296BA996F4C}">
      <dgm:prSet/>
      <dgm:spPr/>
      <dgm:t>
        <a:bodyPr/>
        <a:lstStyle/>
        <a:p>
          <a:endParaRPr lang="pl-PL"/>
        </a:p>
      </dgm:t>
    </dgm:pt>
    <dgm:pt modelId="{7F9D2E0A-2733-4B79-BED8-51C45D867D53}">
      <dgm:prSet/>
      <dgm:spPr/>
      <dgm:t>
        <a:bodyPr/>
        <a:lstStyle/>
        <a:p>
          <a:endParaRPr lang="pl-PL"/>
        </a:p>
      </dgm:t>
    </dgm:pt>
    <dgm:pt modelId="{BC8C1E9D-E80F-4468-90F4-1C00C64E849D}" type="parTrans" cxnId="{A9AC94A3-1B6C-430D-9F64-0D027E8922EE}">
      <dgm:prSet/>
      <dgm:spPr/>
      <dgm:t>
        <a:bodyPr/>
        <a:lstStyle/>
        <a:p>
          <a:endParaRPr lang="pl-PL"/>
        </a:p>
      </dgm:t>
    </dgm:pt>
    <dgm:pt modelId="{2C0776A1-B87D-4BE4-B707-CE7E70867E91}" type="sibTrans" cxnId="{A9AC94A3-1B6C-430D-9F64-0D027E8922EE}">
      <dgm:prSet/>
      <dgm:spPr/>
      <dgm:t>
        <a:bodyPr/>
        <a:lstStyle/>
        <a:p>
          <a:endParaRPr lang="pl-PL"/>
        </a:p>
      </dgm:t>
    </dgm:pt>
    <dgm:pt modelId="{8CC99DF0-980B-47BC-AA43-CBA706971218}">
      <dgm:prSet/>
      <dgm:spPr/>
      <dgm:t>
        <a:bodyPr/>
        <a:lstStyle/>
        <a:p>
          <a:r>
            <a:rPr lang="pl-PL" dirty="0" smtClean="0"/>
            <a:t>NCN   	                    DECYZJA </a:t>
          </a:r>
        </a:p>
        <a:p>
          <a:r>
            <a:rPr lang="pl-PL" dirty="0" smtClean="0"/>
            <a:t>                                    dla podmiotu                   		      realizującego </a:t>
          </a:r>
          <a:endParaRPr lang="pl-PL" dirty="0"/>
        </a:p>
      </dgm:t>
    </dgm:pt>
    <dgm:pt modelId="{2A491862-8B0F-4361-94EA-2E620C27F27A}" type="parTrans" cxnId="{8D602C58-9FA8-48F8-A325-3819226F603C}">
      <dgm:prSet/>
      <dgm:spPr/>
      <dgm:t>
        <a:bodyPr/>
        <a:lstStyle/>
        <a:p>
          <a:endParaRPr lang="pl-PL"/>
        </a:p>
      </dgm:t>
    </dgm:pt>
    <dgm:pt modelId="{872818C4-D2DD-4EC5-BC4E-8A0CD1863C6F}" type="sibTrans" cxnId="{8D602C58-9FA8-48F8-A325-3819226F603C}">
      <dgm:prSet/>
      <dgm:spPr/>
      <dgm:t>
        <a:bodyPr/>
        <a:lstStyle/>
        <a:p>
          <a:endParaRPr lang="pl-PL"/>
        </a:p>
      </dgm:t>
    </dgm:pt>
    <dgm:pt modelId="{467F2315-5EFE-4B10-BF69-461796775A40}">
      <dgm:prSet custT="1"/>
      <dgm:spPr/>
      <dgm:t>
        <a:bodyPr/>
        <a:lstStyle/>
        <a:p>
          <a:r>
            <a:rPr lang="pl-PL" sz="1400" dirty="0" smtClean="0"/>
            <a:t>2 m-ce</a:t>
          </a:r>
          <a:endParaRPr lang="pl-PL" sz="1400" dirty="0"/>
        </a:p>
      </dgm:t>
    </dgm:pt>
    <dgm:pt modelId="{E7EA810E-B246-4474-BA97-358527AC72CB}" type="parTrans" cxnId="{412DFED7-09FB-4135-9BCD-2C02BBEE3979}">
      <dgm:prSet/>
      <dgm:spPr/>
      <dgm:t>
        <a:bodyPr/>
        <a:lstStyle/>
        <a:p>
          <a:endParaRPr lang="pl-PL"/>
        </a:p>
      </dgm:t>
    </dgm:pt>
    <dgm:pt modelId="{C1396431-9065-4641-9FE2-E3DFCF6CEE4A}" type="sibTrans" cxnId="{412DFED7-09FB-4135-9BCD-2C02BBEE3979}">
      <dgm:prSet/>
      <dgm:spPr/>
      <dgm:t>
        <a:bodyPr/>
        <a:lstStyle/>
        <a:p>
          <a:endParaRPr lang="pl-PL"/>
        </a:p>
      </dgm:t>
    </dgm:pt>
    <dgm:pt modelId="{5D1D96EF-17A9-4F00-92AB-4EE7DF417AC0}">
      <dgm:prSet/>
      <dgm:spPr/>
      <dgm:t>
        <a:bodyPr/>
        <a:lstStyle/>
        <a:p>
          <a:r>
            <a:rPr lang="pl-PL" dirty="0" smtClean="0"/>
            <a:t>4 egzemplarze umowy wraz z potwierdzeniem zatrudnienia jeśli wcześniej nie zostało dostarczone</a:t>
          </a:r>
          <a:endParaRPr lang="pl-PL" dirty="0"/>
        </a:p>
      </dgm:t>
    </dgm:pt>
    <dgm:pt modelId="{0A372138-7578-41ED-9745-65339371889C}" type="parTrans" cxnId="{846AEDF8-B917-4F43-B09F-8855745C38A1}">
      <dgm:prSet/>
      <dgm:spPr/>
      <dgm:t>
        <a:bodyPr/>
        <a:lstStyle/>
        <a:p>
          <a:endParaRPr lang="pl-PL"/>
        </a:p>
      </dgm:t>
    </dgm:pt>
    <dgm:pt modelId="{9BC97F77-C622-4428-B825-93E24784E003}" type="sibTrans" cxnId="{846AEDF8-B917-4F43-B09F-8855745C38A1}">
      <dgm:prSet/>
      <dgm:spPr/>
      <dgm:t>
        <a:bodyPr/>
        <a:lstStyle/>
        <a:p>
          <a:endParaRPr lang="pl-PL"/>
        </a:p>
      </dgm:t>
    </dgm:pt>
    <dgm:pt modelId="{230D4851-12A1-4D34-90AC-49616F9E3B86}" type="pres">
      <dgm:prSet presAssocID="{5E9547EE-E279-440C-800D-96D9ACFC8E1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74D09236-E53B-40CB-99DF-DBCD9C656850}" type="pres">
      <dgm:prSet presAssocID="{DD1AA962-1A65-4970-A649-59EC27525317}" presName="vertOne" presStyleCnt="0"/>
      <dgm:spPr/>
    </dgm:pt>
    <dgm:pt modelId="{4B8FF135-EF2B-41F2-9C1D-F2777A2C1640}" type="pres">
      <dgm:prSet presAssocID="{DD1AA962-1A65-4970-A649-59EC2752531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9B98DCE-9AC6-45AD-9634-40FF2AA2C2AB}" type="pres">
      <dgm:prSet presAssocID="{DD1AA962-1A65-4970-A649-59EC27525317}" presName="parTransOne" presStyleCnt="0"/>
      <dgm:spPr/>
    </dgm:pt>
    <dgm:pt modelId="{5FFA0053-260F-4DB1-B451-4D5EEA238939}" type="pres">
      <dgm:prSet presAssocID="{DD1AA962-1A65-4970-A649-59EC27525317}" presName="horzOne" presStyleCnt="0"/>
      <dgm:spPr/>
    </dgm:pt>
    <dgm:pt modelId="{0B61379C-94D3-4577-BF02-205EDABC8812}" type="pres">
      <dgm:prSet presAssocID="{A228047C-9D18-4C9B-A083-9CEA54A35FCE}" presName="vertTwo" presStyleCnt="0"/>
      <dgm:spPr/>
    </dgm:pt>
    <dgm:pt modelId="{1AC130CE-6A1C-43FF-B493-26BF3E8E2978}" type="pres">
      <dgm:prSet presAssocID="{A228047C-9D18-4C9B-A083-9CEA54A35FCE}" presName="txTwo" presStyleLbl="node2" presStyleIdx="0" presStyleCnt="2" custScaleX="91356" custLinFactNeighborX="1687" custLinFactNeighborY="-2426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BB0F44B-90DC-4413-B302-F70462C7ACB9}" type="pres">
      <dgm:prSet presAssocID="{A228047C-9D18-4C9B-A083-9CEA54A35FCE}" presName="parTransTwo" presStyleCnt="0"/>
      <dgm:spPr/>
    </dgm:pt>
    <dgm:pt modelId="{83A2824C-46E5-4E04-BC0E-C8C973A5B503}" type="pres">
      <dgm:prSet presAssocID="{A228047C-9D18-4C9B-A083-9CEA54A35FCE}" presName="horzTwo" presStyleCnt="0"/>
      <dgm:spPr/>
    </dgm:pt>
    <dgm:pt modelId="{E7F85FFC-6068-4CF9-A690-13544FE591AD}" type="pres">
      <dgm:prSet presAssocID="{E3C34609-99D7-4A7A-A687-3E3A3558C5F0}" presName="vertThree" presStyleCnt="0"/>
      <dgm:spPr/>
    </dgm:pt>
    <dgm:pt modelId="{D63D580E-2A8F-4CDC-9C73-CFC9612EE229}" type="pres">
      <dgm:prSet presAssocID="{E3C34609-99D7-4A7A-A687-3E3A3558C5F0}" presName="txThree" presStyleLbl="node3" presStyleIdx="0" presStyleCnt="2" custScaleX="37174" custScaleY="51869" custLinFactNeighborX="386" custLinFactNeighborY="-16031">
        <dgm:presLayoutVars>
          <dgm:chPref val="3"/>
        </dgm:presLayoutVars>
      </dgm:prSet>
      <dgm:spPr>
        <a:prstGeom prst="downArrow">
          <a:avLst/>
        </a:prstGeom>
      </dgm:spPr>
      <dgm:t>
        <a:bodyPr/>
        <a:lstStyle/>
        <a:p>
          <a:endParaRPr lang="pl-PL"/>
        </a:p>
      </dgm:t>
    </dgm:pt>
    <dgm:pt modelId="{4753F934-312B-47D3-9DB7-CCB1622E90D5}" type="pres">
      <dgm:prSet presAssocID="{E3C34609-99D7-4A7A-A687-3E3A3558C5F0}" presName="parTransThree" presStyleCnt="0"/>
      <dgm:spPr/>
    </dgm:pt>
    <dgm:pt modelId="{4712DA85-9967-4237-9AD7-9068686D92FB}" type="pres">
      <dgm:prSet presAssocID="{E3C34609-99D7-4A7A-A687-3E3A3558C5F0}" presName="horzThree" presStyleCnt="0"/>
      <dgm:spPr/>
    </dgm:pt>
    <dgm:pt modelId="{629337D0-82F3-4E67-9CAC-C54FC2CB6B01}" type="pres">
      <dgm:prSet presAssocID="{57FE8AEE-A674-4163-91AB-88E4FAE5CB10}" presName="vertFour" presStyleCnt="0">
        <dgm:presLayoutVars>
          <dgm:chPref val="3"/>
        </dgm:presLayoutVars>
      </dgm:prSet>
      <dgm:spPr/>
    </dgm:pt>
    <dgm:pt modelId="{BE4AE1C7-B4B3-4A10-A7CB-C5E0311F711E}" type="pres">
      <dgm:prSet presAssocID="{57FE8AEE-A674-4163-91AB-88E4FAE5CB10}" presName="txFour" presStyleLbl="node4" presStyleIdx="0" presStyleCnt="6" custScaleY="786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1616AC2-2CD4-4523-BC22-E154B6C30AFA}" type="pres">
      <dgm:prSet presAssocID="{57FE8AEE-A674-4163-91AB-88E4FAE5CB10}" presName="parTransFour" presStyleCnt="0"/>
      <dgm:spPr/>
    </dgm:pt>
    <dgm:pt modelId="{1838E202-46FC-4E35-9612-816CE5CF533E}" type="pres">
      <dgm:prSet presAssocID="{57FE8AEE-A674-4163-91AB-88E4FAE5CB10}" presName="horzFour" presStyleCnt="0"/>
      <dgm:spPr/>
    </dgm:pt>
    <dgm:pt modelId="{396BBA89-2D95-490E-BA26-6D704F529C4D}" type="pres">
      <dgm:prSet presAssocID="{7F9D2E0A-2733-4B79-BED8-51C45D867D53}" presName="vertFour" presStyleCnt="0">
        <dgm:presLayoutVars>
          <dgm:chPref val="3"/>
        </dgm:presLayoutVars>
      </dgm:prSet>
      <dgm:spPr/>
    </dgm:pt>
    <dgm:pt modelId="{792F72CB-BC98-4117-A0E3-5CF51B8A2128}" type="pres">
      <dgm:prSet presAssocID="{7F9D2E0A-2733-4B79-BED8-51C45D867D53}" presName="txFour" presStyleLbl="node4" presStyleIdx="1" presStyleCnt="6" custScaleX="24491" custScaleY="30084">
        <dgm:presLayoutVars>
          <dgm:chPref val="3"/>
        </dgm:presLayoutVars>
      </dgm:prSet>
      <dgm:spPr>
        <a:prstGeom prst="downArrow">
          <a:avLst/>
        </a:prstGeom>
      </dgm:spPr>
      <dgm:t>
        <a:bodyPr/>
        <a:lstStyle/>
        <a:p>
          <a:endParaRPr lang="pl-PL"/>
        </a:p>
      </dgm:t>
    </dgm:pt>
    <dgm:pt modelId="{6EC709BA-927E-4F89-BF0D-7B402C8E4CC3}" type="pres">
      <dgm:prSet presAssocID="{7F9D2E0A-2733-4B79-BED8-51C45D867D53}" presName="parTransFour" presStyleCnt="0"/>
      <dgm:spPr/>
    </dgm:pt>
    <dgm:pt modelId="{F71619A0-5B3F-43A1-B7A2-45DD3137EF9A}" type="pres">
      <dgm:prSet presAssocID="{7F9D2E0A-2733-4B79-BED8-51C45D867D53}" presName="horzFour" presStyleCnt="0"/>
      <dgm:spPr/>
    </dgm:pt>
    <dgm:pt modelId="{617FC405-91CD-44F7-AA57-0597AAA4A9E6}" type="pres">
      <dgm:prSet presAssocID="{8CC99DF0-980B-47BC-AA43-CBA706971218}" presName="vertFour" presStyleCnt="0">
        <dgm:presLayoutVars>
          <dgm:chPref val="3"/>
        </dgm:presLayoutVars>
      </dgm:prSet>
      <dgm:spPr/>
    </dgm:pt>
    <dgm:pt modelId="{E6A5EEB4-31E6-42E0-AF2F-0CBAF34688E1}" type="pres">
      <dgm:prSet presAssocID="{8CC99DF0-980B-47BC-AA43-CBA706971218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0816E8E-91CA-4D5A-9136-EE9386193B65}" type="pres">
      <dgm:prSet presAssocID="{8CC99DF0-980B-47BC-AA43-CBA706971218}" presName="parTransFour" presStyleCnt="0"/>
      <dgm:spPr/>
    </dgm:pt>
    <dgm:pt modelId="{2486C1A3-8D19-4B37-88BB-7FDC715D1FA7}" type="pres">
      <dgm:prSet presAssocID="{8CC99DF0-980B-47BC-AA43-CBA706971218}" presName="horzFour" presStyleCnt="0"/>
      <dgm:spPr/>
    </dgm:pt>
    <dgm:pt modelId="{1354D204-E7A5-4C4C-889E-4F56259B6B42}" type="pres">
      <dgm:prSet presAssocID="{467F2315-5EFE-4B10-BF69-461796775A40}" presName="vertFour" presStyleCnt="0">
        <dgm:presLayoutVars>
          <dgm:chPref val="3"/>
        </dgm:presLayoutVars>
      </dgm:prSet>
      <dgm:spPr/>
    </dgm:pt>
    <dgm:pt modelId="{A0F82321-A331-42C2-AFD8-50CA013EA427}" type="pres">
      <dgm:prSet presAssocID="{467F2315-5EFE-4B10-BF69-461796775A40}" presName="txFour" presStyleLbl="node4" presStyleIdx="3" presStyleCnt="6" custScaleX="40523" custScaleY="65104">
        <dgm:presLayoutVars>
          <dgm:chPref val="3"/>
        </dgm:presLayoutVars>
      </dgm:prSet>
      <dgm:spPr>
        <a:prstGeom prst="downArrow">
          <a:avLst/>
        </a:prstGeom>
      </dgm:spPr>
      <dgm:t>
        <a:bodyPr/>
        <a:lstStyle/>
        <a:p>
          <a:endParaRPr lang="pl-PL"/>
        </a:p>
      </dgm:t>
    </dgm:pt>
    <dgm:pt modelId="{C5E440C8-7633-4B97-82D6-537FA246F3A7}" type="pres">
      <dgm:prSet presAssocID="{467F2315-5EFE-4B10-BF69-461796775A40}" presName="parTransFour" presStyleCnt="0"/>
      <dgm:spPr/>
    </dgm:pt>
    <dgm:pt modelId="{FFB05B36-AB0B-416F-98AB-DF84351AC382}" type="pres">
      <dgm:prSet presAssocID="{467F2315-5EFE-4B10-BF69-461796775A40}" presName="horzFour" presStyleCnt="0"/>
      <dgm:spPr/>
    </dgm:pt>
    <dgm:pt modelId="{EA996CD4-C3B2-45DF-9E38-15424B0F5C9E}" type="pres">
      <dgm:prSet presAssocID="{5D1D96EF-17A9-4F00-92AB-4EE7DF417AC0}" presName="vertFour" presStyleCnt="0">
        <dgm:presLayoutVars>
          <dgm:chPref val="3"/>
        </dgm:presLayoutVars>
      </dgm:prSet>
      <dgm:spPr/>
    </dgm:pt>
    <dgm:pt modelId="{28DD0A19-110F-453F-905D-1A205195E342}" type="pres">
      <dgm:prSet presAssocID="{5D1D96EF-17A9-4F00-92AB-4EE7DF417AC0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77F0B93-A1DD-4E2C-BD90-3E530EEF759F}" type="pres">
      <dgm:prSet presAssocID="{5D1D96EF-17A9-4F00-92AB-4EE7DF417AC0}" presName="horzFour" presStyleCnt="0"/>
      <dgm:spPr/>
    </dgm:pt>
    <dgm:pt modelId="{CDA686C0-66F1-4BD8-9D5D-1BA752BE879A}" type="pres">
      <dgm:prSet presAssocID="{4BC62185-61E6-4F3C-A5BB-965C0103C21B}" presName="sibSpaceTwo" presStyleCnt="0"/>
      <dgm:spPr/>
    </dgm:pt>
    <dgm:pt modelId="{9B6BECF2-FC47-4F66-882C-0A03CF28F023}" type="pres">
      <dgm:prSet presAssocID="{73110356-7904-4F53-B8A6-702EF35C4227}" presName="vertTwo" presStyleCnt="0"/>
      <dgm:spPr/>
    </dgm:pt>
    <dgm:pt modelId="{92D07901-761A-4FFE-9A89-B9813DEE6C78}" type="pres">
      <dgm:prSet presAssocID="{73110356-7904-4F53-B8A6-702EF35C4227}" presName="txTwo" presStyleLbl="node2" presStyleIdx="1" presStyleCnt="2" custScaleX="92749" custLinFactNeighborX="-9764" custLinFactNeighborY="-2426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8E03374-7237-4A04-BF47-8DAD1D83BB0D}" type="pres">
      <dgm:prSet presAssocID="{73110356-7904-4F53-B8A6-702EF35C4227}" presName="parTransTwo" presStyleCnt="0"/>
      <dgm:spPr/>
    </dgm:pt>
    <dgm:pt modelId="{A9B72A42-56EA-4640-8C8F-DC98C5025389}" type="pres">
      <dgm:prSet presAssocID="{73110356-7904-4F53-B8A6-702EF35C4227}" presName="horzTwo" presStyleCnt="0"/>
      <dgm:spPr/>
    </dgm:pt>
    <dgm:pt modelId="{BFC2E2EC-74DF-47FA-914E-4DC3F0F02CD9}" type="pres">
      <dgm:prSet presAssocID="{C9059FDE-BEF7-4BDE-B0EA-62F20760D593}" presName="vertThree" presStyleCnt="0"/>
      <dgm:spPr/>
    </dgm:pt>
    <dgm:pt modelId="{7A89B8A5-4C4C-417E-BC31-26C543755FB9}" type="pres">
      <dgm:prSet presAssocID="{C9059FDE-BEF7-4BDE-B0EA-62F20760D593}" presName="txThree" presStyleLbl="node3" presStyleIdx="1" presStyleCnt="2" custScaleX="40424" custScaleY="71950" custLinFactNeighborX="-8494" custLinFactNeighborY="-16031">
        <dgm:presLayoutVars>
          <dgm:chPref val="3"/>
        </dgm:presLayoutVars>
      </dgm:prSet>
      <dgm:spPr>
        <a:prstGeom prst="downArrow">
          <a:avLst/>
        </a:prstGeom>
      </dgm:spPr>
      <dgm:t>
        <a:bodyPr/>
        <a:lstStyle/>
        <a:p>
          <a:endParaRPr lang="pl-PL"/>
        </a:p>
      </dgm:t>
    </dgm:pt>
    <dgm:pt modelId="{E32E7F0B-C500-4C8B-98A9-CE41B7BFAE1A}" type="pres">
      <dgm:prSet presAssocID="{C9059FDE-BEF7-4BDE-B0EA-62F20760D593}" presName="parTransThree" presStyleCnt="0"/>
      <dgm:spPr/>
    </dgm:pt>
    <dgm:pt modelId="{5D01C872-A884-40AE-B862-F70890CBCA8E}" type="pres">
      <dgm:prSet presAssocID="{C9059FDE-BEF7-4BDE-B0EA-62F20760D593}" presName="horzThree" presStyleCnt="0"/>
      <dgm:spPr/>
    </dgm:pt>
    <dgm:pt modelId="{8F43E56B-5A8F-43AE-AB5E-E75B060F7D79}" type="pres">
      <dgm:prSet presAssocID="{F9CE1B95-60E7-480F-9C62-EB3F49972843}" presName="vertFour" presStyleCnt="0">
        <dgm:presLayoutVars>
          <dgm:chPref val="3"/>
        </dgm:presLayoutVars>
      </dgm:prSet>
      <dgm:spPr/>
    </dgm:pt>
    <dgm:pt modelId="{DC4E1CD3-AF1F-4032-B215-6ECD75B64E2A}" type="pres">
      <dgm:prSet presAssocID="{F9CE1B95-60E7-480F-9C62-EB3F49972843}" presName="txFour" presStyleLbl="node4" presStyleIdx="5" presStyleCnt="6" custScaleX="93548" custScaleY="61459" custLinFactNeighborX="-6106" custLinFactNeighborY="691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7A20DA1-C230-46DF-88A9-C65470B27839}" type="pres">
      <dgm:prSet presAssocID="{F9CE1B95-60E7-480F-9C62-EB3F49972843}" presName="horzFour" presStyleCnt="0"/>
      <dgm:spPr/>
    </dgm:pt>
  </dgm:ptLst>
  <dgm:cxnLst>
    <dgm:cxn modelId="{A9CFD1C8-5993-4C57-A94B-654B76146F44}" type="presOf" srcId="{5E9547EE-E279-440C-800D-96D9ACFC8E1F}" destId="{230D4851-12A1-4D34-90AC-49616F9E3B86}" srcOrd="0" destOrd="0" presId="urn:microsoft.com/office/officeart/2005/8/layout/hierarchy4"/>
    <dgm:cxn modelId="{01769269-A63D-48C6-8C2C-8EF96548F8AE}" srcId="{A228047C-9D18-4C9B-A083-9CEA54A35FCE}" destId="{E3C34609-99D7-4A7A-A687-3E3A3558C5F0}" srcOrd="0" destOrd="0" parTransId="{54EC4737-6346-493F-BF55-26E4E2D47DEC}" sibTransId="{6F11E55B-3F7E-4809-8C03-8D430EBD4B8C}"/>
    <dgm:cxn modelId="{846AEDF8-B917-4F43-B09F-8855745C38A1}" srcId="{467F2315-5EFE-4B10-BF69-461796775A40}" destId="{5D1D96EF-17A9-4F00-92AB-4EE7DF417AC0}" srcOrd="0" destOrd="0" parTransId="{0A372138-7578-41ED-9745-65339371889C}" sibTransId="{9BC97F77-C622-4428-B825-93E24784E003}"/>
    <dgm:cxn modelId="{064CCB71-7E27-46C9-838A-730BAA6382B0}" type="presOf" srcId="{C9059FDE-BEF7-4BDE-B0EA-62F20760D593}" destId="{7A89B8A5-4C4C-417E-BC31-26C543755FB9}" srcOrd="0" destOrd="0" presId="urn:microsoft.com/office/officeart/2005/8/layout/hierarchy4"/>
    <dgm:cxn modelId="{CAAB47E3-C782-44F0-ADE6-800FF3B216B1}" type="presOf" srcId="{F9CE1B95-60E7-480F-9C62-EB3F49972843}" destId="{DC4E1CD3-AF1F-4032-B215-6ECD75B64E2A}" srcOrd="0" destOrd="0" presId="urn:microsoft.com/office/officeart/2005/8/layout/hierarchy4"/>
    <dgm:cxn modelId="{432F9521-9833-4BD5-B3DC-16C47E21FAAA}" srcId="{DD1AA962-1A65-4970-A649-59EC27525317}" destId="{73110356-7904-4F53-B8A6-702EF35C4227}" srcOrd="1" destOrd="0" parTransId="{089ABF74-E82B-4D0D-9CEF-47D3D553449A}" sibTransId="{ABB892B7-5D6C-4245-B19C-44C0059C75F9}"/>
    <dgm:cxn modelId="{B7B0C7F5-7EDC-459C-8B58-E614DBD0E646}" srcId="{73110356-7904-4F53-B8A6-702EF35C4227}" destId="{C9059FDE-BEF7-4BDE-B0EA-62F20760D593}" srcOrd="0" destOrd="0" parTransId="{95D302ED-914C-43D4-A707-22ABCA6F4922}" sibTransId="{299DC730-EEDC-4CB9-BF0F-7D1FBC7125A0}"/>
    <dgm:cxn modelId="{9F0D37CC-BC99-4C5D-8830-3F04841E8338}" type="presOf" srcId="{E3C34609-99D7-4A7A-A687-3E3A3558C5F0}" destId="{D63D580E-2A8F-4CDC-9C73-CFC9612EE229}" srcOrd="0" destOrd="0" presId="urn:microsoft.com/office/officeart/2005/8/layout/hierarchy4"/>
    <dgm:cxn modelId="{26E9193B-286C-46CA-A372-E3AFFC118FEA}" type="presOf" srcId="{8CC99DF0-980B-47BC-AA43-CBA706971218}" destId="{E6A5EEB4-31E6-42E0-AF2F-0CBAF34688E1}" srcOrd="0" destOrd="0" presId="urn:microsoft.com/office/officeart/2005/8/layout/hierarchy4"/>
    <dgm:cxn modelId="{C81BE4FD-3A4B-457C-864D-F81569539640}" type="presOf" srcId="{57FE8AEE-A674-4163-91AB-88E4FAE5CB10}" destId="{BE4AE1C7-B4B3-4A10-A7CB-C5E0311F711E}" srcOrd="0" destOrd="0" presId="urn:microsoft.com/office/officeart/2005/8/layout/hierarchy4"/>
    <dgm:cxn modelId="{412DFED7-09FB-4135-9BCD-2C02BBEE3979}" srcId="{8CC99DF0-980B-47BC-AA43-CBA706971218}" destId="{467F2315-5EFE-4B10-BF69-461796775A40}" srcOrd="0" destOrd="0" parTransId="{E7EA810E-B246-4474-BA97-358527AC72CB}" sibTransId="{C1396431-9065-4641-9FE2-E3DFCF6CEE4A}"/>
    <dgm:cxn modelId="{B74BD13F-EC69-4EDC-AF32-34C1E6E64750}" srcId="{DD1AA962-1A65-4970-A649-59EC27525317}" destId="{A228047C-9D18-4C9B-A083-9CEA54A35FCE}" srcOrd="0" destOrd="0" parTransId="{460921CA-639A-4D1E-977B-FA0E28AE476B}" sibTransId="{4BC62185-61E6-4F3C-A5BB-965C0103C21B}"/>
    <dgm:cxn modelId="{578DE804-7657-4126-BA23-8AF8908D367E}" srcId="{E3C34609-99D7-4A7A-A687-3E3A3558C5F0}" destId="{57FE8AEE-A674-4163-91AB-88E4FAE5CB10}" srcOrd="0" destOrd="0" parTransId="{5615F2C4-9F5A-46A2-A1C2-28F012C16FDD}" sibTransId="{CFFC5A56-1BFF-454E-88BF-02E2AF48FAB7}"/>
    <dgm:cxn modelId="{515B749A-2E3A-43F7-B713-F66A43B044E0}" type="presOf" srcId="{467F2315-5EFE-4B10-BF69-461796775A40}" destId="{A0F82321-A331-42C2-AFD8-50CA013EA427}" srcOrd="0" destOrd="0" presId="urn:microsoft.com/office/officeart/2005/8/layout/hierarchy4"/>
    <dgm:cxn modelId="{48DF6F6A-48CF-4370-902B-65118239719F}" type="presOf" srcId="{7F9D2E0A-2733-4B79-BED8-51C45D867D53}" destId="{792F72CB-BC98-4117-A0E3-5CF51B8A2128}" srcOrd="0" destOrd="0" presId="urn:microsoft.com/office/officeart/2005/8/layout/hierarchy4"/>
    <dgm:cxn modelId="{680D0A39-B72C-4296-ACB6-4296BA996F4C}" srcId="{C9059FDE-BEF7-4BDE-B0EA-62F20760D593}" destId="{F9CE1B95-60E7-480F-9C62-EB3F49972843}" srcOrd="0" destOrd="0" parTransId="{2A364AB9-2260-4206-9B05-77D2F8C01E49}" sibTransId="{3BCC88DF-9778-49A5-B4CF-E1B212DEE746}"/>
    <dgm:cxn modelId="{A9AC94A3-1B6C-430D-9F64-0D027E8922EE}" srcId="{57FE8AEE-A674-4163-91AB-88E4FAE5CB10}" destId="{7F9D2E0A-2733-4B79-BED8-51C45D867D53}" srcOrd="0" destOrd="0" parTransId="{BC8C1E9D-E80F-4468-90F4-1C00C64E849D}" sibTransId="{2C0776A1-B87D-4BE4-B707-CE7E70867E91}"/>
    <dgm:cxn modelId="{9C1F8660-4555-4D50-89C0-0E4B6CEE536F}" type="presOf" srcId="{A228047C-9D18-4C9B-A083-9CEA54A35FCE}" destId="{1AC130CE-6A1C-43FF-B493-26BF3E8E2978}" srcOrd="0" destOrd="0" presId="urn:microsoft.com/office/officeart/2005/8/layout/hierarchy4"/>
    <dgm:cxn modelId="{8D602C58-9FA8-48F8-A325-3819226F603C}" srcId="{7F9D2E0A-2733-4B79-BED8-51C45D867D53}" destId="{8CC99DF0-980B-47BC-AA43-CBA706971218}" srcOrd="0" destOrd="0" parTransId="{2A491862-8B0F-4361-94EA-2E620C27F27A}" sibTransId="{872818C4-D2DD-4EC5-BC4E-8A0CD1863C6F}"/>
    <dgm:cxn modelId="{19B0D87E-0CAE-4D41-9D46-459837ADFCD0}" type="presOf" srcId="{DD1AA962-1A65-4970-A649-59EC27525317}" destId="{4B8FF135-EF2B-41F2-9C1D-F2777A2C1640}" srcOrd="0" destOrd="0" presId="urn:microsoft.com/office/officeart/2005/8/layout/hierarchy4"/>
    <dgm:cxn modelId="{412E46F4-B251-40FA-A87F-0C1019C14E51}" srcId="{5E9547EE-E279-440C-800D-96D9ACFC8E1F}" destId="{DD1AA962-1A65-4970-A649-59EC27525317}" srcOrd="0" destOrd="0" parTransId="{F9BC46C0-39D4-43F3-9FD6-C6A049F848FC}" sibTransId="{F1793E4B-A962-4A65-9232-79254C9E0FAE}"/>
    <dgm:cxn modelId="{D872AD4F-159E-4973-893D-FE6CB04C779E}" type="presOf" srcId="{73110356-7904-4F53-B8A6-702EF35C4227}" destId="{92D07901-761A-4FFE-9A89-B9813DEE6C78}" srcOrd="0" destOrd="0" presId="urn:microsoft.com/office/officeart/2005/8/layout/hierarchy4"/>
    <dgm:cxn modelId="{A8B59A33-492F-4B18-A50C-26A5F2D3F5DA}" type="presOf" srcId="{5D1D96EF-17A9-4F00-92AB-4EE7DF417AC0}" destId="{28DD0A19-110F-453F-905D-1A205195E342}" srcOrd="0" destOrd="0" presId="urn:microsoft.com/office/officeart/2005/8/layout/hierarchy4"/>
    <dgm:cxn modelId="{3619AE7C-7D58-41D3-8E07-428543E44CC5}" type="presParOf" srcId="{230D4851-12A1-4D34-90AC-49616F9E3B86}" destId="{74D09236-E53B-40CB-99DF-DBCD9C656850}" srcOrd="0" destOrd="0" presId="urn:microsoft.com/office/officeart/2005/8/layout/hierarchy4"/>
    <dgm:cxn modelId="{A3100CB6-DD41-4E89-8005-DFDCD2D156CA}" type="presParOf" srcId="{74D09236-E53B-40CB-99DF-DBCD9C656850}" destId="{4B8FF135-EF2B-41F2-9C1D-F2777A2C1640}" srcOrd="0" destOrd="0" presId="urn:microsoft.com/office/officeart/2005/8/layout/hierarchy4"/>
    <dgm:cxn modelId="{B584FB64-4251-41DB-AFFA-0F2CE12E7E2E}" type="presParOf" srcId="{74D09236-E53B-40CB-99DF-DBCD9C656850}" destId="{C9B98DCE-9AC6-45AD-9634-40FF2AA2C2AB}" srcOrd="1" destOrd="0" presId="urn:microsoft.com/office/officeart/2005/8/layout/hierarchy4"/>
    <dgm:cxn modelId="{6BB86148-07D3-4C6D-A097-262FB64EA098}" type="presParOf" srcId="{74D09236-E53B-40CB-99DF-DBCD9C656850}" destId="{5FFA0053-260F-4DB1-B451-4D5EEA238939}" srcOrd="2" destOrd="0" presId="urn:microsoft.com/office/officeart/2005/8/layout/hierarchy4"/>
    <dgm:cxn modelId="{CBA30440-282A-43B1-A733-93AE70331A5D}" type="presParOf" srcId="{5FFA0053-260F-4DB1-B451-4D5EEA238939}" destId="{0B61379C-94D3-4577-BF02-205EDABC8812}" srcOrd="0" destOrd="0" presId="urn:microsoft.com/office/officeart/2005/8/layout/hierarchy4"/>
    <dgm:cxn modelId="{329EB7DF-C6BD-4241-B1F1-5DBCBE9EE5D9}" type="presParOf" srcId="{0B61379C-94D3-4577-BF02-205EDABC8812}" destId="{1AC130CE-6A1C-43FF-B493-26BF3E8E2978}" srcOrd="0" destOrd="0" presId="urn:microsoft.com/office/officeart/2005/8/layout/hierarchy4"/>
    <dgm:cxn modelId="{AF183E98-D263-465F-B2EF-42231CA85FFF}" type="presParOf" srcId="{0B61379C-94D3-4577-BF02-205EDABC8812}" destId="{8BB0F44B-90DC-4413-B302-F70462C7ACB9}" srcOrd="1" destOrd="0" presId="urn:microsoft.com/office/officeart/2005/8/layout/hierarchy4"/>
    <dgm:cxn modelId="{1EE6E3F6-B128-4664-8A34-FB90D2AC99D2}" type="presParOf" srcId="{0B61379C-94D3-4577-BF02-205EDABC8812}" destId="{83A2824C-46E5-4E04-BC0E-C8C973A5B503}" srcOrd="2" destOrd="0" presId="urn:microsoft.com/office/officeart/2005/8/layout/hierarchy4"/>
    <dgm:cxn modelId="{9B5537F4-5691-4A4D-8139-3B9B7EBE195A}" type="presParOf" srcId="{83A2824C-46E5-4E04-BC0E-C8C973A5B503}" destId="{E7F85FFC-6068-4CF9-A690-13544FE591AD}" srcOrd="0" destOrd="0" presId="urn:microsoft.com/office/officeart/2005/8/layout/hierarchy4"/>
    <dgm:cxn modelId="{3E7B2694-3694-4A41-A89A-EE4B1314F9B3}" type="presParOf" srcId="{E7F85FFC-6068-4CF9-A690-13544FE591AD}" destId="{D63D580E-2A8F-4CDC-9C73-CFC9612EE229}" srcOrd="0" destOrd="0" presId="urn:microsoft.com/office/officeart/2005/8/layout/hierarchy4"/>
    <dgm:cxn modelId="{62ECFD7C-2834-4A6D-AA13-99AAB1EA0357}" type="presParOf" srcId="{E7F85FFC-6068-4CF9-A690-13544FE591AD}" destId="{4753F934-312B-47D3-9DB7-CCB1622E90D5}" srcOrd="1" destOrd="0" presId="urn:microsoft.com/office/officeart/2005/8/layout/hierarchy4"/>
    <dgm:cxn modelId="{6A46341B-0922-40EF-96C6-427F1B601ADE}" type="presParOf" srcId="{E7F85FFC-6068-4CF9-A690-13544FE591AD}" destId="{4712DA85-9967-4237-9AD7-9068686D92FB}" srcOrd="2" destOrd="0" presId="urn:microsoft.com/office/officeart/2005/8/layout/hierarchy4"/>
    <dgm:cxn modelId="{465799B8-2B9A-423F-B69E-2CD5232E83FC}" type="presParOf" srcId="{4712DA85-9967-4237-9AD7-9068686D92FB}" destId="{629337D0-82F3-4E67-9CAC-C54FC2CB6B01}" srcOrd="0" destOrd="0" presId="urn:microsoft.com/office/officeart/2005/8/layout/hierarchy4"/>
    <dgm:cxn modelId="{AF139BF6-18C5-46EC-977F-7EF7D6C36514}" type="presParOf" srcId="{629337D0-82F3-4E67-9CAC-C54FC2CB6B01}" destId="{BE4AE1C7-B4B3-4A10-A7CB-C5E0311F711E}" srcOrd="0" destOrd="0" presId="urn:microsoft.com/office/officeart/2005/8/layout/hierarchy4"/>
    <dgm:cxn modelId="{586FDB92-A335-4CF1-BD54-0518CF313CFC}" type="presParOf" srcId="{629337D0-82F3-4E67-9CAC-C54FC2CB6B01}" destId="{91616AC2-2CD4-4523-BC22-E154B6C30AFA}" srcOrd="1" destOrd="0" presId="urn:microsoft.com/office/officeart/2005/8/layout/hierarchy4"/>
    <dgm:cxn modelId="{A65DA24D-ED12-4E22-8CED-921837E0A291}" type="presParOf" srcId="{629337D0-82F3-4E67-9CAC-C54FC2CB6B01}" destId="{1838E202-46FC-4E35-9612-816CE5CF533E}" srcOrd="2" destOrd="0" presId="urn:microsoft.com/office/officeart/2005/8/layout/hierarchy4"/>
    <dgm:cxn modelId="{DC264FA7-58F0-442E-ADC7-5934F31E2685}" type="presParOf" srcId="{1838E202-46FC-4E35-9612-816CE5CF533E}" destId="{396BBA89-2D95-490E-BA26-6D704F529C4D}" srcOrd="0" destOrd="0" presId="urn:microsoft.com/office/officeart/2005/8/layout/hierarchy4"/>
    <dgm:cxn modelId="{0CAB1242-0A93-4130-9287-472FF546AAD6}" type="presParOf" srcId="{396BBA89-2D95-490E-BA26-6D704F529C4D}" destId="{792F72CB-BC98-4117-A0E3-5CF51B8A2128}" srcOrd="0" destOrd="0" presId="urn:microsoft.com/office/officeart/2005/8/layout/hierarchy4"/>
    <dgm:cxn modelId="{D26E5E44-24B5-4B49-8FEB-0932CD1A052F}" type="presParOf" srcId="{396BBA89-2D95-490E-BA26-6D704F529C4D}" destId="{6EC709BA-927E-4F89-BF0D-7B402C8E4CC3}" srcOrd="1" destOrd="0" presId="urn:microsoft.com/office/officeart/2005/8/layout/hierarchy4"/>
    <dgm:cxn modelId="{ECAA00F4-8A51-4F23-BAFE-41424EC74301}" type="presParOf" srcId="{396BBA89-2D95-490E-BA26-6D704F529C4D}" destId="{F71619A0-5B3F-43A1-B7A2-45DD3137EF9A}" srcOrd="2" destOrd="0" presId="urn:microsoft.com/office/officeart/2005/8/layout/hierarchy4"/>
    <dgm:cxn modelId="{3029677A-0A87-4485-920A-70AE55CFCB8E}" type="presParOf" srcId="{F71619A0-5B3F-43A1-B7A2-45DD3137EF9A}" destId="{617FC405-91CD-44F7-AA57-0597AAA4A9E6}" srcOrd="0" destOrd="0" presId="urn:microsoft.com/office/officeart/2005/8/layout/hierarchy4"/>
    <dgm:cxn modelId="{3E7020BE-2AF4-4C02-9DD9-0A22B3D9AF63}" type="presParOf" srcId="{617FC405-91CD-44F7-AA57-0597AAA4A9E6}" destId="{E6A5EEB4-31E6-42E0-AF2F-0CBAF34688E1}" srcOrd="0" destOrd="0" presId="urn:microsoft.com/office/officeart/2005/8/layout/hierarchy4"/>
    <dgm:cxn modelId="{6957CD04-9745-4E4C-BA42-9B5646C581FC}" type="presParOf" srcId="{617FC405-91CD-44F7-AA57-0597AAA4A9E6}" destId="{40816E8E-91CA-4D5A-9136-EE9386193B65}" srcOrd="1" destOrd="0" presId="urn:microsoft.com/office/officeart/2005/8/layout/hierarchy4"/>
    <dgm:cxn modelId="{2007EABE-695D-4BBF-94BA-087A74ED5895}" type="presParOf" srcId="{617FC405-91CD-44F7-AA57-0597AAA4A9E6}" destId="{2486C1A3-8D19-4B37-88BB-7FDC715D1FA7}" srcOrd="2" destOrd="0" presId="urn:microsoft.com/office/officeart/2005/8/layout/hierarchy4"/>
    <dgm:cxn modelId="{E4AFC78C-A729-4836-8590-B531CA101780}" type="presParOf" srcId="{2486C1A3-8D19-4B37-88BB-7FDC715D1FA7}" destId="{1354D204-E7A5-4C4C-889E-4F56259B6B42}" srcOrd="0" destOrd="0" presId="urn:microsoft.com/office/officeart/2005/8/layout/hierarchy4"/>
    <dgm:cxn modelId="{6D51435C-8694-440B-88F5-EF499ED889F5}" type="presParOf" srcId="{1354D204-E7A5-4C4C-889E-4F56259B6B42}" destId="{A0F82321-A331-42C2-AFD8-50CA013EA427}" srcOrd="0" destOrd="0" presId="urn:microsoft.com/office/officeart/2005/8/layout/hierarchy4"/>
    <dgm:cxn modelId="{41C246A6-6F21-4304-BF96-A117BF6F0361}" type="presParOf" srcId="{1354D204-E7A5-4C4C-889E-4F56259B6B42}" destId="{C5E440C8-7633-4B97-82D6-537FA246F3A7}" srcOrd="1" destOrd="0" presId="urn:microsoft.com/office/officeart/2005/8/layout/hierarchy4"/>
    <dgm:cxn modelId="{6C0CA00F-F290-4ED4-BDE0-F5DD7287D0FD}" type="presParOf" srcId="{1354D204-E7A5-4C4C-889E-4F56259B6B42}" destId="{FFB05B36-AB0B-416F-98AB-DF84351AC382}" srcOrd="2" destOrd="0" presId="urn:microsoft.com/office/officeart/2005/8/layout/hierarchy4"/>
    <dgm:cxn modelId="{61BDA57F-DA12-4762-9D81-038BD4ABAF50}" type="presParOf" srcId="{FFB05B36-AB0B-416F-98AB-DF84351AC382}" destId="{EA996CD4-C3B2-45DF-9E38-15424B0F5C9E}" srcOrd="0" destOrd="0" presId="urn:microsoft.com/office/officeart/2005/8/layout/hierarchy4"/>
    <dgm:cxn modelId="{A4B3FC88-E958-4685-8643-719CF4D43083}" type="presParOf" srcId="{EA996CD4-C3B2-45DF-9E38-15424B0F5C9E}" destId="{28DD0A19-110F-453F-905D-1A205195E342}" srcOrd="0" destOrd="0" presId="urn:microsoft.com/office/officeart/2005/8/layout/hierarchy4"/>
    <dgm:cxn modelId="{55206F72-9816-4228-8246-0B549FF429CD}" type="presParOf" srcId="{EA996CD4-C3B2-45DF-9E38-15424B0F5C9E}" destId="{F77F0B93-A1DD-4E2C-BD90-3E530EEF759F}" srcOrd="1" destOrd="0" presId="urn:microsoft.com/office/officeart/2005/8/layout/hierarchy4"/>
    <dgm:cxn modelId="{2A74CE45-6DA9-4743-8707-6D955A9CC9AB}" type="presParOf" srcId="{5FFA0053-260F-4DB1-B451-4D5EEA238939}" destId="{CDA686C0-66F1-4BD8-9D5D-1BA752BE879A}" srcOrd="1" destOrd="0" presId="urn:microsoft.com/office/officeart/2005/8/layout/hierarchy4"/>
    <dgm:cxn modelId="{02BCCD51-CAB8-49AB-B1DD-C839CAD2D2B1}" type="presParOf" srcId="{5FFA0053-260F-4DB1-B451-4D5EEA238939}" destId="{9B6BECF2-FC47-4F66-882C-0A03CF28F023}" srcOrd="2" destOrd="0" presId="urn:microsoft.com/office/officeart/2005/8/layout/hierarchy4"/>
    <dgm:cxn modelId="{A53B87A9-6454-485E-9419-301BF8C87642}" type="presParOf" srcId="{9B6BECF2-FC47-4F66-882C-0A03CF28F023}" destId="{92D07901-761A-4FFE-9A89-B9813DEE6C78}" srcOrd="0" destOrd="0" presId="urn:microsoft.com/office/officeart/2005/8/layout/hierarchy4"/>
    <dgm:cxn modelId="{DD95121E-34D3-48D6-8262-47721B3259C0}" type="presParOf" srcId="{9B6BECF2-FC47-4F66-882C-0A03CF28F023}" destId="{F8E03374-7237-4A04-BF47-8DAD1D83BB0D}" srcOrd="1" destOrd="0" presId="urn:microsoft.com/office/officeart/2005/8/layout/hierarchy4"/>
    <dgm:cxn modelId="{7D68E1F4-10AB-4D95-9BBF-764E916A05F6}" type="presParOf" srcId="{9B6BECF2-FC47-4F66-882C-0A03CF28F023}" destId="{A9B72A42-56EA-4640-8C8F-DC98C5025389}" srcOrd="2" destOrd="0" presId="urn:microsoft.com/office/officeart/2005/8/layout/hierarchy4"/>
    <dgm:cxn modelId="{FE85570C-BC37-432D-9D66-308CA392E209}" type="presParOf" srcId="{A9B72A42-56EA-4640-8C8F-DC98C5025389}" destId="{BFC2E2EC-74DF-47FA-914E-4DC3F0F02CD9}" srcOrd="0" destOrd="0" presId="urn:microsoft.com/office/officeart/2005/8/layout/hierarchy4"/>
    <dgm:cxn modelId="{3FAFB090-7E3F-4B7A-B657-84BFB5DAA224}" type="presParOf" srcId="{BFC2E2EC-74DF-47FA-914E-4DC3F0F02CD9}" destId="{7A89B8A5-4C4C-417E-BC31-26C543755FB9}" srcOrd="0" destOrd="0" presId="urn:microsoft.com/office/officeart/2005/8/layout/hierarchy4"/>
    <dgm:cxn modelId="{CD495EA5-3ED9-46C1-A8B6-03F4AF3881B9}" type="presParOf" srcId="{BFC2E2EC-74DF-47FA-914E-4DC3F0F02CD9}" destId="{E32E7F0B-C500-4C8B-98A9-CE41B7BFAE1A}" srcOrd="1" destOrd="0" presId="urn:microsoft.com/office/officeart/2005/8/layout/hierarchy4"/>
    <dgm:cxn modelId="{7970ABFB-E4ED-4E39-A7B0-BBFF5B8CDFEA}" type="presParOf" srcId="{BFC2E2EC-74DF-47FA-914E-4DC3F0F02CD9}" destId="{5D01C872-A884-40AE-B862-F70890CBCA8E}" srcOrd="2" destOrd="0" presId="urn:microsoft.com/office/officeart/2005/8/layout/hierarchy4"/>
    <dgm:cxn modelId="{88550BF2-05CB-42DB-A1AF-4B0891ECBC39}" type="presParOf" srcId="{5D01C872-A884-40AE-B862-F70890CBCA8E}" destId="{8F43E56B-5A8F-43AE-AB5E-E75B060F7D79}" srcOrd="0" destOrd="0" presId="urn:microsoft.com/office/officeart/2005/8/layout/hierarchy4"/>
    <dgm:cxn modelId="{65B49A9E-C078-46E9-B8CE-6093D2E4EDEB}" type="presParOf" srcId="{8F43E56B-5A8F-43AE-AB5E-E75B060F7D79}" destId="{DC4E1CD3-AF1F-4032-B215-6ECD75B64E2A}" srcOrd="0" destOrd="0" presId="urn:microsoft.com/office/officeart/2005/8/layout/hierarchy4"/>
    <dgm:cxn modelId="{A2528622-E14B-490D-82B8-55D037B97F3D}" type="presParOf" srcId="{8F43E56B-5A8F-43AE-AB5E-E75B060F7D79}" destId="{C7A20DA1-C230-46DF-88A9-C65470B2783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70CEB-40F0-4B87-8F7C-0DF4EA26255D}">
      <dsp:nvSpPr>
        <dsp:cNvPr id="0" name=""/>
        <dsp:cNvSpPr/>
      </dsp:nvSpPr>
      <dsp:spPr>
        <a:xfrm>
          <a:off x="4" y="0"/>
          <a:ext cx="8868790" cy="5477750"/>
        </a:xfrm>
        <a:prstGeom prst="rightArrow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CEAFE-6FD5-42D9-8C0A-2CB3EEA2A9BC}">
      <dsp:nvSpPr>
        <dsp:cNvPr id="0" name=""/>
        <dsp:cNvSpPr/>
      </dsp:nvSpPr>
      <dsp:spPr>
        <a:xfrm>
          <a:off x="236426" y="1708225"/>
          <a:ext cx="1151342" cy="2191100"/>
        </a:xfrm>
        <a:prstGeom prst="roundRect">
          <a:avLst/>
        </a:prstGeom>
        <a:solidFill>
          <a:srgbClr val="DB133C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latin typeface="Arial" pitchFamily="34" charset="0"/>
              <a:cs typeface="Arial" pitchFamily="34" charset="0"/>
            </a:rPr>
            <a:t>Ocena formalna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latin typeface="Arial" pitchFamily="34" charset="0"/>
              <a:cs typeface="Arial" pitchFamily="34" charset="0"/>
            </a:rPr>
            <a:t>Koordynatorzy dyscyplin NCN </a:t>
          </a:r>
          <a:endParaRPr lang="pl-PL" sz="1000" kern="1200" dirty="0">
            <a:latin typeface="Arial" pitchFamily="34" charset="0"/>
            <a:cs typeface="Arial" pitchFamily="34" charset="0"/>
          </a:endParaRPr>
        </a:p>
      </dsp:txBody>
      <dsp:txXfrm>
        <a:off x="292630" y="1764429"/>
        <a:ext cx="1038934" cy="2078692"/>
      </dsp:txXfrm>
    </dsp:sp>
    <dsp:sp modelId="{E99B77D0-2414-4459-A45A-3423273CA16A}">
      <dsp:nvSpPr>
        <dsp:cNvPr id="0" name=""/>
        <dsp:cNvSpPr/>
      </dsp:nvSpPr>
      <dsp:spPr>
        <a:xfrm>
          <a:off x="2189247" y="2405488"/>
          <a:ext cx="1200080" cy="362517"/>
        </a:xfrm>
        <a:prstGeom prst="roundRect">
          <a:avLst/>
        </a:prstGeom>
        <a:solidFill>
          <a:srgbClr val="DB133C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latin typeface="Arial" pitchFamily="34" charset="0"/>
              <a:cs typeface="Arial" pitchFamily="34" charset="0"/>
            </a:rPr>
            <a:t>Etap 1                             </a:t>
          </a:r>
          <a:endParaRPr lang="pl-PL" sz="1000" b="0" kern="1200" dirty="0" smtClean="0">
            <a:latin typeface="Arial" pitchFamily="34" charset="0"/>
            <a:cs typeface="Arial" pitchFamily="34" charset="0"/>
          </a:endParaRPr>
        </a:p>
      </dsp:txBody>
      <dsp:txXfrm>
        <a:off x="2206944" y="2423185"/>
        <a:ext cx="1164686" cy="327123"/>
      </dsp:txXfrm>
    </dsp:sp>
    <dsp:sp modelId="{D5107BFE-BE73-4DED-8290-9A0CEB92D865}">
      <dsp:nvSpPr>
        <dsp:cNvPr id="0" name=""/>
        <dsp:cNvSpPr/>
      </dsp:nvSpPr>
      <dsp:spPr>
        <a:xfrm>
          <a:off x="6896510" y="1766903"/>
          <a:ext cx="1200080" cy="2211827"/>
        </a:xfrm>
        <a:prstGeom prst="roundRect">
          <a:avLst/>
        </a:prstGeom>
        <a:solidFill>
          <a:srgbClr val="DB133C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latin typeface="Arial" pitchFamily="34" charset="0"/>
              <a:cs typeface="Arial" pitchFamily="34" charset="0"/>
            </a:rPr>
            <a:t>Listy rankingowe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b="0" kern="1200" dirty="0" smtClean="0">
              <a:latin typeface="Arial" pitchFamily="34" charset="0"/>
              <a:cs typeface="Arial" pitchFamily="34" charset="0"/>
            </a:rPr>
            <a:t>wniosków zakwalifikowanych do finansowania</a:t>
          </a:r>
          <a:endParaRPr lang="pl-PL" sz="900" b="0" kern="1200" dirty="0">
            <a:latin typeface="Arial" pitchFamily="34" charset="0"/>
            <a:cs typeface="Arial" pitchFamily="34" charset="0"/>
          </a:endParaRPr>
        </a:p>
      </dsp:txBody>
      <dsp:txXfrm>
        <a:off x="6955093" y="1825486"/>
        <a:ext cx="1082914" cy="2094661"/>
      </dsp:txXfrm>
    </dsp:sp>
    <dsp:sp modelId="{9D195C77-8FFF-4F24-8056-AE865EE821E0}">
      <dsp:nvSpPr>
        <dsp:cNvPr id="0" name=""/>
        <dsp:cNvSpPr/>
      </dsp:nvSpPr>
      <dsp:spPr>
        <a:xfrm>
          <a:off x="1735864" y="2823539"/>
          <a:ext cx="1012449" cy="1097960"/>
        </a:xfrm>
        <a:prstGeom prst="roundRect">
          <a:avLst/>
        </a:prstGeom>
        <a:solidFill>
          <a:srgbClr val="DB133C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0" kern="1200" dirty="0" smtClean="0">
              <a:latin typeface="Arial" pitchFamily="34" charset="0"/>
              <a:cs typeface="Arial" pitchFamily="34" charset="0"/>
            </a:rPr>
            <a:t>Postępowanie kwalifikacyjne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b="0" kern="1200" dirty="0" smtClean="0">
            <a:latin typeface="Arial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latin typeface="Arial" pitchFamily="34" charset="0"/>
              <a:cs typeface="Arial" pitchFamily="34" charset="0"/>
            </a:rPr>
            <a:t>Oceny indywidualne</a:t>
          </a:r>
        </a:p>
      </dsp:txBody>
      <dsp:txXfrm>
        <a:off x="1785288" y="2872963"/>
        <a:ext cx="913601" cy="999112"/>
      </dsp:txXfrm>
    </dsp:sp>
    <dsp:sp modelId="{634EC991-E405-471E-8EA2-C5CE617A8C31}">
      <dsp:nvSpPr>
        <dsp:cNvPr id="0" name=""/>
        <dsp:cNvSpPr/>
      </dsp:nvSpPr>
      <dsp:spPr>
        <a:xfrm>
          <a:off x="4955328" y="2426347"/>
          <a:ext cx="1055921" cy="362517"/>
        </a:xfrm>
        <a:prstGeom prst="roundRect">
          <a:avLst/>
        </a:prstGeom>
        <a:solidFill>
          <a:srgbClr val="DB133C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latin typeface="Arial" pitchFamily="34" charset="0"/>
              <a:cs typeface="Arial" pitchFamily="34" charset="0"/>
            </a:rPr>
            <a:t>Etap 2</a:t>
          </a:r>
          <a:endParaRPr lang="pl-PL" sz="1000" b="0" kern="1200" dirty="0" smtClean="0">
            <a:latin typeface="Arial" pitchFamily="34" charset="0"/>
            <a:cs typeface="Arial" pitchFamily="34" charset="0"/>
          </a:endParaRPr>
        </a:p>
      </dsp:txBody>
      <dsp:txXfrm>
        <a:off x="4973025" y="2444044"/>
        <a:ext cx="1020527" cy="327123"/>
      </dsp:txXfrm>
    </dsp:sp>
    <dsp:sp modelId="{21AA448D-41D1-41B6-B444-5A66022A0668}">
      <dsp:nvSpPr>
        <dsp:cNvPr id="0" name=""/>
        <dsp:cNvSpPr/>
      </dsp:nvSpPr>
      <dsp:spPr>
        <a:xfrm>
          <a:off x="2830870" y="2823561"/>
          <a:ext cx="1060296" cy="1097960"/>
        </a:xfrm>
        <a:prstGeom prst="roundRect">
          <a:avLst/>
        </a:prstGeom>
        <a:solidFill>
          <a:srgbClr val="DB133C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0" kern="1200" dirty="0" smtClean="0">
              <a:latin typeface="Arial" pitchFamily="34" charset="0"/>
              <a:cs typeface="Arial" pitchFamily="34" charset="0"/>
            </a:rPr>
            <a:t>Uzgodnienie ocen indywidualnych-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latin typeface="Arial" pitchFamily="34" charset="0"/>
              <a:cs typeface="Arial" pitchFamily="34" charset="0"/>
            </a:rPr>
            <a:t>pierwsze spotkanie panelowe </a:t>
          </a:r>
        </a:p>
      </dsp:txBody>
      <dsp:txXfrm>
        <a:off x="2882629" y="2875320"/>
        <a:ext cx="956778" cy="994442"/>
      </dsp:txXfrm>
    </dsp:sp>
    <dsp:sp modelId="{52C040CC-2799-4E09-9350-594A88AB4C4D}">
      <dsp:nvSpPr>
        <dsp:cNvPr id="0" name=""/>
        <dsp:cNvSpPr/>
      </dsp:nvSpPr>
      <dsp:spPr>
        <a:xfrm>
          <a:off x="4428375" y="2838986"/>
          <a:ext cx="1025410" cy="1097960"/>
        </a:xfrm>
        <a:prstGeom prst="roundRect">
          <a:avLst/>
        </a:prstGeom>
        <a:solidFill>
          <a:srgbClr val="DB133C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0" kern="1200" dirty="0" smtClean="0">
              <a:latin typeface="Arial" pitchFamily="34" charset="0"/>
              <a:cs typeface="Arial" pitchFamily="34" charset="0"/>
            </a:rPr>
            <a:t>Postępowanie ewaluacyjne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b="0" kern="1200" dirty="0" smtClean="0">
            <a:latin typeface="Arial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latin typeface="Arial" pitchFamily="34" charset="0"/>
              <a:cs typeface="Arial" pitchFamily="34" charset="0"/>
            </a:rPr>
            <a:t>Oceny rozszerzone </a:t>
          </a:r>
        </a:p>
      </dsp:txBody>
      <dsp:txXfrm>
        <a:off x="4478431" y="2889042"/>
        <a:ext cx="925298" cy="997848"/>
      </dsp:txXfrm>
    </dsp:sp>
    <dsp:sp modelId="{FA432926-46A5-47A5-8B7E-12565E630BE5}">
      <dsp:nvSpPr>
        <dsp:cNvPr id="0" name=""/>
        <dsp:cNvSpPr/>
      </dsp:nvSpPr>
      <dsp:spPr>
        <a:xfrm>
          <a:off x="5502710" y="2834341"/>
          <a:ext cx="1083834" cy="1097960"/>
        </a:xfrm>
        <a:prstGeom prst="roundRect">
          <a:avLst/>
        </a:prstGeom>
        <a:solidFill>
          <a:srgbClr val="DB133C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0" kern="1200" dirty="0" smtClean="0">
              <a:latin typeface="Arial" pitchFamily="34" charset="0"/>
              <a:cs typeface="Arial" pitchFamily="34" charset="0"/>
            </a:rPr>
            <a:t>Uzgodnienie ocen indywidualnych–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latin typeface="Arial" pitchFamily="34" charset="0"/>
              <a:cs typeface="Arial" pitchFamily="34" charset="0"/>
            </a:rPr>
            <a:t>drugie spotkanie panelowe</a:t>
          </a:r>
        </a:p>
      </dsp:txBody>
      <dsp:txXfrm>
        <a:off x="5555618" y="2887249"/>
        <a:ext cx="978018" cy="992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FF135-EF2B-41F2-9C1D-F2777A2C1640}">
      <dsp:nvSpPr>
        <dsp:cNvPr id="0" name=""/>
        <dsp:cNvSpPr/>
      </dsp:nvSpPr>
      <dsp:spPr>
        <a:xfrm>
          <a:off x="207" y="2941"/>
          <a:ext cx="7704441" cy="860087"/>
        </a:xfrm>
        <a:prstGeom prst="roundRect">
          <a:avLst>
            <a:gd name="adj" fmla="val 10000"/>
          </a:avLst>
        </a:prstGeom>
        <a:solidFill>
          <a:srgbClr val="DB13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Narodowe Centrum Nauki</a:t>
          </a:r>
          <a:endParaRPr lang="pl-PL" sz="3700" kern="1200" dirty="0"/>
        </a:p>
      </dsp:txBody>
      <dsp:txXfrm>
        <a:off x="25398" y="28132"/>
        <a:ext cx="7654059" cy="809705"/>
      </dsp:txXfrm>
    </dsp:sp>
    <dsp:sp modelId="{1AC130CE-6A1C-43FF-B493-26BF3E8E2978}">
      <dsp:nvSpPr>
        <dsp:cNvPr id="0" name=""/>
        <dsp:cNvSpPr/>
      </dsp:nvSpPr>
      <dsp:spPr>
        <a:xfrm>
          <a:off x="236597" y="911213"/>
          <a:ext cx="3485111" cy="860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PROMESA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kern="1200" dirty="0" smtClean="0"/>
            <a:t>dla wnioskodawcy będącego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kern="1200" dirty="0" smtClean="0"/>
            <a:t>osobą fizyczną</a:t>
          </a:r>
          <a:endParaRPr lang="pl-PL" sz="1400" kern="1200" dirty="0"/>
        </a:p>
      </dsp:txBody>
      <dsp:txXfrm>
        <a:off x="261788" y="936404"/>
        <a:ext cx="3434729" cy="809705"/>
      </dsp:txXfrm>
    </dsp:sp>
    <dsp:sp modelId="{D63D580E-2A8F-4CDC-9C73-CFC9612EE229}">
      <dsp:nvSpPr>
        <dsp:cNvPr id="0" name=""/>
        <dsp:cNvSpPr/>
      </dsp:nvSpPr>
      <dsp:spPr>
        <a:xfrm>
          <a:off x="1223160" y="1840167"/>
          <a:ext cx="1412607" cy="446118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1 m-c</a:t>
          </a:r>
          <a:endParaRPr lang="pl-PL" sz="1400" kern="1200" dirty="0"/>
        </a:p>
      </dsp:txBody>
      <dsp:txXfrm>
        <a:off x="1576312" y="1840167"/>
        <a:ext cx="706303" cy="334589"/>
      </dsp:txXfrm>
    </dsp:sp>
    <dsp:sp modelId="{BE4AE1C7-B4B3-4A10-A7CB-C5E0311F711E}">
      <dsp:nvSpPr>
        <dsp:cNvPr id="0" name=""/>
        <dsp:cNvSpPr/>
      </dsp:nvSpPr>
      <dsp:spPr>
        <a:xfrm>
          <a:off x="29595" y="2360111"/>
          <a:ext cx="3770402" cy="676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Potwierdzenie zatrudnienia lub oświadczenie o zatrudnieniu</a:t>
          </a:r>
          <a:endParaRPr lang="pl-PL" sz="1800" kern="1200" dirty="0"/>
        </a:p>
      </dsp:txBody>
      <dsp:txXfrm>
        <a:off x="49401" y="2379917"/>
        <a:ext cx="3730790" cy="636606"/>
      </dsp:txXfrm>
    </dsp:sp>
    <dsp:sp modelId="{792F72CB-BC98-4117-A0E3-5CF51B8A2128}">
      <dsp:nvSpPr>
        <dsp:cNvPr id="0" name=""/>
        <dsp:cNvSpPr/>
      </dsp:nvSpPr>
      <dsp:spPr>
        <a:xfrm>
          <a:off x="1460253" y="3099955"/>
          <a:ext cx="909086" cy="258748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kern="1200"/>
        </a:p>
      </dsp:txBody>
      <dsp:txXfrm>
        <a:off x="1687525" y="3099955"/>
        <a:ext cx="454543" cy="194061"/>
      </dsp:txXfrm>
    </dsp:sp>
    <dsp:sp modelId="{E6A5EEB4-31E6-42E0-AF2F-0CBAF34688E1}">
      <dsp:nvSpPr>
        <dsp:cNvPr id="0" name=""/>
        <dsp:cNvSpPr/>
      </dsp:nvSpPr>
      <dsp:spPr>
        <a:xfrm>
          <a:off x="115966" y="3422329"/>
          <a:ext cx="3597661" cy="860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NCN   	                    DECYZJA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                                    dla podmiotu                   		      realizującego </a:t>
          </a:r>
          <a:endParaRPr lang="pl-PL" sz="1400" kern="1200" dirty="0"/>
        </a:p>
      </dsp:txBody>
      <dsp:txXfrm>
        <a:off x="141157" y="3447520"/>
        <a:ext cx="3547279" cy="809705"/>
      </dsp:txXfrm>
    </dsp:sp>
    <dsp:sp modelId="{A0F82321-A331-42C2-AFD8-50CA013EA427}">
      <dsp:nvSpPr>
        <dsp:cNvPr id="0" name=""/>
        <dsp:cNvSpPr/>
      </dsp:nvSpPr>
      <dsp:spPr>
        <a:xfrm>
          <a:off x="1230041" y="4346042"/>
          <a:ext cx="1369509" cy="559951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2 m-ce</a:t>
          </a:r>
          <a:endParaRPr lang="pl-PL" sz="1400" kern="1200" dirty="0"/>
        </a:p>
      </dsp:txBody>
      <dsp:txXfrm>
        <a:off x="1572418" y="4346042"/>
        <a:ext cx="684755" cy="419963"/>
      </dsp:txXfrm>
    </dsp:sp>
    <dsp:sp modelId="{28DD0A19-110F-453F-905D-1A205195E342}">
      <dsp:nvSpPr>
        <dsp:cNvPr id="0" name=""/>
        <dsp:cNvSpPr/>
      </dsp:nvSpPr>
      <dsp:spPr>
        <a:xfrm>
          <a:off x="225003" y="4969618"/>
          <a:ext cx="3379586" cy="860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4 egzemplarze umowy wraz z potwierdzeniem zatrudnienia jeśli wcześniej nie zostało dostarczone</a:t>
          </a:r>
          <a:endParaRPr lang="pl-PL" sz="1400" kern="1200" dirty="0"/>
        </a:p>
      </dsp:txBody>
      <dsp:txXfrm>
        <a:off x="250194" y="4994809"/>
        <a:ext cx="3329204" cy="809705"/>
      </dsp:txXfrm>
    </dsp:sp>
    <dsp:sp modelId="{92D07901-761A-4FFE-9A89-B9813DEE6C78}">
      <dsp:nvSpPr>
        <dsp:cNvPr id="0" name=""/>
        <dsp:cNvSpPr/>
      </dsp:nvSpPr>
      <dsp:spPr>
        <a:xfrm>
          <a:off x="3756243" y="911213"/>
          <a:ext cx="3538252" cy="860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DECYZJA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dla wnioskodawcy nie będącego osobą fizyczną</a:t>
          </a:r>
          <a:endParaRPr lang="pl-PL" sz="1400" kern="1200" dirty="0"/>
        </a:p>
      </dsp:txBody>
      <dsp:txXfrm>
        <a:off x="3781434" y="936404"/>
        <a:ext cx="3487870" cy="809705"/>
      </dsp:txXfrm>
    </dsp:sp>
    <dsp:sp modelId="{7A89B8A5-4C4C-417E-BC31-26C543755FB9}">
      <dsp:nvSpPr>
        <dsp:cNvPr id="0" name=""/>
        <dsp:cNvSpPr/>
      </dsp:nvSpPr>
      <dsp:spPr>
        <a:xfrm>
          <a:off x="4807029" y="1840167"/>
          <a:ext cx="1536107" cy="618833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2 m-ce</a:t>
          </a:r>
          <a:endParaRPr lang="pl-PL" sz="1400" kern="1200" dirty="0"/>
        </a:p>
      </dsp:txBody>
      <dsp:txXfrm>
        <a:off x="5191056" y="1840167"/>
        <a:ext cx="768053" cy="464125"/>
      </dsp:txXfrm>
    </dsp:sp>
    <dsp:sp modelId="{DC4E1CD3-AF1F-4032-B215-6ECD75B64E2A}">
      <dsp:nvSpPr>
        <dsp:cNvPr id="0" name=""/>
        <dsp:cNvSpPr/>
      </dsp:nvSpPr>
      <dsp:spPr>
        <a:xfrm>
          <a:off x="3888419" y="2592292"/>
          <a:ext cx="3554813" cy="528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4 egzemplarze umowy</a:t>
          </a:r>
          <a:endParaRPr lang="pl-PL" sz="1800" kern="1200" dirty="0"/>
        </a:p>
      </dsp:txBody>
      <dsp:txXfrm>
        <a:off x="3903901" y="2607774"/>
        <a:ext cx="3523849" cy="497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F89EB-4CC0-4075-823F-6F6C0B6B2F32}" type="datetimeFigureOut">
              <a:rPr lang="pl-PL" smtClean="0"/>
              <a:t>2013-05-08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94BCF-99DB-446E-A107-DD635BE3B6C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279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C64A19F-A36D-43D9-B540-4B9ABFA8A91B}" type="slidenum">
              <a:rPr lang="pl-PL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pl-P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E8EC0-B1EB-40A2-83AE-69022B805F88}" type="slidenum">
              <a:rPr lang="pl-PL" smtClean="0">
                <a:solidFill>
                  <a:prstClr val="black"/>
                </a:solidFill>
              </a:rPr>
              <a:pPr/>
              <a:t>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43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94BCF-99DB-446E-A107-DD635BE3B6C7}" type="slidenum">
              <a:rPr lang="pl-PL" smtClean="0"/>
              <a:t>100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776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755576" y="2764533"/>
            <a:ext cx="7702624" cy="25366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>
                <a:solidFill>
                  <a:srgbClr val="DB13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Tytuł prezentacji</a:t>
            </a:r>
          </a:p>
        </p:txBody>
      </p:sp>
      <p:pic>
        <p:nvPicPr>
          <p:cNvPr id="1026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22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84275"/>
            <a:ext cx="4896544" cy="41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5517232"/>
            <a:ext cx="7704138" cy="4318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1" baseline="0"/>
            </a:lvl1pPr>
          </a:lstStyle>
          <a:p>
            <a:pPr lvl="0"/>
            <a:r>
              <a:rPr lang="pl-PL" dirty="0" smtClean="0"/>
              <a:t>Imię i nazwisko lub data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82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C32D-EAFB-47FA-A626-463F594623C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B1FC-D2A4-485B-AC4D-100C54FA292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7565-654F-4961-AC34-3E52B01A816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F4D1-8991-473F-BEBD-530690C309F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E8CE-4203-4F2D-B602-D46E2880652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2EAA-0CB8-4727-AFB9-C48CB828B8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1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59EC-36E2-4B86-BF48-3DB64F3B829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8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9585-2C55-4AC7-A83D-CD71E9B193A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5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179D-4B87-4083-9705-B2F5CDC86D7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3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15616" y="72000"/>
            <a:ext cx="7571184" cy="11247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Tytuł rozdziału</a:t>
            </a:r>
            <a:endParaRPr lang="pl-PL" dirty="0"/>
          </a:p>
        </p:txBody>
      </p:sp>
      <p:pic>
        <p:nvPicPr>
          <p:cNvPr id="8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15615" cy="10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556792"/>
            <a:ext cx="8219256" cy="42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DB133C"/>
              </a:buClr>
              <a:buFont typeface="Wingdings" pitchFamily="2" charset="2"/>
              <a:buChar char="§"/>
              <a:defRPr sz="2800">
                <a:solidFill>
                  <a:srgbClr val="58585A"/>
                </a:solidFill>
              </a:defRPr>
            </a:lvl1pPr>
            <a:lvl2pPr marL="742950" indent="-285750">
              <a:buClr>
                <a:srgbClr val="DB133C"/>
              </a:buClr>
              <a:buFont typeface="Wingdings" pitchFamily="2" charset="2"/>
              <a:buChar char="§"/>
              <a:defRPr sz="2400">
                <a:solidFill>
                  <a:srgbClr val="58585A"/>
                </a:solidFill>
              </a:defRPr>
            </a:lvl2pPr>
            <a:lvl3pPr marL="1143000" indent="-228600">
              <a:buClr>
                <a:srgbClr val="DB133C"/>
              </a:buClr>
              <a:buFont typeface="Wingdings" pitchFamily="2" charset="2"/>
              <a:buChar char="§"/>
              <a:defRPr sz="2000">
                <a:solidFill>
                  <a:srgbClr val="58585A"/>
                </a:solidFill>
              </a:defRPr>
            </a:lvl3pPr>
            <a:lvl4pPr marL="16002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4pPr>
            <a:lvl5pPr marL="20574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22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53336"/>
            <a:ext cx="3384376" cy="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820473" y="6453336"/>
            <a:ext cx="323528" cy="294379"/>
          </a:xfrm>
          <a:prstGeom prst="rect">
            <a:avLst/>
          </a:prstGeom>
          <a:solidFill>
            <a:srgbClr val="DB133C"/>
          </a:solidFill>
        </p:spPr>
        <p:txBody>
          <a:bodyPr wrap="none" lIns="0" tIns="0" rIns="0" bIns="0" anchor="ctr"/>
          <a:lstStyle>
            <a:lvl1pPr algn="ctr"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5438403" y="6453336"/>
            <a:ext cx="3238053" cy="288032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Kraków 5.06.2012</a:t>
            </a:r>
          </a:p>
        </p:txBody>
      </p:sp>
    </p:spTree>
    <p:extLst>
      <p:ext uri="{BB962C8B-B14F-4D97-AF65-F5344CB8AC3E}">
        <p14:creationId xmlns:p14="http://schemas.microsoft.com/office/powerpoint/2010/main" val="284328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72000"/>
            <a:ext cx="7571184" cy="11247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endParaRPr lang="pl-PL" dirty="0"/>
          </a:p>
        </p:txBody>
      </p:sp>
      <p:pic>
        <p:nvPicPr>
          <p:cNvPr id="8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15615" cy="10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556792"/>
            <a:ext cx="8219256" cy="4277072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buClr>
                <a:srgbClr val="DB133C"/>
              </a:buClr>
              <a:buFont typeface="+mj-lt"/>
              <a:buAutoNum type="arabicPeriod"/>
              <a:defRPr sz="2800">
                <a:solidFill>
                  <a:srgbClr val="58585A"/>
                </a:solidFill>
              </a:defRPr>
            </a:lvl1pPr>
            <a:lvl2pPr marL="914400" indent="-376238">
              <a:buClr>
                <a:srgbClr val="DB133C"/>
              </a:buClr>
              <a:buFont typeface="Wingdings" pitchFamily="2" charset="2"/>
              <a:buChar char="§"/>
              <a:tabLst>
                <a:tab pos="985838" algn="l"/>
              </a:tabLst>
              <a:defRPr sz="2400">
                <a:solidFill>
                  <a:srgbClr val="58585A"/>
                </a:solidFill>
              </a:defRPr>
            </a:lvl2pPr>
            <a:lvl3pPr marL="1143000" indent="-228600">
              <a:buClr>
                <a:srgbClr val="DB133C"/>
              </a:buClr>
              <a:buFont typeface="Wingdings" pitchFamily="2" charset="2"/>
              <a:buChar char="§"/>
              <a:defRPr sz="2000">
                <a:solidFill>
                  <a:srgbClr val="58585A"/>
                </a:solidFill>
              </a:defRPr>
            </a:lvl3pPr>
            <a:lvl4pPr marL="16002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4pPr>
            <a:lvl5pPr marL="20574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  <a:endParaRPr lang="pl-PL" dirty="0"/>
          </a:p>
        </p:txBody>
      </p:sp>
      <p:pic>
        <p:nvPicPr>
          <p:cNvPr id="22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53336"/>
            <a:ext cx="3384376" cy="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820473" y="6453336"/>
            <a:ext cx="323528" cy="294379"/>
          </a:xfrm>
          <a:prstGeom prst="rect">
            <a:avLst/>
          </a:prstGeom>
          <a:solidFill>
            <a:srgbClr val="DB133C"/>
          </a:solidFill>
        </p:spPr>
        <p:txBody>
          <a:bodyPr wrap="none" lIns="0" tIns="0" rIns="0" bIns="0" anchor="ctr"/>
          <a:lstStyle>
            <a:lvl1pPr algn="ctr"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5438403" y="6453336"/>
            <a:ext cx="3238053" cy="288032"/>
          </a:xfrm>
          <a:prstGeom prst="rect">
            <a:avLst/>
          </a:prstGeom>
        </p:spPr>
        <p:txBody>
          <a:bodyPr anchor="ctr"/>
          <a:lstStyle>
            <a:lvl1pPr algn="r">
              <a:defRPr sz="1100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086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755576" y="2764533"/>
            <a:ext cx="7702624" cy="25366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>
                <a:solidFill>
                  <a:srgbClr val="DB13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Tytuł prezentacji</a:t>
            </a:r>
          </a:p>
        </p:txBody>
      </p:sp>
      <p:pic>
        <p:nvPicPr>
          <p:cNvPr id="1026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22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84275"/>
            <a:ext cx="4896544" cy="41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5517232"/>
            <a:ext cx="7704138" cy="4318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1" baseline="0"/>
            </a:lvl1pPr>
          </a:lstStyle>
          <a:p>
            <a:pPr lvl="0"/>
            <a:r>
              <a:rPr lang="pl-PL" dirty="0" smtClean="0"/>
              <a:t>Imię i nazwisko lub data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865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72000"/>
            <a:ext cx="7571184" cy="11247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endParaRPr lang="pl-PL" dirty="0"/>
          </a:p>
        </p:txBody>
      </p:sp>
      <p:pic>
        <p:nvPicPr>
          <p:cNvPr id="8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15615" cy="10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556792"/>
            <a:ext cx="8219256" cy="4277072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buClr>
                <a:srgbClr val="DB133C"/>
              </a:buClr>
              <a:buFont typeface="+mj-lt"/>
              <a:buAutoNum type="arabicPeriod"/>
              <a:defRPr sz="2800">
                <a:solidFill>
                  <a:srgbClr val="58585A"/>
                </a:solidFill>
              </a:defRPr>
            </a:lvl1pPr>
            <a:lvl2pPr marL="914400" indent="-376238">
              <a:buClr>
                <a:srgbClr val="DB133C"/>
              </a:buClr>
              <a:buFont typeface="Wingdings" pitchFamily="2" charset="2"/>
              <a:buChar char="§"/>
              <a:tabLst>
                <a:tab pos="985838" algn="l"/>
              </a:tabLst>
              <a:defRPr sz="2400">
                <a:solidFill>
                  <a:srgbClr val="58585A"/>
                </a:solidFill>
              </a:defRPr>
            </a:lvl2pPr>
            <a:lvl3pPr marL="1143000" indent="-228600">
              <a:buClr>
                <a:srgbClr val="DB133C"/>
              </a:buClr>
              <a:buFont typeface="Wingdings" pitchFamily="2" charset="2"/>
              <a:buChar char="§"/>
              <a:defRPr sz="2000">
                <a:solidFill>
                  <a:srgbClr val="58585A"/>
                </a:solidFill>
              </a:defRPr>
            </a:lvl3pPr>
            <a:lvl4pPr marL="16002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4pPr>
            <a:lvl5pPr marL="20574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  <a:endParaRPr lang="pl-PL" dirty="0"/>
          </a:p>
        </p:txBody>
      </p:sp>
      <p:pic>
        <p:nvPicPr>
          <p:cNvPr id="22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53336"/>
            <a:ext cx="3384376" cy="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820473" y="6453336"/>
            <a:ext cx="323528" cy="294379"/>
          </a:xfrm>
          <a:prstGeom prst="rect">
            <a:avLst/>
          </a:prstGeom>
          <a:solidFill>
            <a:srgbClr val="DB133C"/>
          </a:solidFill>
        </p:spPr>
        <p:txBody>
          <a:bodyPr wrap="none" lIns="0" tIns="0" rIns="0" bIns="0" anchor="ctr"/>
          <a:lstStyle>
            <a:lvl1pPr algn="ctr"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5438403" y="6453336"/>
            <a:ext cx="3238053" cy="288032"/>
          </a:xfrm>
          <a:prstGeom prst="rect">
            <a:avLst/>
          </a:prstGeom>
        </p:spPr>
        <p:txBody>
          <a:bodyPr anchor="ctr"/>
          <a:lstStyle>
            <a:lvl1pPr algn="r">
              <a:defRPr sz="1100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Kraków 5.06.2012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05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15616" y="72000"/>
            <a:ext cx="7571184" cy="11247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Tytuł rozdziału</a:t>
            </a:r>
            <a:endParaRPr lang="pl-PL" dirty="0"/>
          </a:p>
        </p:txBody>
      </p:sp>
      <p:pic>
        <p:nvPicPr>
          <p:cNvPr id="8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15615" cy="10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556792"/>
            <a:ext cx="8219256" cy="42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DB133C"/>
              </a:buClr>
              <a:buFont typeface="Wingdings" pitchFamily="2" charset="2"/>
              <a:buChar char="§"/>
              <a:defRPr sz="2800">
                <a:solidFill>
                  <a:srgbClr val="58585A"/>
                </a:solidFill>
              </a:defRPr>
            </a:lvl1pPr>
            <a:lvl2pPr marL="742950" indent="-285750">
              <a:buClr>
                <a:srgbClr val="DB133C"/>
              </a:buClr>
              <a:buFont typeface="Wingdings" pitchFamily="2" charset="2"/>
              <a:buChar char="§"/>
              <a:defRPr sz="2400">
                <a:solidFill>
                  <a:srgbClr val="58585A"/>
                </a:solidFill>
              </a:defRPr>
            </a:lvl2pPr>
            <a:lvl3pPr marL="1143000" indent="-228600">
              <a:buClr>
                <a:srgbClr val="DB133C"/>
              </a:buClr>
              <a:buFont typeface="Wingdings" pitchFamily="2" charset="2"/>
              <a:buChar char="§"/>
              <a:defRPr sz="2000">
                <a:solidFill>
                  <a:srgbClr val="58585A"/>
                </a:solidFill>
              </a:defRPr>
            </a:lvl3pPr>
            <a:lvl4pPr marL="16002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4pPr>
            <a:lvl5pPr marL="20574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22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53336"/>
            <a:ext cx="3384376" cy="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820473" y="6453336"/>
            <a:ext cx="323528" cy="294379"/>
          </a:xfrm>
          <a:prstGeom prst="rect">
            <a:avLst/>
          </a:prstGeom>
          <a:solidFill>
            <a:srgbClr val="DB133C"/>
          </a:solidFill>
        </p:spPr>
        <p:txBody>
          <a:bodyPr wrap="none" lIns="0" tIns="0" rIns="0" bIns="0" anchor="ctr"/>
          <a:lstStyle>
            <a:lvl1pPr algn="ctr"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5438403" y="6453336"/>
            <a:ext cx="3238053" cy="288032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Kraków 5.06.2012</a:t>
            </a:r>
          </a:p>
        </p:txBody>
      </p:sp>
    </p:spTree>
    <p:extLst>
      <p:ext uri="{BB962C8B-B14F-4D97-AF65-F5344CB8AC3E}">
        <p14:creationId xmlns:p14="http://schemas.microsoft.com/office/powerpoint/2010/main" val="258409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15616" y="72000"/>
            <a:ext cx="7571184" cy="11247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pl-PL" dirty="0" smtClean="0"/>
              <a:t>Tytuł rozdziału</a:t>
            </a:r>
            <a:endParaRPr lang="pl-PL" dirty="0"/>
          </a:p>
        </p:txBody>
      </p:sp>
      <p:pic>
        <p:nvPicPr>
          <p:cNvPr id="8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15615" cy="10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53336"/>
            <a:ext cx="3384376" cy="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820473" y="6453336"/>
            <a:ext cx="323528" cy="294379"/>
          </a:xfrm>
          <a:prstGeom prst="rect">
            <a:avLst/>
          </a:prstGeom>
          <a:solidFill>
            <a:srgbClr val="DB133C"/>
          </a:solidFill>
        </p:spPr>
        <p:txBody>
          <a:bodyPr wrap="none" lIns="0" tIns="0" rIns="0" bIns="0" anchor="ctr"/>
          <a:lstStyle>
            <a:lvl1pPr algn="ctr"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5438403" y="6453336"/>
            <a:ext cx="3238053" cy="288032"/>
          </a:xfrm>
          <a:prstGeom prst="rect">
            <a:avLst/>
          </a:prstGeom>
        </p:spPr>
        <p:txBody>
          <a:bodyPr anchor="ctr"/>
          <a:lstStyle>
            <a:lvl1pPr algn="r">
              <a:defRPr sz="1100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Kraków 5.06.2012</a:t>
            </a:r>
            <a:endParaRPr lang="pl-PL" dirty="0"/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14"/>
          </p:nvPr>
        </p:nvSpPr>
        <p:spPr>
          <a:xfrm>
            <a:off x="457200" y="1556792"/>
            <a:ext cx="4042792" cy="4464496"/>
          </a:xfrm>
          <a:prstGeom prst="rect">
            <a:avLst/>
          </a:prstGeom>
          <a:solidFill>
            <a:srgbClr val="FAFAFA"/>
          </a:solidFill>
          <a:ln>
            <a:solidFill>
              <a:srgbClr val="EDEDED"/>
            </a:solidFill>
          </a:ln>
        </p:spPr>
        <p:txBody>
          <a:bodyPr tIns="90000">
            <a:normAutofit/>
          </a:bodyPr>
          <a:lstStyle>
            <a:lvl1pPr marL="342900" indent="-342900">
              <a:buClr>
                <a:srgbClr val="DB133C"/>
              </a:buClr>
              <a:buFont typeface="Wingdings" pitchFamily="2" charset="2"/>
              <a:buChar char="§"/>
              <a:defRPr sz="2000">
                <a:solidFill>
                  <a:srgbClr val="58585A"/>
                </a:solidFill>
              </a:defRPr>
            </a:lvl1pPr>
            <a:lvl2pPr marL="742950" indent="-285750">
              <a:buClr>
                <a:srgbClr val="DB133C"/>
              </a:buClr>
              <a:buFont typeface="Wingdings" pitchFamily="2" charset="2"/>
              <a:buChar char="§"/>
              <a:defRPr sz="1800">
                <a:solidFill>
                  <a:srgbClr val="58585A"/>
                </a:solidFill>
              </a:defRPr>
            </a:lvl2pPr>
            <a:lvl3pPr marL="1143000" indent="-228600">
              <a:buClr>
                <a:srgbClr val="DB133C"/>
              </a:buClr>
              <a:buFont typeface="Wingdings" pitchFamily="2" charset="2"/>
              <a:buChar char="§"/>
              <a:defRPr sz="1600">
                <a:solidFill>
                  <a:srgbClr val="58585A"/>
                </a:solidFill>
              </a:defRPr>
            </a:lvl3pPr>
            <a:lvl4pPr marL="1600200" indent="-228600">
              <a:buClr>
                <a:srgbClr val="DB133C"/>
              </a:buClr>
              <a:buFont typeface="Arial" pitchFamily="34" charset="0"/>
              <a:buChar char="•"/>
              <a:defRPr sz="1400">
                <a:solidFill>
                  <a:srgbClr val="58585A"/>
                </a:solidFill>
              </a:defRPr>
            </a:lvl4pPr>
            <a:lvl5pPr marL="2057400" indent="-228600">
              <a:buClr>
                <a:srgbClr val="DB133C"/>
              </a:buClr>
              <a:buFont typeface="Arial" pitchFamily="34" charset="0"/>
              <a:buChar char="•"/>
              <a:defRPr sz="1400">
                <a:solidFill>
                  <a:srgbClr val="5858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5"/>
          </p:nvPr>
        </p:nvSpPr>
        <p:spPr>
          <a:xfrm>
            <a:off x="4644008" y="1556792"/>
            <a:ext cx="4042792" cy="4464496"/>
          </a:xfrm>
          <a:prstGeom prst="rect">
            <a:avLst/>
          </a:prstGeom>
          <a:solidFill>
            <a:srgbClr val="FAFAFA"/>
          </a:solidFill>
          <a:ln>
            <a:solidFill>
              <a:srgbClr val="EDEDED"/>
            </a:solidFill>
          </a:ln>
        </p:spPr>
        <p:txBody>
          <a:bodyPr tIns="90000">
            <a:normAutofit/>
          </a:bodyPr>
          <a:lstStyle>
            <a:lvl1pPr marL="342900" indent="-342900">
              <a:buClr>
                <a:srgbClr val="DB133C"/>
              </a:buClr>
              <a:buFont typeface="Wingdings" pitchFamily="2" charset="2"/>
              <a:buChar char="§"/>
              <a:defRPr sz="2000">
                <a:solidFill>
                  <a:srgbClr val="58585A"/>
                </a:solidFill>
              </a:defRPr>
            </a:lvl1pPr>
            <a:lvl2pPr marL="742950" indent="-285750">
              <a:buClr>
                <a:srgbClr val="DB133C"/>
              </a:buClr>
              <a:buFont typeface="Wingdings" pitchFamily="2" charset="2"/>
              <a:buChar char="§"/>
              <a:defRPr sz="1800">
                <a:solidFill>
                  <a:srgbClr val="58585A"/>
                </a:solidFill>
              </a:defRPr>
            </a:lvl2pPr>
            <a:lvl3pPr marL="1143000" indent="-228600">
              <a:buClr>
                <a:srgbClr val="DB133C"/>
              </a:buClr>
              <a:buFont typeface="Wingdings" pitchFamily="2" charset="2"/>
              <a:buChar char="§"/>
              <a:defRPr sz="1600">
                <a:solidFill>
                  <a:srgbClr val="58585A"/>
                </a:solidFill>
              </a:defRPr>
            </a:lvl3pPr>
            <a:lvl4pPr marL="1600200" indent="-228600">
              <a:buClr>
                <a:srgbClr val="DB133C"/>
              </a:buClr>
              <a:buFont typeface="Arial" pitchFamily="34" charset="0"/>
              <a:buChar char="•"/>
              <a:defRPr sz="1400">
                <a:solidFill>
                  <a:srgbClr val="58585A"/>
                </a:solidFill>
              </a:defRPr>
            </a:lvl4pPr>
            <a:lvl5pPr marL="2057400" indent="-228600">
              <a:buClr>
                <a:srgbClr val="DB133C"/>
              </a:buClr>
              <a:buFont typeface="Arial" pitchFamily="34" charset="0"/>
              <a:buChar char="•"/>
              <a:defRPr sz="1400">
                <a:solidFill>
                  <a:srgbClr val="5858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697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15616" y="1402432"/>
            <a:ext cx="6912768" cy="411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58585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517232"/>
            <a:ext cx="5486400" cy="6549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rgbClr val="58585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Opis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1115616" y="72000"/>
            <a:ext cx="7571184" cy="11247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pl-PL" dirty="0" smtClean="0"/>
              <a:t>Tytuł rozdziału</a:t>
            </a:r>
            <a:endParaRPr lang="pl-PL" dirty="0"/>
          </a:p>
        </p:txBody>
      </p:sp>
      <p:pic>
        <p:nvPicPr>
          <p:cNvPr id="9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15615" cy="10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53336"/>
            <a:ext cx="3384376" cy="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820473" y="6453336"/>
            <a:ext cx="323528" cy="294379"/>
          </a:xfrm>
          <a:prstGeom prst="rect">
            <a:avLst/>
          </a:prstGeom>
          <a:solidFill>
            <a:srgbClr val="DB133C"/>
          </a:solidFill>
        </p:spPr>
        <p:txBody>
          <a:bodyPr wrap="none" lIns="0" tIns="0" rIns="0" bIns="0" anchor="ctr"/>
          <a:lstStyle>
            <a:lvl1pPr algn="ctr"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4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5438403" y="6453336"/>
            <a:ext cx="3238053" cy="288032"/>
          </a:xfrm>
          <a:prstGeom prst="rect">
            <a:avLst/>
          </a:prstGeom>
        </p:spPr>
        <p:txBody>
          <a:bodyPr anchor="ctr"/>
          <a:lstStyle>
            <a:lvl1pPr algn="r">
              <a:defRPr sz="1100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Kraków 5.06.2012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078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tat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22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84275"/>
            <a:ext cx="4896544" cy="41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>
            <a:spLocks noGrp="1"/>
          </p:cNvSpPr>
          <p:nvPr>
            <p:ph type="ctrTitle"/>
          </p:nvPr>
        </p:nvSpPr>
        <p:spPr>
          <a:xfrm>
            <a:off x="755576" y="2764533"/>
            <a:ext cx="7702624" cy="25366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rgbClr val="DB13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78434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2013-05-08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2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2013-05-08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2013-05-08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0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2013-05-08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15616" y="72000"/>
            <a:ext cx="7571184" cy="11247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pl-PL" dirty="0" smtClean="0"/>
              <a:t>Tytuł rozdziału</a:t>
            </a:r>
            <a:endParaRPr lang="pl-PL" dirty="0"/>
          </a:p>
        </p:txBody>
      </p:sp>
      <p:pic>
        <p:nvPicPr>
          <p:cNvPr id="8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15615" cy="10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556792"/>
            <a:ext cx="8219256" cy="42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DB133C"/>
              </a:buClr>
              <a:buFont typeface="Wingdings" pitchFamily="2" charset="2"/>
              <a:buChar char="§"/>
              <a:defRPr sz="2800">
                <a:solidFill>
                  <a:srgbClr val="58585A"/>
                </a:solidFill>
              </a:defRPr>
            </a:lvl1pPr>
            <a:lvl2pPr marL="742950" indent="-285750">
              <a:buClr>
                <a:srgbClr val="DB133C"/>
              </a:buClr>
              <a:buFont typeface="Wingdings" pitchFamily="2" charset="2"/>
              <a:buChar char="§"/>
              <a:defRPr sz="2400">
                <a:solidFill>
                  <a:srgbClr val="58585A"/>
                </a:solidFill>
              </a:defRPr>
            </a:lvl2pPr>
            <a:lvl3pPr marL="1143000" indent="-228600">
              <a:buClr>
                <a:srgbClr val="DB133C"/>
              </a:buClr>
              <a:buFont typeface="Wingdings" pitchFamily="2" charset="2"/>
              <a:buChar char="§"/>
              <a:defRPr sz="2000">
                <a:solidFill>
                  <a:srgbClr val="58585A"/>
                </a:solidFill>
              </a:defRPr>
            </a:lvl3pPr>
            <a:lvl4pPr marL="16002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4pPr>
            <a:lvl5pPr marL="20574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22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53336"/>
            <a:ext cx="3384376" cy="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820473" y="6453336"/>
            <a:ext cx="323528" cy="294379"/>
          </a:xfrm>
          <a:prstGeom prst="rect">
            <a:avLst/>
          </a:prstGeom>
          <a:solidFill>
            <a:srgbClr val="DB133C"/>
          </a:solidFill>
        </p:spPr>
        <p:txBody>
          <a:bodyPr wrap="none" lIns="0" tIns="0" rIns="0" bIns="0" anchor="ctr"/>
          <a:lstStyle>
            <a:lvl1pPr algn="ctr"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5438403" y="6453336"/>
            <a:ext cx="3238053" cy="288032"/>
          </a:xfrm>
          <a:prstGeom prst="rect">
            <a:avLst/>
          </a:prstGeom>
        </p:spPr>
        <p:txBody>
          <a:bodyPr anchor="ctr"/>
          <a:lstStyle>
            <a:lvl1pPr algn="r">
              <a:defRPr sz="1100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72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2013-05-08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0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2013-05-08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7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2013-05-08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8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2013-05-08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4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2013-05-08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3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2013-05-08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2013-05-08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2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15616" y="72000"/>
            <a:ext cx="7571184" cy="11247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Tytuł rozdziału</a:t>
            </a:r>
            <a:endParaRPr lang="pl-PL" dirty="0"/>
          </a:p>
        </p:txBody>
      </p:sp>
      <p:pic>
        <p:nvPicPr>
          <p:cNvPr id="8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15615" cy="10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556792"/>
            <a:ext cx="8219256" cy="42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DB133C"/>
              </a:buClr>
              <a:buFont typeface="Wingdings" pitchFamily="2" charset="2"/>
              <a:buChar char="§"/>
              <a:defRPr sz="2800">
                <a:solidFill>
                  <a:srgbClr val="58585A"/>
                </a:solidFill>
              </a:defRPr>
            </a:lvl1pPr>
            <a:lvl2pPr marL="742950" indent="-285750">
              <a:buClr>
                <a:srgbClr val="DB133C"/>
              </a:buClr>
              <a:buFont typeface="Wingdings" pitchFamily="2" charset="2"/>
              <a:buChar char="§"/>
              <a:defRPr sz="2400">
                <a:solidFill>
                  <a:srgbClr val="58585A"/>
                </a:solidFill>
              </a:defRPr>
            </a:lvl2pPr>
            <a:lvl3pPr marL="1143000" indent="-228600">
              <a:buClr>
                <a:srgbClr val="DB133C"/>
              </a:buClr>
              <a:buFont typeface="Wingdings" pitchFamily="2" charset="2"/>
              <a:buChar char="§"/>
              <a:defRPr sz="2000">
                <a:solidFill>
                  <a:srgbClr val="58585A"/>
                </a:solidFill>
              </a:defRPr>
            </a:lvl3pPr>
            <a:lvl4pPr marL="16002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4pPr>
            <a:lvl5pPr marL="20574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22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53336"/>
            <a:ext cx="3384376" cy="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820473" y="6453336"/>
            <a:ext cx="323528" cy="294379"/>
          </a:xfrm>
          <a:prstGeom prst="rect">
            <a:avLst/>
          </a:prstGeom>
          <a:solidFill>
            <a:srgbClr val="DB133C"/>
          </a:solidFill>
        </p:spPr>
        <p:txBody>
          <a:bodyPr wrap="none" lIns="0" tIns="0" rIns="0" bIns="0" anchor="ctr"/>
          <a:lstStyle>
            <a:lvl1pPr algn="ctr"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5438403" y="6453336"/>
            <a:ext cx="3238053" cy="288032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Kraków 5.06.2012</a:t>
            </a:r>
          </a:p>
        </p:txBody>
      </p:sp>
    </p:spTree>
    <p:extLst>
      <p:ext uri="{BB962C8B-B14F-4D97-AF65-F5344CB8AC3E}">
        <p14:creationId xmlns:p14="http://schemas.microsoft.com/office/powerpoint/2010/main" val="101258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72000"/>
            <a:ext cx="7571184" cy="11247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endParaRPr lang="pl-PL" dirty="0"/>
          </a:p>
        </p:txBody>
      </p:sp>
      <p:pic>
        <p:nvPicPr>
          <p:cNvPr id="8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15615" cy="10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556792"/>
            <a:ext cx="8219256" cy="4277072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buClr>
                <a:srgbClr val="DB133C"/>
              </a:buClr>
              <a:buFont typeface="+mj-lt"/>
              <a:buAutoNum type="arabicPeriod"/>
              <a:defRPr sz="2800">
                <a:solidFill>
                  <a:srgbClr val="58585A"/>
                </a:solidFill>
              </a:defRPr>
            </a:lvl1pPr>
            <a:lvl2pPr marL="914400" indent="-376238">
              <a:buClr>
                <a:srgbClr val="DB133C"/>
              </a:buClr>
              <a:buFont typeface="Wingdings" pitchFamily="2" charset="2"/>
              <a:buChar char="§"/>
              <a:tabLst>
                <a:tab pos="985838" algn="l"/>
              </a:tabLst>
              <a:defRPr sz="2400">
                <a:solidFill>
                  <a:srgbClr val="58585A"/>
                </a:solidFill>
              </a:defRPr>
            </a:lvl2pPr>
            <a:lvl3pPr marL="1143000" indent="-228600">
              <a:buClr>
                <a:srgbClr val="DB133C"/>
              </a:buClr>
              <a:buFont typeface="Wingdings" pitchFamily="2" charset="2"/>
              <a:buChar char="§"/>
              <a:defRPr sz="2000">
                <a:solidFill>
                  <a:srgbClr val="58585A"/>
                </a:solidFill>
              </a:defRPr>
            </a:lvl3pPr>
            <a:lvl4pPr marL="16002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4pPr>
            <a:lvl5pPr marL="20574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  <a:endParaRPr lang="pl-PL" dirty="0"/>
          </a:p>
        </p:txBody>
      </p:sp>
      <p:pic>
        <p:nvPicPr>
          <p:cNvPr id="22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53336"/>
            <a:ext cx="3384376" cy="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820473" y="6453336"/>
            <a:ext cx="323528" cy="294379"/>
          </a:xfrm>
          <a:prstGeom prst="rect">
            <a:avLst/>
          </a:prstGeom>
          <a:solidFill>
            <a:srgbClr val="DB133C"/>
          </a:solidFill>
        </p:spPr>
        <p:txBody>
          <a:bodyPr wrap="none" lIns="0" tIns="0" rIns="0" bIns="0" anchor="ctr"/>
          <a:lstStyle>
            <a:lvl1pPr algn="ctr"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5438403" y="6453336"/>
            <a:ext cx="3238053" cy="288032"/>
          </a:xfrm>
          <a:prstGeom prst="rect">
            <a:avLst/>
          </a:prstGeom>
        </p:spPr>
        <p:txBody>
          <a:bodyPr anchor="ctr"/>
          <a:lstStyle>
            <a:lvl1pPr algn="r">
              <a:defRPr sz="1100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677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15616" y="72000"/>
            <a:ext cx="7571184" cy="11247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pl-PL" dirty="0" smtClean="0"/>
              <a:t>Tytuł rozdziału</a:t>
            </a:r>
            <a:endParaRPr lang="pl-PL" dirty="0"/>
          </a:p>
        </p:txBody>
      </p:sp>
      <p:pic>
        <p:nvPicPr>
          <p:cNvPr id="8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15615" cy="10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53336"/>
            <a:ext cx="3384376" cy="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820473" y="6453336"/>
            <a:ext cx="323528" cy="294379"/>
          </a:xfrm>
          <a:prstGeom prst="rect">
            <a:avLst/>
          </a:prstGeom>
          <a:solidFill>
            <a:srgbClr val="DB133C"/>
          </a:solidFill>
        </p:spPr>
        <p:txBody>
          <a:bodyPr wrap="none" lIns="0" tIns="0" rIns="0" bIns="0" anchor="ctr"/>
          <a:lstStyle>
            <a:lvl1pPr algn="ctr"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5438403" y="6453336"/>
            <a:ext cx="3238053" cy="288032"/>
          </a:xfrm>
          <a:prstGeom prst="rect">
            <a:avLst/>
          </a:prstGeom>
        </p:spPr>
        <p:txBody>
          <a:bodyPr anchor="ctr"/>
          <a:lstStyle>
            <a:lvl1pPr algn="r">
              <a:defRPr sz="1100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14"/>
          </p:nvPr>
        </p:nvSpPr>
        <p:spPr>
          <a:xfrm>
            <a:off x="457200" y="1556792"/>
            <a:ext cx="4042792" cy="4464496"/>
          </a:xfrm>
          <a:prstGeom prst="rect">
            <a:avLst/>
          </a:prstGeom>
          <a:solidFill>
            <a:srgbClr val="FAFAFA"/>
          </a:solidFill>
          <a:ln>
            <a:solidFill>
              <a:srgbClr val="EDEDED"/>
            </a:solidFill>
          </a:ln>
        </p:spPr>
        <p:txBody>
          <a:bodyPr tIns="90000">
            <a:normAutofit/>
          </a:bodyPr>
          <a:lstStyle>
            <a:lvl1pPr marL="342900" indent="-342900">
              <a:buClr>
                <a:srgbClr val="DB133C"/>
              </a:buClr>
              <a:buFont typeface="Wingdings" pitchFamily="2" charset="2"/>
              <a:buChar char="§"/>
              <a:defRPr sz="2000">
                <a:solidFill>
                  <a:srgbClr val="58585A"/>
                </a:solidFill>
              </a:defRPr>
            </a:lvl1pPr>
            <a:lvl2pPr marL="742950" indent="-285750">
              <a:buClr>
                <a:srgbClr val="DB133C"/>
              </a:buClr>
              <a:buFont typeface="Wingdings" pitchFamily="2" charset="2"/>
              <a:buChar char="§"/>
              <a:defRPr sz="1800">
                <a:solidFill>
                  <a:srgbClr val="58585A"/>
                </a:solidFill>
              </a:defRPr>
            </a:lvl2pPr>
            <a:lvl3pPr marL="1143000" indent="-228600">
              <a:buClr>
                <a:srgbClr val="DB133C"/>
              </a:buClr>
              <a:buFont typeface="Wingdings" pitchFamily="2" charset="2"/>
              <a:buChar char="§"/>
              <a:defRPr sz="1600">
                <a:solidFill>
                  <a:srgbClr val="58585A"/>
                </a:solidFill>
              </a:defRPr>
            </a:lvl3pPr>
            <a:lvl4pPr marL="1600200" indent="-228600">
              <a:buClr>
                <a:srgbClr val="DB133C"/>
              </a:buClr>
              <a:buFont typeface="Arial" pitchFamily="34" charset="0"/>
              <a:buChar char="•"/>
              <a:defRPr sz="1400">
                <a:solidFill>
                  <a:srgbClr val="58585A"/>
                </a:solidFill>
              </a:defRPr>
            </a:lvl4pPr>
            <a:lvl5pPr marL="2057400" indent="-228600">
              <a:buClr>
                <a:srgbClr val="DB133C"/>
              </a:buClr>
              <a:buFont typeface="Arial" pitchFamily="34" charset="0"/>
              <a:buChar char="•"/>
              <a:defRPr sz="1400">
                <a:solidFill>
                  <a:srgbClr val="5858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5"/>
          </p:nvPr>
        </p:nvSpPr>
        <p:spPr>
          <a:xfrm>
            <a:off x="4644008" y="1556792"/>
            <a:ext cx="4042792" cy="4464496"/>
          </a:xfrm>
          <a:prstGeom prst="rect">
            <a:avLst/>
          </a:prstGeom>
          <a:solidFill>
            <a:srgbClr val="FAFAFA"/>
          </a:solidFill>
          <a:ln>
            <a:solidFill>
              <a:srgbClr val="EDEDED"/>
            </a:solidFill>
          </a:ln>
        </p:spPr>
        <p:txBody>
          <a:bodyPr tIns="90000">
            <a:normAutofit/>
          </a:bodyPr>
          <a:lstStyle>
            <a:lvl1pPr marL="342900" indent="-342900">
              <a:buClr>
                <a:srgbClr val="DB133C"/>
              </a:buClr>
              <a:buFont typeface="Wingdings" pitchFamily="2" charset="2"/>
              <a:buChar char="§"/>
              <a:defRPr sz="2000">
                <a:solidFill>
                  <a:srgbClr val="58585A"/>
                </a:solidFill>
              </a:defRPr>
            </a:lvl1pPr>
            <a:lvl2pPr marL="742950" indent="-285750">
              <a:buClr>
                <a:srgbClr val="DB133C"/>
              </a:buClr>
              <a:buFont typeface="Wingdings" pitchFamily="2" charset="2"/>
              <a:buChar char="§"/>
              <a:defRPr sz="1800">
                <a:solidFill>
                  <a:srgbClr val="58585A"/>
                </a:solidFill>
              </a:defRPr>
            </a:lvl2pPr>
            <a:lvl3pPr marL="1143000" indent="-228600">
              <a:buClr>
                <a:srgbClr val="DB133C"/>
              </a:buClr>
              <a:buFont typeface="Wingdings" pitchFamily="2" charset="2"/>
              <a:buChar char="§"/>
              <a:defRPr sz="1600">
                <a:solidFill>
                  <a:srgbClr val="58585A"/>
                </a:solidFill>
              </a:defRPr>
            </a:lvl3pPr>
            <a:lvl4pPr marL="1600200" indent="-228600">
              <a:buClr>
                <a:srgbClr val="DB133C"/>
              </a:buClr>
              <a:buFont typeface="Arial" pitchFamily="34" charset="0"/>
              <a:buChar char="•"/>
              <a:defRPr sz="1400">
                <a:solidFill>
                  <a:srgbClr val="58585A"/>
                </a:solidFill>
              </a:defRPr>
            </a:lvl4pPr>
            <a:lvl5pPr marL="2057400" indent="-228600">
              <a:buClr>
                <a:srgbClr val="DB133C"/>
              </a:buClr>
              <a:buFont typeface="Arial" pitchFamily="34" charset="0"/>
              <a:buChar char="•"/>
              <a:defRPr sz="1400">
                <a:solidFill>
                  <a:srgbClr val="5858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967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15616" y="1402432"/>
            <a:ext cx="6912768" cy="411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58585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517232"/>
            <a:ext cx="5486400" cy="6549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rgbClr val="58585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Opis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1115616" y="72000"/>
            <a:ext cx="7571184" cy="11247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pl-PL" dirty="0" smtClean="0"/>
              <a:t>Tytuł rozdziału</a:t>
            </a:r>
            <a:endParaRPr lang="pl-PL" dirty="0"/>
          </a:p>
        </p:txBody>
      </p:sp>
      <p:pic>
        <p:nvPicPr>
          <p:cNvPr id="9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15615" cy="10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53336"/>
            <a:ext cx="3384376" cy="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820473" y="6453336"/>
            <a:ext cx="323528" cy="294379"/>
          </a:xfrm>
          <a:prstGeom prst="rect">
            <a:avLst/>
          </a:prstGeom>
          <a:solidFill>
            <a:srgbClr val="DB133C"/>
          </a:solidFill>
        </p:spPr>
        <p:txBody>
          <a:bodyPr wrap="none" lIns="0" tIns="0" rIns="0" bIns="0" anchor="ctr"/>
          <a:lstStyle>
            <a:lvl1pPr algn="ctr"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4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5438403" y="6453336"/>
            <a:ext cx="3238053" cy="288032"/>
          </a:xfrm>
          <a:prstGeom prst="rect">
            <a:avLst/>
          </a:prstGeom>
        </p:spPr>
        <p:txBody>
          <a:bodyPr anchor="ctr"/>
          <a:lstStyle>
            <a:lvl1pPr algn="r">
              <a:defRPr sz="1100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08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tat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22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84275"/>
            <a:ext cx="4896544" cy="41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>
            <a:spLocks noGrp="1"/>
          </p:cNvSpPr>
          <p:nvPr>
            <p:ph type="ctrTitle"/>
          </p:nvPr>
        </p:nvSpPr>
        <p:spPr>
          <a:xfrm>
            <a:off x="755576" y="2764533"/>
            <a:ext cx="7702624" cy="25366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rgbClr val="DB13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7647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fld id="{3824AD8E-0E7C-453C-B255-73BE5D257F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074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0643-198C-4E37-8236-F341A1732E5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5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A3B-DF84-43A5-AD3C-4B921E5CE20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17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01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DB133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EB8F80-F830-4755-9758-98914E062432}" type="slidenum">
              <a:rPr lang="pl-PL" i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7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5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DB133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2013-05-08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1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hyperlink" Target="http://ncn.gov.pl/finansowanie-nauki/konkursy/dane-jednostek" TargetMode="External"/><Relationship Id="rId1" Type="http://schemas.openxmlformats.org/officeDocument/2006/relationships/slideLayout" Target="../slideLayouts/slideLayout3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" y="10082"/>
            <a:ext cx="913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89147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10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3"/>
          </p:nvPr>
        </p:nvSpPr>
        <p:spPr>
          <a:xfrm>
            <a:off x="539552" y="1196752"/>
            <a:ext cx="8075240" cy="3960440"/>
          </a:xfrm>
        </p:spPr>
        <p:txBody>
          <a:bodyPr>
            <a:normAutofit/>
          </a:bodyPr>
          <a:lstStyle/>
          <a:p>
            <a:endParaRPr lang="pl-PL" sz="1600" b="1" dirty="0" smtClean="0">
              <a:solidFill>
                <a:srgbClr val="0A0A0A"/>
              </a:solidFill>
            </a:endParaRPr>
          </a:p>
          <a:p>
            <a:endParaRPr lang="pl-PL" sz="1600" dirty="0">
              <a:solidFill>
                <a:srgbClr val="0A0A0A"/>
              </a:solidFill>
            </a:endParaRPr>
          </a:p>
          <a:p>
            <a:endParaRPr lang="pl-PL" sz="1600" b="1" dirty="0">
              <a:solidFill>
                <a:srgbClr val="0A0A0A"/>
              </a:solidFill>
            </a:endParaRPr>
          </a:p>
        </p:txBody>
      </p:sp>
      <p:sp>
        <p:nvSpPr>
          <p:cNvPr id="9" name="Symbol zastępczy zawartości 1"/>
          <p:cNvSpPr txBox="1">
            <a:spLocks/>
          </p:cNvSpPr>
          <p:nvPr/>
        </p:nvSpPr>
        <p:spPr>
          <a:xfrm>
            <a:off x="323528" y="1124744"/>
            <a:ext cx="8496944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Wingdings" pitchFamily="2" charset="2"/>
              <a:buChar char="§"/>
              <a:defRPr sz="28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Wingdings" pitchFamily="2" charset="2"/>
              <a:buChar char="§"/>
              <a:defRPr sz="24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Wingdings" pitchFamily="2" charset="2"/>
              <a:buChar char="§"/>
              <a:defRPr sz="20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Arial" pitchFamily="34" charset="0"/>
              <a:buChar char="•"/>
              <a:defRPr sz="18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Arial" pitchFamily="34" charset="0"/>
              <a:buChar char="•"/>
              <a:defRPr sz="18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pl-PL" sz="1800" b="1" dirty="0" smtClean="0">
              <a:solidFill>
                <a:srgbClr val="0A0A0A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b="1" dirty="0" smtClean="0">
                <a:solidFill>
                  <a:srgbClr val="0A0A0A"/>
                </a:solidFill>
              </a:rPr>
              <a:t>dla osób rozpoczynających </a:t>
            </a:r>
            <a:r>
              <a:rPr lang="pl-PL" sz="1800" b="1" dirty="0">
                <a:solidFill>
                  <a:srgbClr val="0A0A0A"/>
                </a:solidFill>
              </a:rPr>
              <a:t>karierę naukową </a:t>
            </a:r>
            <a:r>
              <a:rPr lang="pl-PL" sz="1800" b="1" dirty="0" smtClean="0">
                <a:solidFill>
                  <a:srgbClr val="0A0A0A"/>
                </a:solidFill>
              </a:rPr>
              <a:t>nieposiadających </a:t>
            </a:r>
            <a:r>
              <a:rPr lang="pl-PL" sz="1800" b="1" dirty="0">
                <a:solidFill>
                  <a:srgbClr val="0A0A0A"/>
                </a:solidFill>
              </a:rPr>
              <a:t>stopnia naukowego </a:t>
            </a:r>
            <a:r>
              <a:rPr lang="pl-PL" sz="1800" b="1" dirty="0">
                <a:solidFill>
                  <a:srgbClr val="000000"/>
                </a:solidFill>
              </a:rPr>
              <a:t>doktora </a:t>
            </a:r>
            <a:r>
              <a:rPr lang="pl-PL" sz="1800" b="1" dirty="0" smtClean="0">
                <a:solidFill>
                  <a:srgbClr val="000000"/>
                </a:solidFill>
              </a:rPr>
              <a:t>które wszczęły przewód doktorski lub zobowiązują się </a:t>
            </a:r>
            <a:r>
              <a:rPr lang="pl-PL" sz="1800" b="1" dirty="0">
                <a:solidFill>
                  <a:srgbClr val="000000"/>
                </a:solidFill>
              </a:rPr>
              <a:t>do otwarcia przewodu doktorskiego do 30 czerwca </a:t>
            </a:r>
            <a:r>
              <a:rPr lang="pl-PL" sz="1800" b="1" dirty="0" smtClean="0">
                <a:solidFill>
                  <a:srgbClr val="000000"/>
                </a:solidFill>
              </a:rPr>
              <a:t>danego roku.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pl-PL" sz="1800" b="1" dirty="0">
              <a:solidFill>
                <a:srgbClr val="000000"/>
              </a:solidFill>
            </a:endParaRPr>
          </a:p>
          <a:p>
            <a:pPr marL="54292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b="1" dirty="0" smtClean="0">
                <a:solidFill>
                  <a:srgbClr val="000000"/>
                </a:solidFill>
              </a:rPr>
              <a:t>Okres otrzymywania stypendium maksymalnie 12 miesięcy</a:t>
            </a:r>
          </a:p>
          <a:p>
            <a:pPr marL="542925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800" b="1" dirty="0" smtClean="0">
                <a:solidFill>
                  <a:srgbClr val="000000"/>
                </a:solidFill>
              </a:rPr>
              <a:t>Okres trwania stażu zagranicznego 3 - 6 miesięcy</a:t>
            </a:r>
          </a:p>
          <a:p>
            <a:pPr marL="542925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800" b="1" dirty="0" smtClean="0">
                <a:solidFill>
                  <a:srgbClr val="000000"/>
                </a:solidFill>
              </a:rPr>
              <a:t>Obrona pracy doktorskiej </a:t>
            </a:r>
            <a:r>
              <a:rPr lang="pl-PL" sz="1800" b="1" dirty="0">
                <a:solidFill>
                  <a:srgbClr val="000000"/>
                </a:solidFill>
              </a:rPr>
              <a:t>w terminie do 12 miesięcy po zakończeniu pobierania stypendium</a:t>
            </a:r>
            <a:endParaRPr lang="pl-PL" sz="1800" b="1" dirty="0" smtClean="0">
              <a:solidFill>
                <a:srgbClr val="000000"/>
              </a:solidFill>
            </a:endParaRPr>
          </a:p>
          <a:p>
            <a:pPr marL="530225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542925" algn="l"/>
              </a:tabLst>
            </a:pPr>
            <a:r>
              <a:rPr lang="pl-PL" sz="1800" b="1" dirty="0" smtClean="0">
                <a:solidFill>
                  <a:srgbClr val="000000"/>
                </a:solidFill>
              </a:rPr>
              <a:t>Stypendium doktorskie: </a:t>
            </a:r>
            <a:r>
              <a:rPr lang="pl-PL" sz="1800" b="1" dirty="0" smtClean="0">
                <a:solidFill>
                  <a:srgbClr val="DB133C"/>
                </a:solidFill>
              </a:rPr>
              <a:t>3 000 zł </a:t>
            </a:r>
            <a:r>
              <a:rPr lang="pl-PL" sz="1800" b="1" dirty="0" smtClean="0">
                <a:solidFill>
                  <a:srgbClr val="000000"/>
                </a:solidFill>
              </a:rPr>
              <a:t>miesięcznie</a:t>
            </a:r>
          </a:p>
          <a:p>
            <a:pPr marL="530225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542925" algn="l"/>
              </a:tabLst>
            </a:pPr>
            <a:r>
              <a:rPr lang="pl-PL" sz="1800" b="1" dirty="0" smtClean="0">
                <a:solidFill>
                  <a:srgbClr val="000000"/>
                </a:solidFill>
              </a:rPr>
              <a:t>Środki na koszty związane z pobytem w zagranicznym ośrodku naukowym: </a:t>
            </a:r>
            <a:r>
              <a:rPr lang="pl-PL" sz="1800" b="1" dirty="0" smtClean="0">
                <a:solidFill>
                  <a:srgbClr val="DB133C"/>
                </a:solidFill>
              </a:rPr>
              <a:t>9 000 zł </a:t>
            </a:r>
            <a:r>
              <a:rPr lang="pl-PL" sz="1800" b="1" dirty="0" smtClean="0">
                <a:solidFill>
                  <a:srgbClr val="000000"/>
                </a:solidFill>
              </a:rPr>
              <a:t>skorygowane o wskaźnik dla danego kraju</a:t>
            </a:r>
          </a:p>
          <a:p>
            <a:pPr marL="530225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542925" algn="l"/>
              </a:tabLst>
            </a:pPr>
            <a:r>
              <a:rPr lang="pl-PL" sz="1800" b="1" dirty="0" smtClean="0">
                <a:solidFill>
                  <a:srgbClr val="0A0A0A"/>
                </a:solidFill>
              </a:rPr>
              <a:t>Środki na koszy podróży w zryczałtowanej kwocie od </a:t>
            </a:r>
            <a:r>
              <a:rPr lang="pl-PL" sz="1800" b="1" dirty="0" smtClean="0">
                <a:solidFill>
                  <a:srgbClr val="DB133C"/>
                </a:solidFill>
              </a:rPr>
              <a:t>1000 do 10 000 zł</a:t>
            </a:r>
            <a:endParaRPr lang="pl-PL" sz="1800" b="1" dirty="0" smtClean="0">
              <a:solidFill>
                <a:srgbClr val="0A0A0A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115616" y="530062"/>
            <a:ext cx="8028384" cy="576054"/>
          </a:xfrm>
        </p:spPr>
        <p:txBody>
          <a:bodyPr>
            <a:no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ETIUDA (</a:t>
            </a:r>
            <a:r>
              <a:rPr lang="pl-PL" dirty="0" smtClean="0"/>
              <a:t>stypendia doktorskie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1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DB133C"/>
                </a:solidFill>
              </a:rPr>
              <a:t>Przechodzenie środków na kolejne lata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pl-PL" sz="2600" dirty="0">
                <a:solidFill>
                  <a:srgbClr val="000000"/>
                </a:solidFill>
              </a:rPr>
              <a:t>Środki finansowe są przekazywane przez </a:t>
            </a:r>
            <a:r>
              <a:rPr lang="pl-PL" sz="2600" dirty="0" smtClean="0">
                <a:solidFill>
                  <a:srgbClr val="000000"/>
                </a:solidFill>
              </a:rPr>
              <a:t>NCN</a:t>
            </a:r>
            <a:r>
              <a:rPr lang="pl-PL" sz="2600" dirty="0">
                <a:solidFill>
                  <a:srgbClr val="000000"/>
                </a:solidFill>
              </a:rPr>
              <a:t>  na wskazane, przez </a:t>
            </a:r>
            <a:r>
              <a:rPr lang="pl-PL" sz="2600" dirty="0" smtClean="0">
                <a:solidFill>
                  <a:srgbClr val="000000"/>
                </a:solidFill>
              </a:rPr>
              <a:t>jednostkę </a:t>
            </a:r>
            <a:r>
              <a:rPr lang="pl-PL" sz="2600" dirty="0">
                <a:solidFill>
                  <a:srgbClr val="000000"/>
                </a:solidFill>
              </a:rPr>
              <a:t>konto, które obejmuje wszystkie projekty badawcze NCN. </a:t>
            </a:r>
            <a:endParaRPr lang="pl-PL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sz="2600" dirty="0">
              <a:solidFill>
                <a:srgbClr val="000000"/>
              </a:solidFill>
            </a:endParaRPr>
          </a:p>
          <a:p>
            <a:r>
              <a:rPr lang="pl-PL" sz="2600" dirty="0">
                <a:solidFill>
                  <a:srgbClr val="000000"/>
                </a:solidFill>
              </a:rPr>
              <a:t>Jeśli środki nie zostaną wydatkowane w danym roku </a:t>
            </a:r>
            <a:r>
              <a:rPr lang="pl-PL" sz="2600" dirty="0" smtClean="0">
                <a:solidFill>
                  <a:srgbClr val="000000"/>
                </a:solidFill>
              </a:rPr>
              <a:t>kalendarzowym to </a:t>
            </a:r>
            <a:r>
              <a:rPr lang="pl-PL" sz="2600" dirty="0">
                <a:solidFill>
                  <a:srgbClr val="000000"/>
                </a:solidFill>
              </a:rPr>
              <a:t>pozostają one w </a:t>
            </a:r>
            <a:r>
              <a:rPr lang="pl-PL" sz="2600" dirty="0" smtClean="0">
                <a:solidFill>
                  <a:srgbClr val="000000"/>
                </a:solidFill>
              </a:rPr>
              <a:t>jednostce </a:t>
            </a:r>
            <a:r>
              <a:rPr lang="pl-PL" sz="2600" dirty="0">
                <a:solidFill>
                  <a:srgbClr val="000000"/>
                </a:solidFill>
              </a:rPr>
              <a:t>i przechodzą na kolejny rok realizacji projektu, </a:t>
            </a:r>
            <a:r>
              <a:rPr lang="pl-PL" sz="2600" dirty="0" smtClean="0">
                <a:solidFill>
                  <a:srgbClr val="000000"/>
                </a:solidFill>
              </a:rPr>
              <a:t/>
            </a:r>
            <a:br>
              <a:rPr lang="pl-PL" sz="2600" dirty="0" smtClean="0">
                <a:solidFill>
                  <a:srgbClr val="000000"/>
                </a:solidFill>
              </a:rPr>
            </a:br>
            <a:r>
              <a:rPr lang="pl-PL" sz="2600" dirty="0" smtClean="0">
                <a:solidFill>
                  <a:srgbClr val="000000"/>
                </a:solidFill>
              </a:rPr>
              <a:t>z </a:t>
            </a:r>
            <a:r>
              <a:rPr lang="pl-PL" sz="2600" dirty="0">
                <a:solidFill>
                  <a:srgbClr val="000000"/>
                </a:solidFill>
              </a:rPr>
              <a:t>przeznaczeniem na cel, na jaki zostały </a:t>
            </a:r>
            <a:r>
              <a:rPr lang="pl-PL" sz="2600" dirty="0" smtClean="0">
                <a:solidFill>
                  <a:srgbClr val="000000"/>
                </a:solidFill>
              </a:rPr>
              <a:t>przyznane.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100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DB133C"/>
                </a:solidFill>
              </a:rPr>
              <a:t>Zwroty środków niewykorzystanych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pl-PL" sz="2600" dirty="0">
                <a:solidFill>
                  <a:srgbClr val="000000"/>
                </a:solidFill>
              </a:rPr>
              <a:t>Ś</a:t>
            </a:r>
            <a:r>
              <a:rPr lang="pl-PL" sz="2600" dirty="0" smtClean="0">
                <a:solidFill>
                  <a:srgbClr val="000000"/>
                </a:solidFill>
              </a:rPr>
              <a:t>rodki </a:t>
            </a:r>
            <a:r>
              <a:rPr lang="pl-PL" sz="2600" dirty="0">
                <a:solidFill>
                  <a:srgbClr val="000000"/>
                </a:solidFill>
              </a:rPr>
              <a:t>niewykorzystane w ramach umowy należy zwrócić na konto Centrum w ciągu 60 dni licząc od daty zakończenia realizacji projektu.</a:t>
            </a:r>
          </a:p>
          <a:p>
            <a:pPr marL="0" indent="0">
              <a:buNone/>
            </a:pPr>
            <a:endParaRPr lang="pl-PL" sz="2600" dirty="0">
              <a:solidFill>
                <a:srgbClr val="000000"/>
              </a:solidFill>
            </a:endParaRPr>
          </a:p>
          <a:p>
            <a:r>
              <a:rPr lang="pl-PL" sz="2600" dirty="0" smtClean="0">
                <a:solidFill>
                  <a:srgbClr val="000000"/>
                </a:solidFill>
              </a:rPr>
              <a:t>W tytule przelewu należy zamieścić informację, jakiego projektu dotyczy zwrot. Zwrotów dokonujemy na właściwe, wskazane w </a:t>
            </a:r>
            <a:r>
              <a:rPr lang="pl-PL" sz="2600" dirty="0">
                <a:solidFill>
                  <a:srgbClr val="000000"/>
                </a:solidFill>
              </a:rPr>
              <a:t>umowie lub na stronie internetowej Centrum rachunki bankowe.</a:t>
            </a:r>
          </a:p>
          <a:p>
            <a:endParaRPr lang="pl-PL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101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9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Zwroty środków niewykorzystanych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556792"/>
            <a:ext cx="8219256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>
                <a:solidFill>
                  <a:srgbClr val="000000"/>
                </a:solidFill>
              </a:rPr>
              <a:t>Zwrotu środków należy dokonywać odpowiednio na </a:t>
            </a:r>
            <a:r>
              <a:rPr lang="pl-PL" sz="2600" dirty="0" smtClean="0">
                <a:solidFill>
                  <a:srgbClr val="000000"/>
                </a:solidFill>
              </a:rPr>
              <a:t>rachunki NCN:</a:t>
            </a:r>
          </a:p>
          <a:p>
            <a:pPr marL="0" indent="0">
              <a:buNone/>
            </a:pPr>
            <a:endParaRPr lang="pl-PL" sz="2600" dirty="0">
              <a:solidFill>
                <a:srgbClr val="000000"/>
              </a:solidFill>
            </a:endParaRPr>
          </a:p>
          <a:p>
            <a:pPr lvl="0"/>
            <a:r>
              <a:rPr lang="pl-PL" sz="2600" dirty="0">
                <a:solidFill>
                  <a:srgbClr val="000000"/>
                </a:solidFill>
              </a:rPr>
              <a:t>wydatków </a:t>
            </a:r>
            <a:r>
              <a:rPr lang="pl-PL" sz="2600" b="1" dirty="0" smtClean="0">
                <a:solidFill>
                  <a:srgbClr val="000000"/>
                </a:solidFill>
              </a:rPr>
              <a:t>45</a:t>
            </a:r>
            <a:r>
              <a:rPr lang="pl-PL" sz="2600" dirty="0" smtClean="0">
                <a:solidFill>
                  <a:srgbClr val="000000"/>
                </a:solidFill>
              </a:rPr>
              <a:t> </a:t>
            </a:r>
            <a:r>
              <a:rPr lang="pl-PL" sz="2600" dirty="0">
                <a:solidFill>
                  <a:srgbClr val="000000"/>
                </a:solidFill>
              </a:rPr>
              <a:t>1130 1150 0012 1243 1420 </a:t>
            </a:r>
            <a:r>
              <a:rPr lang="pl-PL" sz="2600" b="1" dirty="0">
                <a:solidFill>
                  <a:srgbClr val="000000"/>
                </a:solidFill>
              </a:rPr>
              <a:t>0002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pl-PL" sz="2600" dirty="0">
                <a:solidFill>
                  <a:srgbClr val="000000"/>
                </a:solidFill>
              </a:rPr>
              <a:t>(dotyczy środków przekazanych w bieżącym roku</a:t>
            </a:r>
            <a:r>
              <a:rPr lang="pl-PL" sz="2600" dirty="0" smtClean="0">
                <a:solidFill>
                  <a:srgbClr val="000000"/>
                </a:solidFill>
              </a:rPr>
              <a:t>);</a:t>
            </a:r>
            <a:endParaRPr lang="pl-PL" sz="26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pl-PL" sz="2600" dirty="0">
              <a:solidFill>
                <a:srgbClr val="000000"/>
              </a:solidFill>
            </a:endParaRPr>
          </a:p>
          <a:p>
            <a:pPr lvl="0"/>
            <a:r>
              <a:rPr lang="pl-PL" sz="2600" dirty="0" smtClean="0">
                <a:solidFill>
                  <a:srgbClr val="000000"/>
                </a:solidFill>
              </a:rPr>
              <a:t>dochodów </a:t>
            </a:r>
            <a:r>
              <a:rPr lang="pl-PL" sz="2600" b="1" dirty="0" smtClean="0">
                <a:solidFill>
                  <a:srgbClr val="000000"/>
                </a:solidFill>
              </a:rPr>
              <a:t>88</a:t>
            </a:r>
            <a:r>
              <a:rPr lang="pl-PL" sz="2600" dirty="0" smtClean="0">
                <a:solidFill>
                  <a:srgbClr val="000000"/>
                </a:solidFill>
              </a:rPr>
              <a:t> </a:t>
            </a:r>
            <a:r>
              <a:rPr lang="pl-PL" sz="2600" dirty="0">
                <a:solidFill>
                  <a:srgbClr val="000000"/>
                </a:solidFill>
              </a:rPr>
              <a:t>1130 1150 0012 1243 1420 </a:t>
            </a:r>
            <a:r>
              <a:rPr lang="pl-PL" sz="2600" b="1" dirty="0">
                <a:solidFill>
                  <a:srgbClr val="000000"/>
                </a:solidFill>
              </a:rPr>
              <a:t>0004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</a:p>
          <a:p>
            <a:pPr marL="0" lvl="0" indent="0">
              <a:buNone/>
            </a:pPr>
            <a:r>
              <a:rPr lang="pl-PL" sz="2600" dirty="0" smtClean="0">
                <a:solidFill>
                  <a:srgbClr val="000000"/>
                </a:solidFill>
              </a:rPr>
              <a:t>(dotyczy </a:t>
            </a:r>
            <a:r>
              <a:rPr lang="pl-PL" sz="2600" dirty="0">
                <a:solidFill>
                  <a:srgbClr val="000000"/>
                </a:solidFill>
              </a:rPr>
              <a:t>środków przekazanych w latach </a:t>
            </a:r>
            <a:r>
              <a:rPr lang="pl-PL" sz="2600" dirty="0" smtClean="0">
                <a:solidFill>
                  <a:srgbClr val="000000"/>
                </a:solidFill>
              </a:rPr>
              <a:t>ubiegłych).</a:t>
            </a:r>
          </a:p>
          <a:p>
            <a:pPr marL="0" lvl="0" indent="0">
              <a:buNone/>
            </a:pPr>
            <a:endParaRPr lang="pl-PL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102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0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prstClr val="white"/>
                </a:solidFill>
              </a:rPr>
              <a:pPr/>
              <a:t>103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22619" y="1340768"/>
            <a:ext cx="8209284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l-PL" sz="4000" dirty="0" smtClean="0"/>
          </a:p>
          <a:p>
            <a:pPr marL="0" indent="0" algn="ctr">
              <a:buNone/>
            </a:pPr>
            <a:endParaRPr lang="pl-PL" sz="4000" dirty="0" smtClean="0"/>
          </a:p>
          <a:p>
            <a:pPr marL="0" indent="0" algn="ctr">
              <a:buNone/>
            </a:pPr>
            <a:r>
              <a:rPr lang="pl-PL" sz="4000" dirty="0" smtClean="0"/>
              <a:t>Pomoc publiczna</a:t>
            </a:r>
            <a:endParaRPr lang="pl-PL" sz="4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kern="0" dirty="0">
                <a:solidFill>
                  <a:sysClr val="windowText" lastClr="000000"/>
                </a:solidFill>
              </a:rPr>
              <a:t>	</a:t>
            </a:r>
            <a:r>
              <a:rPr lang="pl-PL" sz="1400" kern="0" dirty="0" smtClean="0">
                <a:solidFill>
                  <a:sysClr val="windowText" lastClr="000000"/>
                </a:solidFill>
              </a:rPr>
              <a:t>					Barbara Kania-Dec</a:t>
            </a: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8028384" cy="5760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 smtClean="0">
                <a:ln>
                  <a:noFill/>
                </a:ln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Narodowe Centrum Nauki </a:t>
            </a:r>
            <a:endParaRPr kumimoji="0" lang="pl-PL" b="1" i="0" u="none" strike="noStrike" kern="0" cap="none" spc="0" normalizeH="0" baseline="0" noProof="0" dirty="0">
              <a:ln>
                <a:noFill/>
              </a:ln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pl-PL" dirty="0">
                <a:solidFill>
                  <a:srgbClr val="DB133C"/>
                </a:solidFill>
              </a:rPr>
              <a:t>Europejskie podstawy </a:t>
            </a:r>
            <a:r>
              <a:rPr lang="pl-PL" dirty="0" smtClean="0">
                <a:solidFill>
                  <a:srgbClr val="DB133C"/>
                </a:solidFill>
              </a:rPr>
              <a:t>prawne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pl-PL" sz="1400" b="1" dirty="0">
                <a:solidFill>
                  <a:schemeClr val="tx1"/>
                </a:solidFill>
              </a:rPr>
              <a:t>A</a:t>
            </a:r>
            <a:r>
              <a:rPr lang="pl-PL" sz="1400" b="1" dirty="0" smtClean="0">
                <a:solidFill>
                  <a:schemeClr val="tx1"/>
                </a:solidFill>
              </a:rPr>
              <a:t>rt</a:t>
            </a:r>
            <a:r>
              <a:rPr lang="pl-PL" sz="1400" b="1" dirty="0">
                <a:solidFill>
                  <a:schemeClr val="tx1"/>
                </a:solidFill>
              </a:rPr>
              <a:t>. 107 ust. 1 Traktatu o funkcjonowaniu Unii Europejskiej </a:t>
            </a:r>
            <a:r>
              <a:rPr lang="pl-PL" sz="1400" b="1" dirty="0" smtClean="0">
                <a:solidFill>
                  <a:schemeClr val="tx1"/>
                </a:solidFill>
              </a:rPr>
              <a:t>(</a:t>
            </a:r>
            <a:r>
              <a:rPr lang="pl-PL" sz="1400" b="1" dirty="0">
                <a:solidFill>
                  <a:schemeClr val="tx1"/>
                </a:solidFill>
              </a:rPr>
              <a:t>dawny art. 87 ust. 1 Traktatu ustanawiającego Wspólnotę </a:t>
            </a:r>
            <a:r>
              <a:rPr lang="pl-PL" sz="1400" b="1" dirty="0" smtClean="0">
                <a:solidFill>
                  <a:schemeClr val="tx1"/>
                </a:solidFill>
              </a:rPr>
              <a:t>Europejską)</a:t>
            </a:r>
          </a:p>
          <a:p>
            <a:pPr marL="0" indent="0">
              <a:buNone/>
            </a:pPr>
            <a:endParaRPr lang="pl-PL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l-PL" sz="1400" i="1" dirty="0">
                <a:solidFill>
                  <a:schemeClr val="tx1"/>
                </a:solidFill>
              </a:rPr>
              <a:t>„Z zastrzeżeniem innych postanowień przewidzianych w Traktatach, wszelka pomoc przyznawana przez Państwo Członkowskie lub przy użyciu zasobów państwowych w jakiejkolwiek formie, która zakłóca lub grozi zakłóceniem konkurencji poprzez sprzyjanie niektórym przedsiębiorstwom lub produkcji niektórych towarów, jest niezgodna z rynkiem wewnętrznym w zakresie, w jakim wpływa na wymianę handlową między Państwami Członkowskimi”</a:t>
            </a:r>
            <a:endParaRPr lang="pl-PL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l-PL" sz="1400" b="1" dirty="0">
                <a:solidFill>
                  <a:schemeClr val="tx1"/>
                </a:solidFill>
              </a:rPr>
              <a:t>Rozporządzenie Komisji (WE) NR 800/2008 z dnia 6 sierpnia 2008 r. uznające niektóre rodzaje pomocy za zgodne ze wspólnym rynkiem w zastosowaniu art. 87 i 88 TWE (ogólne rozporządzenie w sprawie </a:t>
            </a:r>
            <a:r>
              <a:rPr lang="pl-PL" sz="1400" b="1" dirty="0" err="1">
                <a:solidFill>
                  <a:schemeClr val="tx1"/>
                </a:solidFill>
              </a:rPr>
              <a:t>wyłączeń</a:t>
            </a:r>
            <a:r>
              <a:rPr lang="pl-PL" sz="1400" b="1" dirty="0">
                <a:solidFill>
                  <a:schemeClr val="tx1"/>
                </a:solidFill>
              </a:rPr>
              <a:t> blokowych). </a:t>
            </a:r>
            <a:endParaRPr lang="pl-PL" sz="14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l-PL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l-PL" sz="1400" dirty="0" smtClean="0">
                <a:solidFill>
                  <a:schemeClr val="tx1"/>
                </a:solidFill>
              </a:rPr>
              <a:t>Rozporządzenie określa kategorie pomocy, które zostały uznane przez Komisję za zgodne ze wspólnym rynkiem pod warunkiem spełnienia określonych wymogów. Jedną z kategorii pomocy objętych tym rozporządzeniem jest pomoc na działalność badawczą, rozwojową i innowacyjną.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104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9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l-PL" dirty="0">
                <a:solidFill>
                  <a:srgbClr val="DB133C"/>
                </a:solidFill>
              </a:rPr>
              <a:t>Podstawy prawne udzielania pomocy publicznej przez NCN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pl-PL" sz="1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l-PL" sz="1400" b="1" dirty="0" smtClean="0">
                <a:solidFill>
                  <a:schemeClr val="tx1"/>
                </a:solidFill>
              </a:rPr>
              <a:t>Art</a:t>
            </a:r>
            <a:r>
              <a:rPr lang="pl-PL" sz="1400" b="1" dirty="0">
                <a:solidFill>
                  <a:schemeClr val="tx1"/>
                </a:solidFill>
              </a:rPr>
              <a:t>. 37 ust. </a:t>
            </a:r>
            <a:r>
              <a:rPr lang="pl-PL" sz="1400" b="1" dirty="0" smtClean="0">
                <a:solidFill>
                  <a:schemeClr val="tx1"/>
                </a:solidFill>
              </a:rPr>
              <a:t>1 ustawy z dnia 30 kwietnia 2010 r. o Narodowym Centrum Nauki</a:t>
            </a:r>
          </a:p>
          <a:p>
            <a:pPr marL="0" indent="0">
              <a:buNone/>
            </a:pPr>
            <a:endParaRPr lang="pl-PL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l-PL" sz="1400" i="1" dirty="0" smtClean="0">
                <a:solidFill>
                  <a:schemeClr val="tx1"/>
                </a:solidFill>
              </a:rPr>
              <a:t>„Za </a:t>
            </a:r>
            <a:r>
              <a:rPr lang="pl-PL" sz="1400" i="1" dirty="0">
                <a:solidFill>
                  <a:schemeClr val="tx1"/>
                </a:solidFill>
              </a:rPr>
              <a:t>pośrednictwem Centrum może być udzielana pomoc publiczna w związku z realizacją zadań, o których mowa w art. </a:t>
            </a:r>
            <a:r>
              <a:rPr lang="pl-PL" sz="1400" i="1" dirty="0" smtClean="0">
                <a:solidFill>
                  <a:schemeClr val="tx1"/>
                </a:solidFill>
              </a:rPr>
              <a:t>20”</a:t>
            </a:r>
            <a:endParaRPr lang="pl-PL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6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l-PL" sz="1400" b="1" dirty="0" smtClean="0">
                <a:solidFill>
                  <a:schemeClr val="tx1"/>
                </a:solidFill>
              </a:rPr>
              <a:t>Art. 2 rozporządzenia Ministra </a:t>
            </a:r>
            <a:r>
              <a:rPr lang="pl-PL" sz="1400" b="1" dirty="0">
                <a:solidFill>
                  <a:schemeClr val="tx1"/>
                </a:solidFill>
              </a:rPr>
              <a:t>Nauki i Szkolnictwa Wyższego z dnia 20 grudnia 2010 r. w sprawie warunków i trybu udzielania pomocy publicznej i pomocy de </a:t>
            </a:r>
            <a:r>
              <a:rPr lang="pl-PL" sz="1400" b="1" dirty="0" err="1">
                <a:solidFill>
                  <a:schemeClr val="tx1"/>
                </a:solidFill>
              </a:rPr>
              <a:t>minimis</a:t>
            </a:r>
            <a:r>
              <a:rPr lang="pl-PL" sz="1400" b="1" dirty="0">
                <a:solidFill>
                  <a:schemeClr val="tx1"/>
                </a:solidFill>
              </a:rPr>
              <a:t> za pośrednictwem Narodowego Centrum </a:t>
            </a:r>
            <a:r>
              <a:rPr lang="pl-PL" sz="1400" b="1" dirty="0" smtClean="0">
                <a:solidFill>
                  <a:schemeClr val="tx1"/>
                </a:solidFill>
              </a:rPr>
              <a:t>Nauki (rozporządzenie jest programem pomocowym zaakceptowanym przez Komisję Europejską)</a:t>
            </a:r>
          </a:p>
          <a:p>
            <a:pPr marL="0" indent="0">
              <a:buNone/>
            </a:pPr>
            <a:endParaRPr lang="pl-PL" sz="1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l-PL" sz="1400" dirty="0" smtClean="0">
                <a:solidFill>
                  <a:schemeClr val="tx1"/>
                </a:solidFill>
              </a:rPr>
              <a:t>„</a:t>
            </a:r>
            <a:r>
              <a:rPr lang="pl-PL" sz="1400" i="1" dirty="0">
                <a:solidFill>
                  <a:schemeClr val="tx1"/>
                </a:solidFill>
              </a:rPr>
              <a:t>Pomoc publiczna jest udzielana na badania naukowe, o których mowa w art. 20 ust. 1 pkt. 1,2 i 7 ustawy z dnia 30 kwietnia 2010 r. o Narodowym Centrum Nauki, </a:t>
            </a:r>
            <a:r>
              <a:rPr lang="pl-PL" sz="1400" i="1" dirty="0" smtClean="0">
                <a:solidFill>
                  <a:schemeClr val="tx1"/>
                </a:solidFill>
              </a:rPr>
              <a:t>zwanej dalej „ustawą” realizowane </a:t>
            </a:r>
            <a:r>
              <a:rPr lang="pl-PL" sz="1400" i="1" dirty="0">
                <a:solidFill>
                  <a:schemeClr val="tx1"/>
                </a:solidFill>
              </a:rPr>
              <a:t>w formie projektów </a:t>
            </a:r>
            <a:r>
              <a:rPr lang="pl-PL" sz="1400" i="1" dirty="0" smtClean="0">
                <a:solidFill>
                  <a:schemeClr val="tx1"/>
                </a:solidFill>
              </a:rPr>
              <a:t>badawczych” </a:t>
            </a:r>
            <a:endParaRPr lang="pl-PL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600" b="1" dirty="0"/>
          </a:p>
          <a:p>
            <a:pPr>
              <a:buFont typeface="Arial" pitchFamily="34" charset="0"/>
              <a:buChar char="•"/>
            </a:pPr>
            <a:endParaRPr lang="pl-PL" sz="1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105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0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pl-PL" dirty="0">
                <a:solidFill>
                  <a:srgbClr val="DB133C"/>
                </a:solidFill>
              </a:rPr>
              <a:t>Pomoc publiczna w konkursach NCN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l-PL" sz="1400" dirty="0" smtClean="0">
                <a:solidFill>
                  <a:schemeClr val="tx1"/>
                </a:solidFill>
              </a:rPr>
              <a:t>Udzielanie pomocy publicznej przez NCN na realizację projektów badawczych zostało dotychczas dopuszczone w następujących typach konkursów: </a:t>
            </a:r>
          </a:p>
          <a:p>
            <a:pPr marL="0" indent="0">
              <a:buNone/>
            </a:pPr>
            <a:endParaRPr lang="pl-PL" sz="1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l-PL" sz="1400" dirty="0" smtClean="0">
                <a:solidFill>
                  <a:schemeClr val="tx1"/>
                </a:solidFill>
              </a:rPr>
              <a:t>OPUS</a:t>
            </a:r>
          </a:p>
          <a:p>
            <a:pPr>
              <a:buFont typeface="Wingdings" pitchFamily="2" charset="2"/>
              <a:buChar char="ü"/>
            </a:pPr>
            <a:r>
              <a:rPr lang="pl-PL" sz="1400" dirty="0" smtClean="0">
                <a:solidFill>
                  <a:schemeClr val="tx1"/>
                </a:solidFill>
              </a:rPr>
              <a:t>PRELUDIUM</a:t>
            </a:r>
          </a:p>
          <a:p>
            <a:pPr>
              <a:buFont typeface="Wingdings" pitchFamily="2" charset="2"/>
              <a:buChar char="ü"/>
            </a:pPr>
            <a:r>
              <a:rPr lang="pl-PL" sz="1400" dirty="0" smtClean="0">
                <a:solidFill>
                  <a:schemeClr val="tx1"/>
                </a:solidFill>
              </a:rPr>
              <a:t>SONATA</a:t>
            </a:r>
          </a:p>
          <a:p>
            <a:pPr>
              <a:buFont typeface="Wingdings" pitchFamily="2" charset="2"/>
              <a:buChar char="ü"/>
            </a:pPr>
            <a:r>
              <a:rPr lang="pl-PL" sz="1400" dirty="0" smtClean="0">
                <a:solidFill>
                  <a:schemeClr val="tx1"/>
                </a:solidFill>
              </a:rPr>
              <a:t>SONATA BIS</a:t>
            </a:r>
          </a:p>
          <a:p>
            <a:pPr>
              <a:buFont typeface="Wingdings" pitchFamily="2" charset="2"/>
              <a:buChar char="ü"/>
            </a:pPr>
            <a:r>
              <a:rPr lang="pl-PL" sz="1400" dirty="0" smtClean="0">
                <a:solidFill>
                  <a:schemeClr val="tx1"/>
                </a:solidFill>
              </a:rPr>
              <a:t>HARMONIA</a:t>
            </a:r>
          </a:p>
          <a:p>
            <a:pPr>
              <a:buFont typeface="Wingdings" pitchFamily="2" charset="2"/>
              <a:buChar char="ü"/>
            </a:pPr>
            <a:r>
              <a:rPr lang="pl-PL" sz="1400" dirty="0" smtClean="0">
                <a:solidFill>
                  <a:schemeClr val="tx1"/>
                </a:solidFill>
              </a:rPr>
              <a:t>MAESTRO</a:t>
            </a:r>
          </a:p>
          <a:p>
            <a:pPr marL="0" indent="0">
              <a:buNone/>
            </a:pPr>
            <a:endParaRPr lang="pl-PL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l-PL" sz="1400" dirty="0" smtClean="0">
                <a:solidFill>
                  <a:schemeClr val="tx1"/>
                </a:solidFill>
              </a:rPr>
              <a:t>Pomoc publiczna (w przypadku konkursu FUGA pomoc </a:t>
            </a:r>
            <a:r>
              <a:rPr lang="pl-PL" sz="1400" i="1" dirty="0" smtClean="0">
                <a:solidFill>
                  <a:schemeClr val="tx1"/>
                </a:solidFill>
              </a:rPr>
              <a:t>de </a:t>
            </a:r>
            <a:r>
              <a:rPr lang="pl-PL" sz="1400" i="1" dirty="0" err="1" smtClean="0">
                <a:solidFill>
                  <a:schemeClr val="tx1"/>
                </a:solidFill>
              </a:rPr>
              <a:t>minimis</a:t>
            </a:r>
            <a:r>
              <a:rPr lang="pl-PL" sz="1400" dirty="0" smtClean="0">
                <a:solidFill>
                  <a:schemeClr val="tx1"/>
                </a:solidFill>
              </a:rPr>
              <a:t>) nie jest udzielana w następujących typach konkursów:</a:t>
            </a:r>
          </a:p>
          <a:p>
            <a:pPr marL="0" indent="0">
              <a:buNone/>
            </a:pPr>
            <a:endParaRPr lang="pl-PL" sz="1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l-PL" sz="1400" dirty="0" smtClean="0">
                <a:solidFill>
                  <a:schemeClr val="tx1"/>
                </a:solidFill>
              </a:rPr>
              <a:t>SYMFONIA</a:t>
            </a:r>
          </a:p>
          <a:p>
            <a:pPr>
              <a:buFont typeface="Wingdings" pitchFamily="2" charset="2"/>
              <a:buChar char="ü"/>
            </a:pPr>
            <a:r>
              <a:rPr lang="pl-PL" sz="1400" dirty="0" smtClean="0">
                <a:solidFill>
                  <a:schemeClr val="tx1"/>
                </a:solidFill>
              </a:rPr>
              <a:t>FUGA </a:t>
            </a:r>
            <a:endParaRPr lang="pl-PL" sz="1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l-PL" sz="1400" dirty="0" smtClean="0">
                <a:solidFill>
                  <a:schemeClr val="tx1"/>
                </a:solidFill>
              </a:rPr>
              <a:t>ETIUDA</a:t>
            </a:r>
          </a:p>
          <a:p>
            <a:pPr marL="0" indent="0">
              <a:buNone/>
            </a:pPr>
            <a:endParaRPr lang="pl-PL" sz="1400" dirty="0" smtClean="0"/>
          </a:p>
          <a:p>
            <a:pPr>
              <a:buFont typeface="Arial" pitchFamily="34" charset="0"/>
              <a:buChar char="•"/>
            </a:pPr>
            <a:endParaRPr lang="pl-PL" sz="1400" dirty="0"/>
          </a:p>
          <a:p>
            <a:pPr>
              <a:buFont typeface="Arial" pitchFamily="34" charset="0"/>
              <a:buChar char="•"/>
            </a:pPr>
            <a:endParaRPr lang="pl-PL" sz="1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106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pl-PL" dirty="0">
                <a:solidFill>
                  <a:srgbClr val="DB133C"/>
                </a:solidFill>
              </a:rPr>
              <a:t>Kto może otrzymać pomoc publiczną?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 fontScale="55000" lnSpcReduction="20000"/>
          </a:bodyPr>
          <a:lstStyle/>
          <a:p>
            <a:endParaRPr lang="pl-PL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l-PL" dirty="0" smtClean="0">
                <a:solidFill>
                  <a:schemeClr val="tx1"/>
                </a:solidFill>
              </a:rPr>
              <a:t>Pomoc </a:t>
            </a:r>
            <a:r>
              <a:rPr lang="pl-PL" dirty="0">
                <a:solidFill>
                  <a:schemeClr val="tx1"/>
                </a:solidFill>
              </a:rPr>
              <a:t>publiczna udzielana jest przedsiębiorcom, czyli podmiotom, które bez względu na swoją formę prawną czy sposób finansowania prowadzą działalność gospodarczą tzn. oferują usługi lub towary na rynku (przedsiębiorstwo w rozumieniu art. 1 załącznika I do  Rozporządzenia Komisji Nr 800/2008</a:t>
            </a:r>
            <a:r>
              <a:rPr lang="pl-PL" dirty="0" smtClean="0">
                <a:solidFill>
                  <a:schemeClr val="tx1"/>
                </a:solidFill>
              </a:rPr>
              <a:t>). </a:t>
            </a:r>
            <a:endParaRPr lang="pl-P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Przedsiębiorstwem może </a:t>
            </a:r>
            <a:r>
              <a:rPr lang="pl-PL" dirty="0" smtClean="0">
                <a:solidFill>
                  <a:schemeClr val="tx1"/>
                </a:solidFill>
              </a:rPr>
              <a:t>być np.:</a:t>
            </a:r>
          </a:p>
          <a:p>
            <a:pPr marL="0" indent="0">
              <a:buNone/>
            </a:pPr>
            <a:endParaRPr lang="pl-PL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</a:rPr>
              <a:t>spółka </a:t>
            </a:r>
            <a:r>
              <a:rPr lang="pl-PL" dirty="0">
                <a:solidFill>
                  <a:schemeClr val="tx1"/>
                </a:solidFill>
              </a:rPr>
              <a:t>prawa </a:t>
            </a:r>
            <a:r>
              <a:rPr lang="pl-PL" dirty="0" smtClean="0">
                <a:solidFill>
                  <a:schemeClr val="tx1"/>
                </a:solidFill>
              </a:rPr>
              <a:t>handlowego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</a:rPr>
              <a:t>wyższa uczelnia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</a:rPr>
              <a:t>instytut badawczy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</a:rPr>
              <a:t>muzeum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f</a:t>
            </a:r>
            <a:r>
              <a:rPr lang="pl-PL" dirty="0" smtClean="0">
                <a:solidFill>
                  <a:schemeClr val="tx1"/>
                </a:solidFill>
              </a:rPr>
              <a:t>undacja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s</a:t>
            </a:r>
            <a:r>
              <a:rPr lang="pl-PL" dirty="0" smtClean="0">
                <a:solidFill>
                  <a:schemeClr val="tx1"/>
                </a:solidFill>
              </a:rPr>
              <a:t>towarzyszenie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s</a:t>
            </a:r>
            <a:r>
              <a:rPr lang="pl-PL" dirty="0" smtClean="0">
                <a:solidFill>
                  <a:schemeClr val="tx1"/>
                </a:solidFill>
              </a:rPr>
              <a:t>zpital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</a:rPr>
              <a:t>jednoosobowa </a:t>
            </a:r>
            <a:r>
              <a:rPr lang="pl-PL" dirty="0">
                <a:solidFill>
                  <a:schemeClr val="tx1"/>
                </a:solidFill>
              </a:rPr>
              <a:t>działalność </a:t>
            </a:r>
            <a:r>
              <a:rPr lang="pl-PL" dirty="0" smtClean="0">
                <a:solidFill>
                  <a:schemeClr val="tx1"/>
                </a:solidFill>
              </a:rPr>
              <a:t>gospodarcza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i</a:t>
            </a:r>
            <a:r>
              <a:rPr lang="pl-PL" dirty="0" smtClean="0">
                <a:solidFill>
                  <a:schemeClr val="tx1"/>
                </a:solidFill>
              </a:rPr>
              <a:t> każdy inny podmiot prowadzący w jakimkolwiek zakresie działalność gospodarczą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107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DB133C"/>
                </a:solidFill>
              </a:rPr>
              <a:t>Definicja organizacji badawczej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400" b="1" dirty="0" smtClean="0">
                <a:solidFill>
                  <a:schemeClr val="tx1"/>
                </a:solidFill>
              </a:rPr>
              <a:t>Wyjątek dotyczący organizacji badawczych </a:t>
            </a:r>
          </a:p>
          <a:p>
            <a:pPr marL="0" indent="0">
              <a:buNone/>
            </a:pPr>
            <a:endParaRPr lang="pl-PL" sz="1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l-PL" sz="1400" dirty="0" smtClean="0">
                <a:solidFill>
                  <a:schemeClr val="tx1"/>
                </a:solidFill>
              </a:rPr>
              <a:t>Jeśli podmiot jest przedsiębiorstwem, ale dodatkowo jest też </a:t>
            </a:r>
            <a:r>
              <a:rPr lang="pl-PL" sz="1400" b="1" dirty="0" smtClean="0">
                <a:solidFill>
                  <a:schemeClr val="tx1"/>
                </a:solidFill>
              </a:rPr>
              <a:t>organizacją badawczą </a:t>
            </a:r>
            <a:r>
              <a:rPr lang="pl-PL" sz="1400" dirty="0" smtClean="0">
                <a:solidFill>
                  <a:schemeClr val="tx1"/>
                </a:solidFill>
              </a:rPr>
              <a:t>to otrzymane finansowanie na prowadzenie projektu badawczego nie będzie stanowić dla tego podmiotu pomocy publicznej jeśli:</a:t>
            </a:r>
          </a:p>
          <a:p>
            <a:pPr marL="0" indent="0">
              <a:buNone/>
            </a:pPr>
            <a:endParaRPr lang="pl-PL" sz="1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sz="1400" dirty="0">
                <a:solidFill>
                  <a:schemeClr val="tx1"/>
                </a:solidFill>
              </a:rPr>
              <a:t>p</a:t>
            </a:r>
            <a:r>
              <a:rPr lang="pl-PL" sz="1400" dirty="0" smtClean="0">
                <a:solidFill>
                  <a:schemeClr val="tx1"/>
                </a:solidFill>
              </a:rPr>
              <a:t>rojekt dotyczy działalności niegospodarczej organizacji badawczej</a:t>
            </a:r>
            <a:endParaRPr lang="pl-PL" sz="1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sz="1400" dirty="0">
                <a:solidFill>
                  <a:schemeClr val="tx1"/>
                </a:solidFill>
              </a:rPr>
              <a:t>o</a:t>
            </a:r>
            <a:r>
              <a:rPr lang="pl-PL" sz="1400" dirty="0" smtClean="0">
                <a:solidFill>
                  <a:schemeClr val="tx1"/>
                </a:solidFill>
              </a:rPr>
              <a:t>ba rodzaje działalności (tj. działalność gospodarczą i niegospodarczą), ich koszty i finansowanie można wyraźnie rozdzielić</a:t>
            </a:r>
          </a:p>
          <a:p>
            <a:pPr marL="0" indent="0">
              <a:buNone/>
            </a:pPr>
            <a:endParaRPr lang="pl-PL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400" b="1" dirty="0" smtClean="0">
                <a:solidFill>
                  <a:schemeClr val="tx1"/>
                </a:solidFill>
              </a:rPr>
              <a:t>Czy podmiot jest organizacją badawczą?</a:t>
            </a:r>
          </a:p>
          <a:p>
            <a:pPr marL="0" indent="0">
              <a:buNone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l-PL" sz="1400" dirty="0" smtClean="0">
                <a:solidFill>
                  <a:schemeClr val="tx1"/>
                </a:solidFill>
              </a:rPr>
              <a:t>Organizacją badawczą jest </a:t>
            </a:r>
            <a:r>
              <a:rPr lang="pl-PL" sz="1400" i="1" dirty="0" smtClean="0">
                <a:solidFill>
                  <a:schemeClr val="tx1"/>
                </a:solidFill>
              </a:rPr>
              <a:t>„podmiot </a:t>
            </a:r>
            <a:r>
              <a:rPr lang="pl-PL" sz="1400" i="1" dirty="0">
                <a:solidFill>
                  <a:schemeClr val="tx1"/>
                </a:solidFill>
              </a:rPr>
              <a:t>(prawa publicznego lub prywatnego) </a:t>
            </a:r>
            <a:r>
              <a:rPr lang="pl-PL" sz="1400" b="1" i="1" dirty="0">
                <a:solidFill>
                  <a:schemeClr val="tx1"/>
                </a:solidFill>
              </a:rPr>
              <a:t>taki jak wyższa uczelnia lub instytut naukowo-badawczy</a:t>
            </a:r>
            <a:r>
              <a:rPr lang="pl-PL" sz="1400" i="1" dirty="0">
                <a:solidFill>
                  <a:schemeClr val="tx1"/>
                </a:solidFill>
              </a:rPr>
              <a:t>, niezależnie od jego statusu prawnego lub sposobu finansowania, którego </a:t>
            </a:r>
            <a:r>
              <a:rPr lang="pl-PL" sz="1400" b="1" i="1" dirty="0">
                <a:solidFill>
                  <a:schemeClr val="tx1"/>
                </a:solidFill>
              </a:rPr>
              <a:t>głównym celem jest prowadzenie badań</a:t>
            </a:r>
            <a:r>
              <a:rPr lang="pl-PL" sz="1400" i="1" dirty="0">
                <a:solidFill>
                  <a:schemeClr val="tx1"/>
                </a:solidFill>
              </a:rPr>
              <a:t> podstawowych, badań przemysłowych lub eksperymentalnych prac rozwojowych oraz rozpowszechnianie ich wyników poprzez działalność dydaktyczną, publikacje lub transfer technologii. </a:t>
            </a:r>
            <a:r>
              <a:rPr lang="pl-PL" sz="1400" b="1" i="1" dirty="0">
                <a:solidFill>
                  <a:schemeClr val="tx1"/>
                </a:solidFill>
              </a:rPr>
              <a:t>Wszystkie zyski są reinwestowane w działalność badawczą, rozpowszechnianie wyników lub dydaktykę</a:t>
            </a:r>
            <a:r>
              <a:rPr lang="pl-PL" sz="1400" i="1" dirty="0">
                <a:solidFill>
                  <a:schemeClr val="tx1"/>
                </a:solidFill>
              </a:rPr>
              <a:t>. Przedsiębiorstwa mogące wywierać wpływ na taką organizację w roli, na przykład, jej udziałowców/akcjonariuszy czy członków nie mają preferencyjnego dostępu do potencjału badawczego tej organizacji ani do wyników prowadzonych przez nią badań”</a:t>
            </a:r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108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l-PL" dirty="0">
                <a:solidFill>
                  <a:srgbClr val="DB133C"/>
                </a:solidFill>
              </a:rPr>
              <a:t>Działalność gospodarcza i niegospodarcza organizacji badawczych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tx1"/>
                </a:solidFill>
              </a:rPr>
              <a:t>Działalność niegospodarcza organizacji badawczych zdaniem Komisji obejmuje m.in.:</a:t>
            </a:r>
          </a:p>
          <a:p>
            <a:pPr marL="0" indent="0">
              <a:buNone/>
            </a:pPr>
            <a:endParaRPr lang="pl-PL" sz="1600" dirty="0" smtClean="0">
              <a:solidFill>
                <a:schemeClr val="tx1"/>
              </a:solidFill>
            </a:endParaRPr>
          </a:p>
          <a:p>
            <a:pPr algn="just" fontAlgn="base">
              <a:buFont typeface="Wingdings" pitchFamily="2" charset="2"/>
              <a:buChar char="Ø"/>
            </a:pPr>
            <a:r>
              <a:rPr lang="pl-PL" sz="1600" dirty="0" smtClean="0">
                <a:solidFill>
                  <a:schemeClr val="tx1"/>
                </a:solidFill>
              </a:rPr>
              <a:t>kształcenie </a:t>
            </a:r>
            <a:r>
              <a:rPr lang="pl-PL" sz="1600" dirty="0">
                <a:solidFill>
                  <a:schemeClr val="tx1"/>
                </a:solidFill>
              </a:rPr>
              <a:t>mające na celu zwiększanie coraz lepiej wyszkolonych zasobów </a:t>
            </a:r>
            <a:r>
              <a:rPr lang="pl-PL" sz="1600" dirty="0" smtClean="0">
                <a:solidFill>
                  <a:schemeClr val="tx1"/>
                </a:solidFill>
              </a:rPr>
              <a:t>ludzkich</a:t>
            </a:r>
            <a:endParaRPr lang="pl-PL" sz="1600" dirty="0">
              <a:solidFill>
                <a:schemeClr val="tx1"/>
              </a:solidFill>
            </a:endParaRPr>
          </a:p>
          <a:p>
            <a:pPr algn="just" fontAlgn="base">
              <a:buFont typeface="Wingdings" pitchFamily="2" charset="2"/>
              <a:buChar char="Ø"/>
            </a:pPr>
            <a:r>
              <a:rPr lang="pl-PL" sz="1600" dirty="0" smtClean="0">
                <a:solidFill>
                  <a:schemeClr val="tx1"/>
                </a:solidFill>
              </a:rPr>
              <a:t>prowadzenie </a:t>
            </a:r>
            <a:r>
              <a:rPr lang="pl-PL" sz="1600" dirty="0">
                <a:solidFill>
                  <a:schemeClr val="tx1"/>
                </a:solidFill>
              </a:rPr>
              <a:t>niezależnej działalności B+R mającej na celu powiększanie zasobów wiedzy i lepsze rozumienie, w tym działalności prowadzonej we </a:t>
            </a:r>
            <a:r>
              <a:rPr lang="pl-PL" sz="1600" dirty="0" smtClean="0">
                <a:solidFill>
                  <a:schemeClr val="tx1"/>
                </a:solidFill>
              </a:rPr>
              <a:t>współpracy</a:t>
            </a:r>
            <a:endParaRPr lang="pl-PL" sz="1600" dirty="0">
              <a:solidFill>
                <a:schemeClr val="tx1"/>
              </a:solidFill>
            </a:endParaRPr>
          </a:p>
          <a:p>
            <a:pPr lvl="0" algn="just" fontAlgn="base">
              <a:buFont typeface="Wingdings" pitchFamily="2" charset="2"/>
              <a:buChar char="Ø"/>
            </a:pPr>
            <a:r>
              <a:rPr lang="pl-PL" sz="1600" dirty="0" smtClean="0">
                <a:solidFill>
                  <a:schemeClr val="tx1"/>
                </a:solidFill>
              </a:rPr>
              <a:t>upowszechnianie </a:t>
            </a:r>
            <a:r>
              <a:rPr lang="pl-PL" sz="1600" dirty="0">
                <a:solidFill>
                  <a:schemeClr val="tx1"/>
                </a:solidFill>
              </a:rPr>
              <a:t>wyników </a:t>
            </a:r>
            <a:r>
              <a:rPr lang="pl-PL" sz="1600" dirty="0" smtClean="0">
                <a:solidFill>
                  <a:schemeClr val="tx1"/>
                </a:solidFill>
              </a:rPr>
              <a:t>badań</a:t>
            </a:r>
            <a:endParaRPr lang="pl-PL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l-PL" sz="1600" dirty="0" smtClean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pl-PL" sz="1600" dirty="0" smtClean="0">
                <a:solidFill>
                  <a:schemeClr val="tx1"/>
                </a:solidFill>
              </a:rPr>
              <a:t>Działalność gospodarcza organizacji badawczych zdaniem Komisji obejmuje m.in.:</a:t>
            </a:r>
          </a:p>
          <a:p>
            <a:pPr marL="0" indent="0" algn="just">
              <a:buNone/>
            </a:pPr>
            <a:endParaRPr lang="pl-PL" sz="16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l-PL" sz="1600" dirty="0">
                <a:solidFill>
                  <a:schemeClr val="tx1"/>
                </a:solidFill>
              </a:rPr>
              <a:t>b</a:t>
            </a:r>
            <a:r>
              <a:rPr lang="pl-PL" sz="1600" dirty="0" smtClean="0">
                <a:solidFill>
                  <a:schemeClr val="tx1"/>
                </a:solidFill>
              </a:rPr>
              <a:t>adania prowadzone w ramach umowy z przedsiębiorstwem przemysłowym (na jego zlecenie)</a:t>
            </a:r>
          </a:p>
          <a:p>
            <a:pPr algn="just">
              <a:buFont typeface="Wingdings" pitchFamily="2" charset="2"/>
              <a:buChar char="Ø"/>
            </a:pPr>
            <a:r>
              <a:rPr lang="pl-PL" sz="1600" dirty="0">
                <a:solidFill>
                  <a:schemeClr val="tx1"/>
                </a:solidFill>
              </a:rPr>
              <a:t>w</a:t>
            </a:r>
            <a:r>
              <a:rPr lang="pl-PL" sz="1600" dirty="0" smtClean="0">
                <a:solidFill>
                  <a:schemeClr val="tx1"/>
                </a:solidFill>
              </a:rPr>
              <a:t>ynajem infrastruktury badawczej</a:t>
            </a:r>
          </a:p>
          <a:p>
            <a:pPr algn="just">
              <a:buFont typeface="Wingdings" pitchFamily="2" charset="2"/>
              <a:buChar char="Ø"/>
            </a:pPr>
            <a:r>
              <a:rPr lang="pl-PL" sz="1600" dirty="0">
                <a:solidFill>
                  <a:schemeClr val="tx1"/>
                </a:solidFill>
              </a:rPr>
              <a:t>o</a:t>
            </a:r>
            <a:r>
              <a:rPr lang="pl-PL" sz="1600" dirty="0" smtClean="0">
                <a:solidFill>
                  <a:schemeClr val="tx1"/>
                </a:solidFill>
              </a:rPr>
              <a:t>ferowanie usług konsultacyjnych</a:t>
            </a:r>
            <a:endParaRPr lang="pl-PL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109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9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11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3"/>
          </p:nvPr>
        </p:nvSpPr>
        <p:spPr>
          <a:xfrm>
            <a:off x="539552" y="1196752"/>
            <a:ext cx="8075240" cy="5256584"/>
          </a:xfrm>
        </p:spPr>
        <p:txBody>
          <a:bodyPr>
            <a:normAutofit/>
          </a:bodyPr>
          <a:lstStyle/>
          <a:p>
            <a:endParaRPr lang="pl-PL" sz="1600" b="1" dirty="0" smtClean="0">
              <a:solidFill>
                <a:srgbClr val="0A0A0A"/>
              </a:solidFill>
            </a:endParaRPr>
          </a:p>
          <a:p>
            <a:endParaRPr lang="pl-PL" sz="1600" dirty="0">
              <a:solidFill>
                <a:srgbClr val="0A0A0A"/>
              </a:solidFill>
            </a:endParaRPr>
          </a:p>
          <a:p>
            <a:endParaRPr lang="pl-PL" sz="1600" b="1" dirty="0">
              <a:solidFill>
                <a:srgbClr val="0A0A0A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115616" y="404663"/>
            <a:ext cx="8026797" cy="648073"/>
          </a:xfrm>
        </p:spPr>
        <p:txBody>
          <a:bodyPr>
            <a:no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FUGA (staże podoktorskie)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3528" y="1141288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" algn="just">
              <a:spcAft>
                <a:spcPts val="600"/>
              </a:spcAft>
              <a:buClr>
                <a:srgbClr val="DB133C"/>
              </a:buClr>
            </a:pPr>
            <a:endParaRPr lang="pl-PL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00025" algn="just">
              <a:lnSpc>
                <a:spcPct val="150000"/>
              </a:lnSpc>
              <a:spcAft>
                <a:spcPts val="600"/>
              </a:spcAft>
              <a:buClr>
                <a:srgbClr val="DB133C"/>
              </a:buClr>
            </a:pPr>
            <a:r>
              <a:rPr lang="pl-PL" b="1" dirty="0" smtClean="0">
                <a:solidFill>
                  <a:srgbClr val="000000"/>
                </a:solidFill>
                <a:cs typeface="Arial" pitchFamily="34" charset="0"/>
              </a:rPr>
              <a:t>dla </a:t>
            </a:r>
            <a:r>
              <a:rPr lang="pl-PL" b="1" dirty="0">
                <a:solidFill>
                  <a:srgbClr val="000000"/>
                </a:solidFill>
                <a:cs typeface="Arial" pitchFamily="34" charset="0"/>
              </a:rPr>
              <a:t>osób rozpoczynających karierę naukową, które nie wcześniej niż 5 lat </a:t>
            </a:r>
            <a:r>
              <a:rPr lang="pl-PL" b="1" dirty="0" smtClean="0">
                <a:solidFill>
                  <a:srgbClr val="000000"/>
                </a:solidFill>
                <a:cs typeface="Arial" pitchFamily="34" charset="0"/>
              </a:rPr>
              <a:t>przed </a:t>
            </a:r>
            <a:r>
              <a:rPr lang="pl-PL" b="1" dirty="0" smtClean="0">
                <a:solidFill>
                  <a:srgbClr val="000000"/>
                </a:solidFill>
              </a:rPr>
              <a:t>rokiem </a:t>
            </a:r>
            <a:r>
              <a:rPr lang="pl-PL" b="1" dirty="0">
                <a:solidFill>
                  <a:srgbClr val="000000"/>
                </a:solidFill>
              </a:rPr>
              <a:t>złożenia </a:t>
            </a:r>
            <a:r>
              <a:rPr lang="pl-PL" b="1" dirty="0" smtClean="0">
                <a:solidFill>
                  <a:srgbClr val="000000"/>
                </a:solidFill>
              </a:rPr>
              <a:t>wniosku </a:t>
            </a:r>
            <a:r>
              <a:rPr lang="pl-PL" b="1" dirty="0" smtClean="0">
                <a:solidFill>
                  <a:srgbClr val="0A0A0A"/>
                </a:solidFill>
                <a:cs typeface="Arial" pitchFamily="34" charset="0"/>
              </a:rPr>
              <a:t>uzyskały </a:t>
            </a:r>
            <a:r>
              <a:rPr lang="pl-PL" b="1" dirty="0">
                <a:solidFill>
                  <a:srgbClr val="0A0A0A"/>
                </a:solidFill>
                <a:cs typeface="Arial" pitchFamily="34" charset="0"/>
              </a:rPr>
              <a:t>stopień naukowy doktora, lub uzyskają do dnia 30 czerwca 2013 r</a:t>
            </a:r>
            <a:r>
              <a:rPr lang="pl-PL" b="1" dirty="0" smtClean="0">
                <a:solidFill>
                  <a:srgbClr val="0A0A0A"/>
                </a:solidFill>
                <a:cs typeface="Arial" pitchFamily="34" charset="0"/>
              </a:rPr>
              <a:t>.</a:t>
            </a:r>
          </a:p>
          <a:p>
            <a:pPr marL="200025" algn="just">
              <a:spcAft>
                <a:spcPts val="600"/>
              </a:spcAft>
              <a:buClr>
                <a:srgbClr val="DB133C"/>
              </a:buClr>
            </a:pPr>
            <a:endParaRPr lang="pl-PL" b="1" dirty="0">
              <a:solidFill>
                <a:srgbClr val="0A0A0A"/>
              </a:solidFill>
              <a:cs typeface="Arial" pitchFamily="34" charset="0"/>
            </a:endParaRPr>
          </a:p>
          <a:p>
            <a:pPr marL="542925" indent="-342900" algn="just">
              <a:spcAft>
                <a:spcPts val="6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000000"/>
                </a:solidFill>
                <a:cs typeface="Arial" pitchFamily="34" charset="0"/>
              </a:rPr>
              <a:t>Okres realizacji: 12 </a:t>
            </a:r>
            <a:r>
              <a:rPr lang="pl-PL" b="1" dirty="0">
                <a:solidFill>
                  <a:srgbClr val="000000"/>
                </a:solidFill>
                <a:cs typeface="Arial" pitchFamily="34" charset="0"/>
              </a:rPr>
              <a:t>miesięcy - 36 </a:t>
            </a:r>
            <a:r>
              <a:rPr lang="pl-PL" b="1" dirty="0" smtClean="0">
                <a:solidFill>
                  <a:srgbClr val="000000"/>
                </a:solidFill>
                <a:cs typeface="Arial" pitchFamily="34" charset="0"/>
              </a:rPr>
              <a:t>miesięcy</a:t>
            </a:r>
            <a:endParaRPr lang="pl-PL" b="1" dirty="0">
              <a:solidFill>
                <a:srgbClr val="000000"/>
              </a:solidFill>
              <a:cs typeface="Arial" pitchFamily="34" charset="0"/>
            </a:endParaRPr>
          </a:p>
          <a:p>
            <a:pPr marL="542925" indent="-342900" algn="just">
              <a:spcAft>
                <a:spcPts val="6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>
                <a:solidFill>
                  <a:srgbClr val="0A0A0A"/>
                </a:solidFill>
                <a:cs typeface="Arial" pitchFamily="34" charset="0"/>
              </a:rPr>
              <a:t>Wysokość finansowania: ok. </a:t>
            </a:r>
            <a:r>
              <a:rPr lang="pl-PL" b="1" dirty="0">
                <a:solidFill>
                  <a:srgbClr val="000000"/>
                </a:solidFill>
                <a:cs typeface="Arial" pitchFamily="34" charset="0"/>
              </a:rPr>
              <a:t>5500 zł netto </a:t>
            </a:r>
            <a:r>
              <a:rPr lang="pl-PL" b="1" dirty="0" smtClean="0">
                <a:solidFill>
                  <a:srgbClr val="000000"/>
                </a:solidFill>
                <a:cs typeface="Arial" pitchFamily="34" charset="0"/>
              </a:rPr>
              <a:t>miesięcznie </a:t>
            </a:r>
          </a:p>
          <a:p>
            <a:pPr marL="200025" algn="just">
              <a:spcAft>
                <a:spcPts val="600"/>
              </a:spcAft>
              <a:buClr>
                <a:srgbClr val="DB133C"/>
              </a:buClr>
            </a:pPr>
            <a:r>
              <a:rPr lang="pl-PL" b="1" dirty="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pl-PL" b="1" dirty="0" smtClean="0">
                <a:solidFill>
                  <a:srgbClr val="000000"/>
                </a:solidFill>
                <a:cs typeface="Arial" pitchFamily="34" charset="0"/>
              </a:rPr>
              <a:t>(w 1 roku stażu, oraz </a:t>
            </a:r>
            <a:r>
              <a:rPr lang="pl-PL" b="1" dirty="0">
                <a:solidFill>
                  <a:srgbClr val="000000"/>
                </a:solidFill>
                <a:cs typeface="Arial" pitchFamily="34" charset="0"/>
              </a:rPr>
              <a:t>6000 </a:t>
            </a:r>
            <a:r>
              <a:rPr lang="pl-PL" b="1" dirty="0" smtClean="0">
                <a:solidFill>
                  <a:srgbClr val="000000"/>
                </a:solidFill>
                <a:cs typeface="Arial" pitchFamily="34" charset="0"/>
              </a:rPr>
              <a:t>zł i </a:t>
            </a:r>
            <a:r>
              <a:rPr lang="pl-PL" b="1" dirty="0">
                <a:solidFill>
                  <a:srgbClr val="000000"/>
                </a:solidFill>
                <a:cs typeface="Arial" pitchFamily="34" charset="0"/>
              </a:rPr>
              <a:t>6500 </a:t>
            </a:r>
            <a:r>
              <a:rPr lang="pl-PL" b="1" dirty="0" smtClean="0">
                <a:solidFill>
                  <a:srgbClr val="000000"/>
                </a:solidFill>
                <a:cs typeface="Arial" pitchFamily="34" charset="0"/>
              </a:rPr>
              <a:t>zł w kolejnych latach)</a:t>
            </a:r>
            <a:endParaRPr lang="pl-PL" b="1" dirty="0">
              <a:solidFill>
                <a:srgbClr val="000000"/>
              </a:solidFill>
              <a:cs typeface="Arial" pitchFamily="34" charset="0"/>
            </a:endParaRPr>
          </a:p>
          <a:p>
            <a:pPr marL="531813" indent="-342900" algn="just" defTabSz="628650">
              <a:spcAft>
                <a:spcPts val="600"/>
              </a:spcAft>
              <a:buClr>
                <a:srgbClr val="DB133C"/>
              </a:buClr>
              <a:buFont typeface="Wingdings" pitchFamily="2" charset="2"/>
              <a:buChar char="§"/>
              <a:tabLst>
                <a:tab pos="808038" algn="l"/>
              </a:tabLst>
            </a:pPr>
            <a:r>
              <a:rPr lang="pl-PL" b="1" dirty="0" smtClean="0">
                <a:solidFill>
                  <a:srgbClr val="0A0A0A"/>
                </a:solidFill>
                <a:cs typeface="Arial" pitchFamily="34" charset="0"/>
              </a:rPr>
              <a:t>Jednostka </a:t>
            </a:r>
            <a:r>
              <a:rPr lang="pl-PL" b="1" dirty="0">
                <a:solidFill>
                  <a:srgbClr val="0A0A0A"/>
                </a:solidFill>
                <a:cs typeface="Arial" pitchFamily="34" charset="0"/>
              </a:rPr>
              <a:t>naukowa może otrzymać środki na wykonywanie przez wnioskodawcę badań naukowych </a:t>
            </a:r>
            <a:r>
              <a:rPr lang="pl-PL" b="1" dirty="0" smtClean="0">
                <a:solidFill>
                  <a:srgbClr val="0A0A0A"/>
                </a:solidFill>
                <a:cs typeface="Arial" pitchFamily="34" charset="0"/>
              </a:rPr>
              <a:t>na </a:t>
            </a:r>
            <a:r>
              <a:rPr lang="pl-PL" b="1" dirty="0">
                <a:solidFill>
                  <a:srgbClr val="0A0A0A"/>
                </a:solidFill>
                <a:cs typeface="Arial" pitchFamily="34" charset="0"/>
              </a:rPr>
              <a:t>każde </a:t>
            </a:r>
            <a:r>
              <a:rPr lang="pl-PL" b="1" dirty="0" smtClean="0">
                <a:solidFill>
                  <a:srgbClr val="0A0A0A"/>
                </a:solidFill>
                <a:cs typeface="Arial" pitchFamily="34" charset="0"/>
              </a:rPr>
              <a:t>12 miesięcy:</a:t>
            </a:r>
            <a:endParaRPr lang="pl-PL" b="1" dirty="0">
              <a:solidFill>
                <a:srgbClr val="0A0A0A"/>
              </a:solidFill>
              <a:cs typeface="Arial" pitchFamily="34" charset="0"/>
            </a:endParaRPr>
          </a:p>
          <a:p>
            <a:pPr marL="900113" indent="-342900" algn="just" defTabSz="628650">
              <a:spcAft>
                <a:spcPts val="600"/>
              </a:spcAft>
              <a:buClr>
                <a:srgbClr val="DB133C"/>
              </a:buClr>
              <a:buFont typeface="Arial" pitchFamily="34" charset="0"/>
              <a:buChar char="•"/>
              <a:tabLst>
                <a:tab pos="808038" algn="l"/>
              </a:tabLst>
            </a:pPr>
            <a:r>
              <a:rPr lang="pl-PL" b="1" dirty="0" smtClean="0">
                <a:solidFill>
                  <a:srgbClr val="000000"/>
                </a:solidFill>
                <a:cs typeface="Arial" pitchFamily="34" charset="0"/>
              </a:rPr>
              <a:t>24 </a:t>
            </a:r>
            <a:r>
              <a:rPr lang="pl-PL" b="1" dirty="0">
                <a:solidFill>
                  <a:srgbClr val="000000"/>
                </a:solidFill>
                <a:cs typeface="Arial" pitchFamily="34" charset="0"/>
              </a:rPr>
              <a:t>tys. zł dla paneli HS;</a:t>
            </a:r>
          </a:p>
          <a:p>
            <a:pPr marL="900113" indent="-342900" algn="just" defTabSz="628650">
              <a:spcAft>
                <a:spcPts val="600"/>
              </a:spcAft>
              <a:buClr>
                <a:srgbClr val="DB133C"/>
              </a:buClr>
              <a:buFont typeface="Arial" pitchFamily="34" charset="0"/>
              <a:buChar char="•"/>
              <a:tabLst>
                <a:tab pos="808038" algn="l"/>
              </a:tabLst>
            </a:pPr>
            <a:r>
              <a:rPr lang="pl-PL" b="1" dirty="0" smtClean="0">
                <a:solidFill>
                  <a:srgbClr val="000000"/>
                </a:solidFill>
                <a:cs typeface="Arial" pitchFamily="34" charset="0"/>
              </a:rPr>
              <a:t>72 </a:t>
            </a:r>
            <a:r>
              <a:rPr lang="pl-PL" b="1" dirty="0">
                <a:solidFill>
                  <a:srgbClr val="000000"/>
                </a:solidFill>
                <a:cs typeface="Arial" pitchFamily="34" charset="0"/>
              </a:rPr>
              <a:t>tys. zł dla paneli ST i NZ,</a:t>
            </a:r>
          </a:p>
          <a:p>
            <a:pPr marL="474663" indent="-285750" algn="just" defTabSz="628650">
              <a:spcAft>
                <a:spcPts val="600"/>
              </a:spcAft>
              <a:buClr>
                <a:srgbClr val="DB133C"/>
              </a:buClr>
              <a:buFont typeface="Wingdings" pitchFamily="2" charset="2"/>
              <a:buChar char="§"/>
              <a:tabLst>
                <a:tab pos="808038" algn="l"/>
              </a:tabLst>
            </a:pPr>
            <a:r>
              <a:rPr lang="pl-PL" b="1" dirty="0" smtClean="0">
                <a:solidFill>
                  <a:srgbClr val="000000"/>
                </a:solidFill>
              </a:rPr>
              <a:t>Staż należy </a:t>
            </a:r>
            <a:r>
              <a:rPr lang="pl-PL" b="1" dirty="0">
                <a:solidFill>
                  <a:srgbClr val="000000"/>
                </a:solidFill>
              </a:rPr>
              <a:t>odbyć poza jednostką macierzystą i poza województwem dotychczasowego zamieszkania lub </a:t>
            </a:r>
            <a:r>
              <a:rPr lang="pl-PL" b="1" dirty="0" smtClean="0">
                <a:solidFill>
                  <a:srgbClr val="000000"/>
                </a:solidFill>
              </a:rPr>
              <a:t>zatrudnienia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571184" cy="1124742"/>
          </a:xfrm>
        </p:spPr>
        <p:txBody>
          <a:bodyPr>
            <a:normAutofit fontScale="90000"/>
          </a:bodyPr>
          <a:lstStyle/>
          <a:p>
            <a:pPr marL="0" indent="0"/>
            <a:r>
              <a:rPr lang="pl-PL" dirty="0">
                <a:solidFill>
                  <a:srgbClr val="DB133C"/>
                </a:solidFill>
              </a:rPr>
              <a:t>Występowanie pomocy publicznej w projektach badawczych realizowanych ze środków NCN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67544" y="1484784"/>
            <a:ext cx="8219256" cy="4277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4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l-PL" sz="1400" dirty="0">
                <a:solidFill>
                  <a:schemeClr val="tx1"/>
                </a:solidFill>
              </a:rPr>
              <a:t>Badania podstawowe prowadzone w formie projektów badawczych finansowanych przez NCN są w przeważającej większości związane z działalnością niegospodarczą organizacji </a:t>
            </a:r>
            <a:r>
              <a:rPr lang="pl-PL" sz="1400" dirty="0" smtClean="0">
                <a:solidFill>
                  <a:schemeClr val="tx1"/>
                </a:solidFill>
              </a:rPr>
              <a:t>badawczych.</a:t>
            </a:r>
          </a:p>
          <a:p>
            <a:pPr algn="just">
              <a:buFont typeface="Wingdings" pitchFamily="2" charset="2"/>
              <a:buChar char="q"/>
            </a:pPr>
            <a:endParaRPr lang="pl-PL" sz="14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l-PL" sz="1400" dirty="0" smtClean="0">
                <a:solidFill>
                  <a:schemeClr val="tx1"/>
                </a:solidFill>
              </a:rPr>
              <a:t>Jeśli organizacja badawcza zamierza realizować projekt badawczy w ramach swojej działalności niegospodarczej i może wyraźnie rozdzielić oba rodzaje działalności, ich koszty i finansowanie, to otrzymane środki na realizację tego projektu nie będą stanowić </a:t>
            </a:r>
            <a:r>
              <a:rPr lang="pl-PL" sz="1400" dirty="0">
                <a:solidFill>
                  <a:schemeClr val="tx1"/>
                </a:solidFill>
              </a:rPr>
              <a:t>dla </a:t>
            </a:r>
            <a:r>
              <a:rPr lang="pl-PL" sz="1400" dirty="0" smtClean="0">
                <a:solidFill>
                  <a:schemeClr val="tx1"/>
                </a:solidFill>
              </a:rPr>
              <a:t>tej </a:t>
            </a:r>
            <a:r>
              <a:rPr lang="pl-PL" sz="1400" dirty="0">
                <a:solidFill>
                  <a:schemeClr val="tx1"/>
                </a:solidFill>
              </a:rPr>
              <a:t>organizacji pomocy publicznej. </a:t>
            </a:r>
            <a:endParaRPr lang="pl-PL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l-PL" sz="14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l-PL" sz="1400" dirty="0" smtClean="0">
                <a:solidFill>
                  <a:schemeClr val="tx1"/>
                </a:solidFill>
              </a:rPr>
              <a:t>W przypadku jeśli dany podmiot prowadzi działalność gospodarczą, czyli jest przedsiębiorstwem a jednocześnie nie jest organizacją badawczą, to finansowanie projektu badawczego, co do zasady, będzie stanowić dla niego pomoc publiczną. </a:t>
            </a:r>
            <a:endParaRPr lang="pl-PL" sz="1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endParaRPr lang="pl-PL" sz="14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l-PL" sz="1400" dirty="0" smtClean="0">
                <a:solidFill>
                  <a:schemeClr val="tx1"/>
                </a:solidFill>
              </a:rPr>
              <a:t>Każdorazowo podmiot wnioskujący o finansowanie projektu badawczego, lub w przypadku składania projektów przez osoby fizyczne podmiot, który będzie miejscem realizacji projektu badawczego, jest zobowiązany do dokonania analizy czy uzyskane finansowanie będzie stanowić dla niego pomoc publiczną. W tym celu we wniosku należy wypełnić sekcję: Kwestionariusz występowania pomocy publicznej.</a:t>
            </a:r>
          </a:p>
          <a:p>
            <a:pPr algn="just">
              <a:buFont typeface="Arial" pitchFamily="34" charset="0"/>
              <a:buChar char="•"/>
            </a:pPr>
            <a:endParaRPr lang="pl-PL" sz="1400" dirty="0"/>
          </a:p>
          <a:p>
            <a:pPr algn="just">
              <a:buFont typeface="Arial" pitchFamily="34" charset="0"/>
              <a:buChar char="•"/>
            </a:pPr>
            <a:endParaRPr lang="pl-PL" sz="14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110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l-PL" dirty="0">
                <a:solidFill>
                  <a:srgbClr val="DB133C"/>
                </a:solidFill>
              </a:rPr>
              <a:t>Kwestionariusz występowania pomocy publicznej – </a:t>
            </a:r>
            <a:r>
              <a:rPr lang="pl-PL" dirty="0" smtClean="0">
                <a:solidFill>
                  <a:srgbClr val="DB133C"/>
                </a:solidFill>
              </a:rPr>
              <a:t>przegląd pytań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r>
              <a:rPr lang="pl-PL" sz="1400" dirty="0" smtClean="0"/>
              <a:t> 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111</a:t>
            </a:fld>
            <a:endParaRPr lang="pl-PL" dirty="0">
              <a:solidFill>
                <a:srgbClr val="FFFFFF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154778"/>
              </p:ext>
            </p:extLst>
          </p:nvPr>
        </p:nvGraphicFramePr>
        <p:xfrm>
          <a:off x="539552" y="1844824"/>
          <a:ext cx="8112223" cy="3182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599"/>
                <a:gridCol w="1368152"/>
                <a:gridCol w="1343472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Pytania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TAK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NIE</a:t>
                      </a:r>
                      <a:endParaRPr lang="pl-PL" sz="1200" dirty="0"/>
                    </a:p>
                  </a:txBody>
                  <a:tcPr anchor="ctr"/>
                </a:tc>
              </a:tr>
              <a:tr h="589776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l-PL" sz="1200" dirty="0" smtClean="0">
                          <a:latin typeface="+mj-lt"/>
                        </a:rPr>
                        <a:t>Czy Podmiot prowadzi działalność gospodarczą w rozumieniu unijnego prawa konkurencji (np. czy świadczy usługi lub oferuje towary na rynku)?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rgbClr val="0070C0"/>
                          </a:solidFill>
                        </a:rPr>
                        <a:t>Należy przejść</a:t>
                      </a:r>
                      <a:r>
                        <a:rPr lang="pl-PL" sz="1200" baseline="0" dirty="0" smtClean="0">
                          <a:solidFill>
                            <a:srgbClr val="0070C0"/>
                          </a:solidFill>
                        </a:rPr>
                        <a:t> do pytania 2 </a:t>
                      </a:r>
                      <a:endParaRPr lang="pl-PL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rgbClr val="00B050"/>
                          </a:solidFill>
                        </a:rPr>
                        <a:t>Brak pomocy</a:t>
                      </a:r>
                      <a:endParaRPr lang="pl-PL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pl-PL" sz="1200" dirty="0" smtClean="0">
                          <a:latin typeface="+mj-lt"/>
                        </a:rPr>
                        <a:t>Czy wnioskowane finansowanie projektu badawczego stanowić będzie finansowanie wyłącznie działalności niegospodarczej organizacji badawczej? (W przypadku jeśli podmiot nie jest organizacją badawczą należy wybrać odpowiedź „nie”)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rgbClr val="0070C0"/>
                          </a:solidFill>
                        </a:rPr>
                        <a:t>Należy przejść do</a:t>
                      </a:r>
                      <a:r>
                        <a:rPr lang="pl-PL" sz="1200" baseline="0" dirty="0" smtClean="0">
                          <a:solidFill>
                            <a:srgbClr val="0070C0"/>
                          </a:solidFill>
                        </a:rPr>
                        <a:t> pytania 3</a:t>
                      </a:r>
                      <a:endParaRPr lang="pl-PL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rgbClr val="FF0000"/>
                          </a:solidFill>
                        </a:rPr>
                        <a:t>Pomoc publiczna</a:t>
                      </a:r>
                      <a:endParaRPr lang="pl-PL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pl-PL" sz="1200" dirty="0" smtClean="0">
                          <a:latin typeface="+mj-lt"/>
                        </a:rPr>
                        <a:t>Czy w przypadku prowadzenia działalności gospodarczej i niegospodarczej można rozdzielić oba rodzaje działalności, ich koszty i finansowanie? (Dowodami na to, że koszty zostały przypisane właściwie, mogą być sprawozdania finansowe uczelni i organizacji badawczych.)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rgbClr val="00B050"/>
                          </a:solidFill>
                        </a:rPr>
                        <a:t>Brak pomocy </a:t>
                      </a:r>
                      <a:endParaRPr lang="pl-PL" sz="1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rgbClr val="FF0000"/>
                          </a:solidFill>
                        </a:rPr>
                        <a:t>Pomoc publiczna</a:t>
                      </a:r>
                      <a:endParaRPr lang="pl-PL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2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l-PL" dirty="0">
                <a:solidFill>
                  <a:srgbClr val="DB133C"/>
                </a:solidFill>
              </a:rPr>
              <a:t>Kwestionariusz występowania pomocy </a:t>
            </a:r>
            <a:r>
              <a:rPr lang="pl-PL" dirty="0" smtClean="0">
                <a:solidFill>
                  <a:srgbClr val="DB133C"/>
                </a:solidFill>
              </a:rPr>
              <a:t>publicznej – </a:t>
            </a:r>
            <a:r>
              <a:rPr lang="pl-PL" dirty="0">
                <a:solidFill>
                  <a:srgbClr val="DB133C"/>
                </a:solidFill>
              </a:rPr>
              <a:t>kwestie formalne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algn="just">
              <a:buFont typeface="Wingdings" pitchFamily="2" charset="2"/>
              <a:buChar char="q"/>
            </a:pPr>
            <a:r>
              <a:rPr lang="pl-PL" sz="6000" dirty="0" smtClean="0">
                <a:solidFill>
                  <a:schemeClr val="tx1"/>
                </a:solidFill>
              </a:rPr>
              <a:t>Sekcja Kwestionariusz występowania pomocy publicznej znajduje </a:t>
            </a:r>
            <a:r>
              <a:rPr lang="pl-PL" sz="6000" dirty="0">
                <a:solidFill>
                  <a:schemeClr val="tx1"/>
                </a:solidFill>
              </a:rPr>
              <a:t>się w części Wnioskodawca (w przypadku podmiotów złożonych, np. konsorcjów </a:t>
            </a:r>
            <a:r>
              <a:rPr lang="pl-PL" sz="6000" dirty="0" smtClean="0">
                <a:solidFill>
                  <a:schemeClr val="tx1"/>
                </a:solidFill>
              </a:rPr>
              <a:t>naukowych również w </a:t>
            </a:r>
            <a:r>
              <a:rPr lang="pl-PL" sz="6000" dirty="0">
                <a:solidFill>
                  <a:schemeClr val="tx1"/>
                </a:solidFill>
              </a:rPr>
              <a:t>części Partnerzy</a:t>
            </a:r>
            <a:r>
              <a:rPr lang="pl-PL" sz="6000" dirty="0" smtClean="0">
                <a:solidFill>
                  <a:schemeClr val="tx1"/>
                </a:solidFill>
              </a:rPr>
              <a:t>) w systemie OSF.</a:t>
            </a:r>
          </a:p>
          <a:p>
            <a:pPr>
              <a:buFont typeface="Wingdings" pitchFamily="2" charset="2"/>
              <a:buChar char="q"/>
            </a:pPr>
            <a:endParaRPr lang="pl-PL" sz="6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l-PL" sz="6000" dirty="0" smtClean="0">
                <a:solidFill>
                  <a:schemeClr val="tx1"/>
                </a:solidFill>
              </a:rPr>
              <a:t>Przed </a:t>
            </a:r>
            <a:r>
              <a:rPr lang="pl-PL" sz="6000" dirty="0">
                <a:solidFill>
                  <a:schemeClr val="tx1"/>
                </a:solidFill>
              </a:rPr>
              <a:t>wypełnieniem Kwestionariusza należy wybrać opcję „wzór oświadczenia” i zapoznać się z tekstem informującym o zasadach występowania pomocy publicznej. </a:t>
            </a:r>
            <a:endParaRPr lang="pl-PL" sz="6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l-PL" sz="60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l-PL" sz="6000" dirty="0">
                <a:solidFill>
                  <a:schemeClr val="tx1"/>
                </a:solidFill>
              </a:rPr>
              <a:t>W celu uzupełnienia Kwestionariusza należy wybrać opcję „edytuj oświadczenie” i odpowiedzieć (TAK/NIE) na wygenerowane przez system pytania. W zależności od udzielanych odpowiedzi, wnioskodawca będzie musiał odpowiedzieć na jedno, dwa lub trzy pytania</a:t>
            </a:r>
            <a:r>
              <a:rPr lang="pl-PL" sz="60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pl-PL" sz="60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l-PL" sz="6000" dirty="0">
                <a:solidFill>
                  <a:schemeClr val="tx1"/>
                </a:solidFill>
              </a:rPr>
              <a:t>Po wypełnieniu Kwestionariusza należy wybrać opcję „drukuj oświadczenie”. Na ekranie otworzy się wygenerowane przez system Oświadczenie o pomocy publicznej wraz z wypełnionym kwestionariuszem. Oświadczenie należy wydrukować i przekazać wraz z wnioskiem do podpisu do osoby/osób upoważnionych do reprezentacji podmiotu (np. rektora, prorektora</a:t>
            </a:r>
            <a:r>
              <a:rPr lang="pl-PL" sz="6000" dirty="0" smtClean="0">
                <a:solidFill>
                  <a:schemeClr val="tx1"/>
                </a:solidFill>
              </a:rPr>
              <a:t>).</a:t>
            </a:r>
          </a:p>
          <a:p>
            <a:pPr algn="just">
              <a:buFont typeface="Wingdings" pitchFamily="2" charset="2"/>
              <a:buChar char="q"/>
            </a:pPr>
            <a:endParaRPr lang="pl-PL" sz="60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l-PL" sz="6000" dirty="0">
                <a:solidFill>
                  <a:schemeClr val="tx1"/>
                </a:solidFill>
              </a:rPr>
              <a:t>Podpisane oświadczenie </a:t>
            </a:r>
            <a:r>
              <a:rPr lang="pl-PL" sz="6000" dirty="0" smtClean="0">
                <a:solidFill>
                  <a:schemeClr val="tx1"/>
                </a:solidFill>
              </a:rPr>
              <a:t>wraz z kwestionariuszem należy </a:t>
            </a:r>
            <a:r>
              <a:rPr lang="pl-PL" sz="6000" dirty="0">
                <a:solidFill>
                  <a:schemeClr val="tx1"/>
                </a:solidFill>
              </a:rPr>
              <a:t>dołączyć do papierowej wersji wniosku (jest to obligatoryjny załącznik do wniosku</a:t>
            </a:r>
            <a:r>
              <a:rPr lang="pl-PL" sz="6000" dirty="0" smtClean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112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0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pl-PL" dirty="0">
                <a:solidFill>
                  <a:srgbClr val="DB133C"/>
                </a:solidFill>
              </a:rPr>
              <a:t>Dodatkowe </a:t>
            </a:r>
            <a:r>
              <a:rPr lang="pl-PL" dirty="0" smtClean="0">
                <a:solidFill>
                  <a:srgbClr val="DB133C"/>
                </a:solidFill>
              </a:rPr>
              <a:t>informacje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pl-PL" sz="1200" dirty="0"/>
          </a:p>
          <a:p>
            <a:pPr algn="just">
              <a:buFont typeface="Wingdings" pitchFamily="2" charset="2"/>
              <a:buChar char="q"/>
            </a:pPr>
            <a:r>
              <a:rPr lang="pl-PL" sz="1700" dirty="0" smtClean="0">
                <a:solidFill>
                  <a:schemeClr val="tx1"/>
                </a:solidFill>
              </a:rPr>
              <a:t>W przypadku składania kilku projektów z jednej jednostki kwestionariusze powinny być zbieżne tzn.:</a:t>
            </a:r>
          </a:p>
          <a:p>
            <a:pPr>
              <a:buFont typeface="Arial" pitchFamily="34" charset="0"/>
              <a:buChar char="•"/>
            </a:pPr>
            <a:endParaRPr lang="pl-PL" sz="17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pl-PL" sz="1700" dirty="0" smtClean="0">
                <a:solidFill>
                  <a:schemeClr val="tx1"/>
                </a:solidFill>
              </a:rPr>
              <a:t>Odpowiedź na pytanie 1 zawsze musi być taka sama.</a:t>
            </a:r>
          </a:p>
          <a:p>
            <a:pPr>
              <a:buFont typeface="Wingdings" pitchFamily="2" charset="2"/>
              <a:buChar char="Ø"/>
            </a:pPr>
            <a:endParaRPr lang="pl-PL" sz="1700" dirty="0">
              <a:solidFill>
                <a:schemeClr val="tx1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pl-PL" sz="1700" dirty="0" smtClean="0">
                <a:solidFill>
                  <a:schemeClr val="tx1"/>
                </a:solidFill>
              </a:rPr>
              <a:t>Odpowiedź na pytanie 2 może różnić się w zależności od projektu tzn. może się zdarzyć, że dany projekt będzie wyjątkowo związany również z działalnością gospodarczą organizacji </a:t>
            </a:r>
            <a:r>
              <a:rPr lang="pl-PL" sz="1700" dirty="0">
                <a:solidFill>
                  <a:schemeClr val="tx1"/>
                </a:solidFill>
              </a:rPr>
              <a:t>badawczej (pytanie jest zadawane tylko w przypadku udzielenia odpowiedzi </a:t>
            </a:r>
            <a:r>
              <a:rPr lang="pl-PL" sz="1700" dirty="0" smtClean="0">
                <a:solidFill>
                  <a:schemeClr val="tx1"/>
                </a:solidFill>
              </a:rPr>
              <a:t>twierdzącej na </a:t>
            </a:r>
            <a:r>
              <a:rPr lang="pl-PL" sz="1700" dirty="0">
                <a:solidFill>
                  <a:schemeClr val="tx1"/>
                </a:solidFill>
              </a:rPr>
              <a:t>pytanie </a:t>
            </a:r>
            <a:r>
              <a:rPr lang="pl-PL" sz="1700" dirty="0" smtClean="0">
                <a:solidFill>
                  <a:schemeClr val="tx1"/>
                </a:solidFill>
              </a:rPr>
              <a:t>1).</a:t>
            </a:r>
          </a:p>
          <a:p>
            <a:pPr>
              <a:buFont typeface="Wingdings" pitchFamily="2" charset="2"/>
              <a:buChar char="Ø"/>
            </a:pPr>
            <a:endParaRPr lang="pl-PL" sz="1700" dirty="0">
              <a:solidFill>
                <a:schemeClr val="tx1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pl-PL" sz="1700" dirty="0" smtClean="0">
                <a:solidFill>
                  <a:schemeClr val="tx1"/>
                </a:solidFill>
              </a:rPr>
              <a:t>Odpowiedź na pytanie 3 zawsze musi być taka sama (pytanie jest zadawane tylko w przypadku udzielenia odpowiedzi twierdzących na pytanie 1 i 2).</a:t>
            </a:r>
          </a:p>
          <a:p>
            <a:pPr marL="0" indent="0">
              <a:buNone/>
            </a:pPr>
            <a:endParaRPr lang="pl-PL" sz="17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l-PL" sz="1700" dirty="0">
                <a:solidFill>
                  <a:schemeClr val="tx1"/>
                </a:solidFill>
              </a:rPr>
              <a:t>N</a:t>
            </a:r>
            <a:r>
              <a:rPr lang="pl-PL" sz="1700" dirty="0" smtClean="0">
                <a:solidFill>
                  <a:schemeClr val="tx1"/>
                </a:solidFill>
              </a:rPr>
              <a:t>ależy pamiętać o konieczności zachowania zbieżności między wersją elektroniczną i papierową. </a:t>
            </a:r>
          </a:p>
          <a:p>
            <a:pPr marL="0" indent="0">
              <a:buNone/>
            </a:pPr>
            <a:endParaRPr lang="pl-PL" sz="17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l-PL" sz="1700" dirty="0">
                <a:solidFill>
                  <a:schemeClr val="tx1"/>
                </a:solidFill>
              </a:rPr>
              <a:t>P</a:t>
            </a:r>
            <a:r>
              <a:rPr lang="pl-PL" sz="1700" dirty="0" smtClean="0">
                <a:solidFill>
                  <a:schemeClr val="tx1"/>
                </a:solidFill>
              </a:rPr>
              <a:t>ytania dotyczące pomocy publicznej odnoszą się do jednostki i to jednostka jest odpowiedzialna za podanie prawidłowych danych (pod oświadczeniem i kwestionariuszem jest wymagany podpis osoby reprezentującej jednostkę)</a:t>
            </a:r>
            <a:endParaRPr lang="pl-PL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700" dirty="0" smtClean="0"/>
          </a:p>
          <a:p>
            <a:pPr marL="0" indent="0">
              <a:buNone/>
            </a:pPr>
            <a:endParaRPr lang="pl-PL" sz="1700" dirty="0"/>
          </a:p>
          <a:p>
            <a:pPr marL="0" indent="0">
              <a:buNone/>
            </a:pPr>
            <a:endParaRPr lang="pl-PL" sz="1700" dirty="0" smtClean="0"/>
          </a:p>
          <a:p>
            <a:pPr marL="0" indent="0">
              <a:buNone/>
            </a:pPr>
            <a:endParaRPr lang="pl-PL" sz="1700" dirty="0"/>
          </a:p>
          <a:p>
            <a:pPr marL="0" indent="0">
              <a:buNone/>
            </a:pPr>
            <a:endParaRPr lang="pl-PL" sz="1700" dirty="0" smtClean="0"/>
          </a:p>
          <a:p>
            <a:pPr marL="0" indent="0">
              <a:buNone/>
            </a:pPr>
            <a:endParaRPr lang="pl-PL" sz="1700" dirty="0"/>
          </a:p>
          <a:p>
            <a:pPr algn="just">
              <a:buFont typeface="Arial" pitchFamily="34" charset="0"/>
              <a:buChar char="•"/>
            </a:pPr>
            <a:endParaRPr lang="pl-PL" sz="1200" dirty="0"/>
          </a:p>
          <a:p>
            <a:pPr marL="0" indent="0">
              <a:buNone/>
            </a:pPr>
            <a:endParaRPr lang="pl-PL" sz="12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113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3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Dodatkowe </a:t>
            </a:r>
            <a:r>
              <a:rPr lang="pl-PL" dirty="0" smtClean="0">
                <a:solidFill>
                  <a:srgbClr val="DB133C"/>
                </a:solidFill>
              </a:rPr>
              <a:t>informacje cd.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l-PL" sz="1600" dirty="0">
                <a:solidFill>
                  <a:schemeClr val="tx1"/>
                </a:solidFill>
              </a:rPr>
              <a:t>W celu </a:t>
            </a:r>
            <a:r>
              <a:rPr lang="pl-PL" sz="1600" dirty="0">
                <a:solidFill>
                  <a:srgbClr val="000000"/>
                </a:solidFill>
              </a:rPr>
              <a:t>zmniejszenia</a:t>
            </a:r>
            <a:r>
              <a:rPr lang="pl-PL" sz="1600" dirty="0">
                <a:solidFill>
                  <a:schemeClr val="tx1"/>
                </a:solidFill>
              </a:rPr>
              <a:t> obciążenia komórek Państwa jednostek koniecznością udzielania odpowiedzi na powtarzające się pytania natury formalnej, kierowane przez naukowców opracowujących wnioski do NCN, w tym również te dotyczące kwestionariusza występowania pomocy publicznej zachęcamy do zamieszczania na Państwa stronach formularzy danych jednostek i przesyłania do nas linków do tych formularzy celem zamieszczenia w bazie na naszej stornie internetowej (</a:t>
            </a:r>
            <a:r>
              <a:rPr lang="pl-PL" sz="1600" dirty="0">
                <a:solidFill>
                  <a:schemeClr val="tx1"/>
                </a:solidFill>
                <a:hlinkClick r:id="rId2"/>
              </a:rPr>
              <a:t>http://ncn.gov.pl/finansowanie-nauki/konkursy/</a:t>
            </a:r>
            <a:r>
              <a:rPr lang="pl-PL" sz="1600" dirty="0" err="1">
                <a:solidFill>
                  <a:schemeClr val="tx1"/>
                </a:solidFill>
                <a:hlinkClick r:id="rId2"/>
              </a:rPr>
              <a:t>dane-jednostek</a:t>
            </a:r>
            <a:r>
              <a:rPr lang="pl-PL" sz="1600" dirty="0">
                <a:solidFill>
                  <a:schemeClr val="tx1"/>
                </a:solidFill>
              </a:rPr>
              <a:t>). </a:t>
            </a:r>
          </a:p>
          <a:p>
            <a:pPr marL="0" indent="0" algn="just">
              <a:buNone/>
            </a:pPr>
            <a:endParaRPr lang="pl-PL" sz="16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l-PL" sz="1600" dirty="0" smtClean="0">
                <a:solidFill>
                  <a:schemeClr val="tx1"/>
                </a:solidFill>
              </a:rPr>
              <a:t>W przypadku składnia projektu przez podmiot złożony np. konsorcjum naukowe, kwestionariusz należy wypełnić dla każdego podmiotu wchodzącego w jego skład. Istnieje możliwość, aby w ramach danego projektu pomoc publiczną otrzymywał tylko jeden podmiot tworzący podmiot złożony (każda jednostka wchodząca w skład takiego podmiotu opracowuje osobny kosztorys).</a:t>
            </a:r>
            <a:endParaRPr lang="pl-PL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l-PL" sz="1600" dirty="0" smtClean="0">
                <a:solidFill>
                  <a:schemeClr val="tx1"/>
                </a:solidFill>
              </a:rPr>
              <a:t>Pojęcia </a:t>
            </a:r>
            <a:r>
              <a:rPr lang="pl-PL" sz="1600" dirty="0">
                <a:solidFill>
                  <a:schemeClr val="tx1"/>
                </a:solidFill>
              </a:rPr>
              <a:t>pomocy publicznej nie należy łączyć z pojawiającymi się we wniosku o finansowanie pytaniami:</a:t>
            </a:r>
          </a:p>
          <a:p>
            <a:pPr marL="0" indent="0">
              <a:buNone/>
            </a:pPr>
            <a:endParaRPr lang="pl-PL" sz="1600" dirty="0">
              <a:solidFill>
                <a:schemeClr val="tx1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pl-PL" sz="1600" dirty="0">
                <a:solidFill>
                  <a:schemeClr val="tx1"/>
                </a:solidFill>
              </a:rPr>
              <a:t>Czy jednostka otrzymuje dotację na działalność statutową z budżetu nauki?</a:t>
            </a:r>
          </a:p>
          <a:p>
            <a:pPr algn="just">
              <a:buFont typeface="Wingdings" pitchFamily="2" charset="2"/>
              <a:buChar char="Ø"/>
            </a:pPr>
            <a:endParaRPr lang="pl-PL" sz="1600" dirty="0">
              <a:solidFill>
                <a:schemeClr val="tx1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pl-PL" sz="1600" dirty="0">
                <a:solidFill>
                  <a:schemeClr val="tx1"/>
                </a:solidFill>
              </a:rPr>
              <a:t>Czy podmiot stanowi jednostkę zaliczaną do sektora finansów publicznych?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114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0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571184" cy="1124742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DB133C"/>
                </a:solidFill>
              </a:rPr>
              <a:t>Wnioskowanie o udzielenie pomocy publicznej – uprawnienia i obowiązki wnioskodawcy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sz="56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l-PL" sz="5600" dirty="0">
                <a:solidFill>
                  <a:schemeClr val="tx1"/>
                </a:solidFill>
              </a:rPr>
              <a:t>Z</a:t>
            </a:r>
            <a:r>
              <a:rPr lang="pl-PL" sz="5600" dirty="0" smtClean="0">
                <a:solidFill>
                  <a:schemeClr val="tx1"/>
                </a:solidFill>
              </a:rPr>
              <a:t>aistnienie </a:t>
            </a:r>
            <a:r>
              <a:rPr lang="pl-PL" sz="5600" dirty="0">
                <a:solidFill>
                  <a:schemeClr val="tx1"/>
                </a:solidFill>
              </a:rPr>
              <a:t>przesłanek ku udzieleniu finansowania w formie pomocy publicznej nie wyklucza uzyskania finansowania na realizację projektu badawczego z Narodowego Centrum </a:t>
            </a:r>
            <a:r>
              <a:rPr lang="pl-PL" sz="5600" dirty="0" smtClean="0">
                <a:solidFill>
                  <a:schemeClr val="tx1"/>
                </a:solidFill>
              </a:rPr>
              <a:t>Nauki (z wyjątkiem konkursu SYMFONIA, FUGA i ETIUDA), </a:t>
            </a:r>
            <a:r>
              <a:rPr lang="pl-PL" sz="5600" dirty="0">
                <a:solidFill>
                  <a:schemeClr val="tx1"/>
                </a:solidFill>
              </a:rPr>
              <a:t>lecz wymaga zachowania procedur właściwych dla  udzielania pomocy publicznej.</a:t>
            </a:r>
            <a:endParaRPr lang="pl-PL" sz="56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pl-PL" sz="56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l-PL" sz="5600" dirty="0" smtClean="0">
                <a:solidFill>
                  <a:schemeClr val="tx1"/>
                </a:solidFill>
              </a:rPr>
              <a:t>WAŻNE: pomoc publiczna na badania podstawowe wynosi 100% wartości kosztów kwalifikowalnych, a to oznacza, </a:t>
            </a:r>
            <a:r>
              <a:rPr lang="pl-PL" sz="5600" dirty="0">
                <a:solidFill>
                  <a:schemeClr val="tx1"/>
                </a:solidFill>
              </a:rPr>
              <a:t>że </a:t>
            </a:r>
            <a:r>
              <a:rPr lang="pl-PL" sz="5600" dirty="0" smtClean="0">
                <a:solidFill>
                  <a:schemeClr val="tx1"/>
                </a:solidFill>
              </a:rPr>
              <a:t>występowanie </a:t>
            </a:r>
            <a:r>
              <a:rPr lang="pl-PL" sz="5600" dirty="0">
                <a:solidFill>
                  <a:schemeClr val="tx1"/>
                </a:solidFill>
              </a:rPr>
              <a:t>w projekcie pomocy publicznej </a:t>
            </a:r>
            <a:r>
              <a:rPr lang="pl-PL" sz="5600" dirty="0" smtClean="0">
                <a:solidFill>
                  <a:schemeClr val="tx1"/>
                </a:solidFill>
              </a:rPr>
              <a:t>nie wpływa, co do zasady, na </a:t>
            </a:r>
            <a:r>
              <a:rPr lang="pl-PL" sz="5600" dirty="0">
                <a:solidFill>
                  <a:schemeClr val="tx1"/>
                </a:solidFill>
              </a:rPr>
              <a:t>zmniejszenie wysokości przyznanych środków finansowych. </a:t>
            </a:r>
            <a:endParaRPr lang="pl-PL" sz="5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l-PL" sz="56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l-PL" sz="5600" dirty="0" smtClean="0">
                <a:solidFill>
                  <a:schemeClr val="tx1"/>
                </a:solidFill>
              </a:rPr>
              <a:t>Wnioskodawca występujący o pomoc powinien dodatkowo m.in.:</a:t>
            </a:r>
          </a:p>
          <a:p>
            <a:pPr>
              <a:buFont typeface="Arial" pitchFamily="34" charset="0"/>
              <a:buChar char="•"/>
            </a:pPr>
            <a:endParaRPr lang="pl-PL" sz="5600" dirty="0">
              <a:solidFill>
                <a:schemeClr val="tx1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pl-PL" sz="5600" dirty="0" smtClean="0">
                <a:solidFill>
                  <a:schemeClr val="tx1"/>
                </a:solidFill>
              </a:rPr>
              <a:t>stosować się do przepisów rozporządzenia</a:t>
            </a:r>
            <a:r>
              <a:rPr lang="pl-PL" sz="5600" dirty="0">
                <a:solidFill>
                  <a:schemeClr val="tx1"/>
                </a:solidFill>
              </a:rPr>
              <a:t> Ministra Nauki i Szkolnictwa Wyższego z dnia 20 grudnia 2010 r. w sprawie warunków i trybu udzielania pomocy publicznej i pomocy de </a:t>
            </a:r>
            <a:r>
              <a:rPr lang="pl-PL" sz="5600" dirty="0" err="1">
                <a:solidFill>
                  <a:schemeClr val="tx1"/>
                </a:solidFill>
              </a:rPr>
              <a:t>minimis</a:t>
            </a:r>
            <a:r>
              <a:rPr lang="pl-PL" sz="5600" dirty="0">
                <a:solidFill>
                  <a:schemeClr val="tx1"/>
                </a:solidFill>
              </a:rPr>
              <a:t> za pośrednictwem Narodowego Centrum </a:t>
            </a:r>
            <a:r>
              <a:rPr lang="pl-PL" sz="5600" dirty="0" smtClean="0">
                <a:solidFill>
                  <a:schemeClr val="tx1"/>
                </a:solidFill>
              </a:rPr>
              <a:t>Nauki, w tym szczególnie do katalogu kosztów kwalifikowalnych wymienionego w art. 10</a:t>
            </a:r>
          </a:p>
          <a:p>
            <a:pPr lvl="1" algn="just">
              <a:buFont typeface="Wingdings" pitchFamily="2" charset="2"/>
              <a:buChar char="ü"/>
            </a:pPr>
            <a:endParaRPr lang="pl-PL" sz="5600" dirty="0" smtClean="0">
              <a:solidFill>
                <a:schemeClr val="tx1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pl-PL" sz="5600" dirty="0" smtClean="0">
                <a:solidFill>
                  <a:schemeClr val="tx1"/>
                </a:solidFill>
              </a:rPr>
              <a:t>podać we wniosku dodatkowe informacje m.in. formę prawną, wielkość przedsiębiorstwa, kod PKD</a:t>
            </a:r>
          </a:p>
          <a:p>
            <a:pPr marL="400050" lvl="1" indent="0" algn="just">
              <a:buNone/>
            </a:pPr>
            <a:endParaRPr lang="pl-PL" sz="5600" dirty="0" smtClean="0">
              <a:solidFill>
                <a:schemeClr val="tx1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pl-PL" sz="5600" dirty="0" smtClean="0">
                <a:solidFill>
                  <a:schemeClr val="tx1"/>
                </a:solidFill>
              </a:rPr>
              <a:t>wypełnić szczegółowe zestawienie wydatków</a:t>
            </a:r>
          </a:p>
          <a:p>
            <a:pPr marL="400050" lvl="1" indent="0" algn="just">
              <a:buNone/>
            </a:pPr>
            <a:endParaRPr lang="pl-PL" sz="5600" dirty="0" smtClean="0">
              <a:solidFill>
                <a:schemeClr val="tx1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pl-PL" sz="5600" dirty="0" smtClean="0">
                <a:solidFill>
                  <a:schemeClr val="tx1"/>
                </a:solidFill>
              </a:rPr>
              <a:t>wypełnić i złożyć w formie papierowej załączniki, których wzory są dostępne w systemie OSF w części </a:t>
            </a:r>
            <a:r>
              <a:rPr lang="pl-PL" sz="5600" u="sng" dirty="0" smtClean="0">
                <a:solidFill>
                  <a:schemeClr val="tx1"/>
                </a:solidFill>
              </a:rPr>
              <a:t>Oświadczenia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115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2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DB133C"/>
                </a:solidFill>
              </a:rPr>
              <a:t>Konsekwencje…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l-PL" sz="1600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l-PL" sz="1400" dirty="0">
                <a:solidFill>
                  <a:schemeClr val="tx1"/>
                </a:solidFill>
              </a:rPr>
              <a:t>W przypadku uzyskania finansowania na realizację projektu badawczego niezgodnie z zasadami udzielania pomocy </a:t>
            </a:r>
            <a:r>
              <a:rPr lang="pl-PL" sz="1400" dirty="0" smtClean="0">
                <a:solidFill>
                  <a:schemeClr val="tx1"/>
                </a:solidFill>
              </a:rPr>
              <a:t>publicznej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smtClean="0">
                <a:solidFill>
                  <a:schemeClr val="tx1"/>
                </a:solidFill>
              </a:rPr>
              <a:t>(np. poprzez niedochowanie wszystkich wymogów wstępnych) lub w przypadku wykorzystania pomocy niezgodnie z przeznaczeniem:</a:t>
            </a:r>
          </a:p>
          <a:p>
            <a:pPr marL="0" indent="0" algn="just">
              <a:buNone/>
            </a:pPr>
            <a:endParaRPr lang="pl-PL" sz="1400" dirty="0">
              <a:solidFill>
                <a:schemeClr val="tx1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pl-PL" sz="1400" dirty="0" smtClean="0">
                <a:solidFill>
                  <a:schemeClr val="tx1"/>
                </a:solidFill>
              </a:rPr>
              <a:t>Beneficjent </a:t>
            </a:r>
            <a:r>
              <a:rPr lang="pl-PL" sz="1400" dirty="0">
                <a:solidFill>
                  <a:schemeClr val="tx1"/>
                </a:solidFill>
              </a:rPr>
              <a:t>pomocy może zostać zobowiązany do zwrotu kwoty stanowiącej równowartość udzielonej pomocy publicznej wraz z naliczonymi odsetkami, na podstawie decyzji Komisji Europejskiej zobowiązującej do zwrotu pomocy</a:t>
            </a:r>
            <a:r>
              <a:rPr lang="pl-PL" sz="1400" dirty="0" smtClean="0">
                <a:solidFill>
                  <a:schemeClr val="tx1"/>
                </a:solidFill>
              </a:rPr>
              <a:t>.</a:t>
            </a:r>
          </a:p>
          <a:p>
            <a:pPr marL="457200" lvl="1" indent="0" algn="just">
              <a:buNone/>
            </a:pPr>
            <a:endParaRPr lang="pl-PL" sz="1400" dirty="0" smtClean="0">
              <a:solidFill>
                <a:schemeClr val="tx1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pl-PL" sz="1400" dirty="0" smtClean="0">
                <a:solidFill>
                  <a:schemeClr val="tx1"/>
                </a:solidFill>
              </a:rPr>
              <a:t>Do czasu spłacenia wszystkich należności Beneficjentowi pomocy nie może zostać udzielona żadna inna pomoc publiczna.</a:t>
            </a:r>
          </a:p>
          <a:p>
            <a:pPr marL="0" indent="0" algn="just">
              <a:buNone/>
            </a:pPr>
            <a:endParaRPr lang="pl-PL" sz="14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l-PL" sz="1400" dirty="0" smtClean="0">
                <a:solidFill>
                  <a:schemeClr val="tx1"/>
                </a:solidFill>
              </a:rPr>
              <a:t>Weryfikacja </a:t>
            </a:r>
            <a:r>
              <a:rPr lang="pl-PL" sz="1400" dirty="0">
                <a:solidFill>
                  <a:schemeClr val="tx1"/>
                </a:solidFill>
              </a:rPr>
              <a:t>występowania pomocy publicznej </a:t>
            </a:r>
            <a:r>
              <a:rPr lang="pl-PL" sz="1400" dirty="0" smtClean="0">
                <a:solidFill>
                  <a:schemeClr val="tx1"/>
                </a:solidFill>
              </a:rPr>
              <a:t>na etapie </a:t>
            </a:r>
            <a:r>
              <a:rPr lang="pl-PL" sz="1400" dirty="0">
                <a:solidFill>
                  <a:schemeClr val="tx1"/>
                </a:solidFill>
              </a:rPr>
              <a:t>składania wniosków badawczych do NCN </a:t>
            </a:r>
            <a:r>
              <a:rPr lang="pl-PL" sz="1400" dirty="0" smtClean="0">
                <a:solidFill>
                  <a:schemeClr val="tx1"/>
                </a:solidFill>
              </a:rPr>
              <a:t>ma </a:t>
            </a:r>
            <a:r>
              <a:rPr lang="pl-PL" sz="1400" dirty="0">
                <a:solidFill>
                  <a:schemeClr val="tx1"/>
                </a:solidFill>
              </a:rPr>
              <a:t>za zadanie ustrzec wnioskodawców przed takimi </a:t>
            </a:r>
            <a:r>
              <a:rPr lang="pl-PL" sz="1400" dirty="0" smtClean="0">
                <a:solidFill>
                  <a:schemeClr val="tx1"/>
                </a:solidFill>
              </a:rPr>
              <a:t>ww. konsekwencjami</a:t>
            </a:r>
            <a:r>
              <a:rPr lang="pl-PL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116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4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prstClr val="white"/>
                </a:solidFill>
              </a:rPr>
              <a:pPr/>
              <a:t>117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22619" y="1340768"/>
            <a:ext cx="8209284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l-PL" sz="4000" dirty="0" smtClean="0"/>
          </a:p>
          <a:p>
            <a:pPr marL="0" indent="0">
              <a:buNone/>
            </a:pPr>
            <a:r>
              <a:rPr lang="pl-PL" dirty="0"/>
              <a:t>P</a:t>
            </a:r>
            <a:r>
              <a:rPr lang="pl-PL" dirty="0" smtClean="0"/>
              <a:t>roblemy prawne </a:t>
            </a:r>
          </a:p>
          <a:p>
            <a:pPr marL="0" indent="0">
              <a:buNone/>
            </a:pPr>
            <a:r>
              <a:rPr lang="pl-PL" dirty="0" smtClean="0"/>
              <a:t>postępowań  administracyjnych o przyznanie środków finansowych na realizację projektów badawczych w </a:t>
            </a:r>
            <a:r>
              <a:rPr lang="pl-PL" dirty="0"/>
              <a:t>I</a:t>
            </a:r>
            <a:r>
              <a:rPr lang="pl-PL" dirty="0" smtClean="0"/>
              <a:t> oraz II instancji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kern="0" dirty="0">
                <a:solidFill>
                  <a:sysClr val="windowText" lastClr="000000"/>
                </a:solidFill>
              </a:rPr>
              <a:t>	</a:t>
            </a:r>
            <a:r>
              <a:rPr lang="pl-PL" sz="1400" kern="0" dirty="0" smtClean="0">
                <a:solidFill>
                  <a:sysClr val="windowText" lastClr="000000"/>
                </a:solidFill>
              </a:rPr>
              <a:t>					Jakub Michaluk</a:t>
            </a:r>
            <a:endParaRPr lang="pl-PL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8028384" cy="5760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 smtClean="0">
                <a:ln>
                  <a:noFill/>
                </a:ln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Narodowe Centrum Nauki </a:t>
            </a:r>
            <a:endParaRPr kumimoji="0" lang="pl-PL" b="1" i="0" u="none" strike="noStrike" kern="0" cap="none" spc="0" normalizeH="0" baseline="0" noProof="0" dirty="0">
              <a:ln>
                <a:noFill/>
              </a:ln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prstClr val="white"/>
                </a:solidFill>
              </a:rPr>
              <a:pPr/>
              <a:t>118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22619" y="1340768"/>
            <a:ext cx="8209284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2600" dirty="0"/>
              <a:t>Kodeks postępowania </a:t>
            </a:r>
            <a:r>
              <a:rPr lang="pl-PL" sz="2600" dirty="0" smtClean="0"/>
              <a:t>administracyjnego</a:t>
            </a:r>
          </a:p>
          <a:p>
            <a:pPr marL="0" indent="0">
              <a:buClr>
                <a:srgbClr val="DB133C"/>
              </a:buClr>
              <a:buNone/>
            </a:pPr>
            <a:r>
              <a:rPr lang="pl-PL" sz="2600" dirty="0" smtClean="0"/>
              <a:t>    - Art.63 i 64 Kpa</a:t>
            </a:r>
          </a:p>
          <a:p>
            <a:pPr>
              <a:buClr>
                <a:srgbClr val="DB133C"/>
              </a:buClr>
              <a:buFont typeface="Wingdings" pitchFamily="2" charset="2"/>
              <a:buChar char="§"/>
            </a:pPr>
            <a:endParaRPr lang="pl-PL" sz="2600" dirty="0"/>
          </a:p>
          <a:p>
            <a:pPr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2600" dirty="0"/>
              <a:t>Ustawa z dnia 30 kwietnia 2010 r. o zasadach finansowania </a:t>
            </a:r>
            <a:r>
              <a:rPr lang="pl-PL" sz="2600" dirty="0" smtClean="0"/>
              <a:t>nauki</a:t>
            </a:r>
          </a:p>
          <a:p>
            <a:pPr marL="0" indent="0">
              <a:buClr>
                <a:srgbClr val="DB133C"/>
              </a:buClr>
              <a:buNone/>
            </a:pPr>
            <a:r>
              <a:rPr lang="pl-PL" sz="2600" dirty="0"/>
              <a:t> </a:t>
            </a:r>
            <a:r>
              <a:rPr lang="pl-PL" sz="2600" dirty="0" smtClean="0"/>
              <a:t>   - Art. 10, 11 ww. ustawy</a:t>
            </a:r>
          </a:p>
          <a:p>
            <a:pPr>
              <a:buClr>
                <a:srgbClr val="DB133C"/>
              </a:buClr>
              <a:buFont typeface="Wingdings" pitchFamily="2" charset="2"/>
              <a:buChar char="§"/>
            </a:pPr>
            <a:endParaRPr lang="pl-PL" sz="2600" dirty="0"/>
          </a:p>
          <a:p>
            <a:pPr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2600" dirty="0"/>
              <a:t>Ustawa z dnia 30 kwietnia 2010 r. o Narodowym Centrum </a:t>
            </a:r>
            <a:r>
              <a:rPr lang="pl-PL" sz="2600" dirty="0" smtClean="0"/>
              <a:t>Nauki</a:t>
            </a:r>
          </a:p>
          <a:p>
            <a:pPr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2600" dirty="0" smtClean="0"/>
              <a:t>- art. 27, 28, 29 ww. ustawy</a:t>
            </a:r>
            <a:endParaRPr lang="pl-PL" sz="2600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8028384" cy="57605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pl-PL" dirty="0" smtClean="0">
                <a:solidFill>
                  <a:srgbClr val="DB133C"/>
                </a:solidFill>
              </a:rPr>
              <a:t/>
            </a:r>
            <a:br>
              <a:rPr lang="pl-PL" dirty="0" smtClean="0">
                <a:solidFill>
                  <a:srgbClr val="DB133C"/>
                </a:solidFill>
              </a:rPr>
            </a:br>
            <a:r>
              <a:rPr lang="pl-PL" dirty="0" smtClean="0">
                <a:solidFill>
                  <a:srgbClr val="DB133C"/>
                </a:solidFill>
              </a:rPr>
              <a:t/>
            </a:r>
            <a:br>
              <a:rPr lang="pl-PL" dirty="0" smtClean="0">
                <a:solidFill>
                  <a:srgbClr val="DB133C"/>
                </a:solidFill>
              </a:rPr>
            </a:br>
            <a:r>
              <a:rPr lang="pl-PL" sz="3200" dirty="0" smtClean="0">
                <a:solidFill>
                  <a:srgbClr val="DB133C"/>
                </a:solidFill>
              </a:rPr>
              <a:t>Podstawa prawna – przepisy rangi ustawowej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4451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DB133C"/>
                </a:solidFill>
              </a:rPr>
              <a:t>Akty prawne niższej rangi</a:t>
            </a:r>
            <a:endParaRPr lang="pl-PL" sz="3200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pl-PL" sz="2600" dirty="0">
                <a:solidFill>
                  <a:schemeClr val="tx1"/>
                </a:solidFill>
              </a:rPr>
              <a:t>Rozporządzenia </a:t>
            </a:r>
            <a:r>
              <a:rPr lang="pl-PL" sz="2600" dirty="0" err="1">
                <a:solidFill>
                  <a:schemeClr val="tx1"/>
                </a:solidFill>
              </a:rPr>
              <a:t>MNiSW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endParaRPr lang="pl-PL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smtClean="0">
                <a:solidFill>
                  <a:schemeClr val="tx1"/>
                </a:solidFill>
              </a:rPr>
              <a:t>   - </a:t>
            </a:r>
            <a:r>
              <a:rPr lang="pl-PL" sz="1800" dirty="0" smtClean="0">
                <a:solidFill>
                  <a:schemeClr val="tx1"/>
                </a:solidFill>
              </a:rPr>
              <a:t>w sprawie warunków i trybu udzielania pomocy publicznej i pomocy de </a:t>
            </a:r>
            <a:r>
              <a:rPr lang="pl-PL" sz="1800" dirty="0" err="1" smtClean="0">
                <a:solidFill>
                  <a:schemeClr val="tx1"/>
                </a:solidFill>
              </a:rPr>
              <a:t>minimis</a:t>
            </a:r>
            <a:r>
              <a:rPr lang="pl-PL" sz="1800" dirty="0" smtClean="0">
                <a:solidFill>
                  <a:schemeClr val="tx1"/>
                </a:solidFill>
              </a:rPr>
              <a:t> za pośrednictwem NCN z dnia 20 grudnia 2010 r. </a:t>
            </a:r>
            <a:r>
              <a:rPr lang="pl-PL" sz="2600" dirty="0" smtClean="0">
                <a:solidFill>
                  <a:schemeClr val="tx1"/>
                </a:solidFill>
              </a:rPr>
              <a:t> </a:t>
            </a:r>
            <a:endParaRPr lang="pl-PL" sz="2600" dirty="0">
              <a:solidFill>
                <a:schemeClr val="tx1"/>
              </a:solidFill>
            </a:endParaRPr>
          </a:p>
          <a:p>
            <a:endParaRPr lang="pl-PL" sz="2600" dirty="0" smtClean="0">
              <a:solidFill>
                <a:schemeClr val="tx1"/>
              </a:solidFill>
            </a:endParaRPr>
          </a:p>
          <a:p>
            <a:r>
              <a:rPr lang="pl-PL" sz="2600" dirty="0" smtClean="0">
                <a:solidFill>
                  <a:schemeClr val="tx1"/>
                </a:solidFill>
              </a:rPr>
              <a:t>Stosowne </a:t>
            </a:r>
            <a:r>
              <a:rPr lang="pl-PL" sz="2600" dirty="0">
                <a:solidFill>
                  <a:schemeClr val="tx1"/>
                </a:solidFill>
              </a:rPr>
              <a:t>uchwały Rady NCN (warunki konkursu, regulamin konkursu itp.)</a:t>
            </a:r>
          </a:p>
          <a:p>
            <a:endParaRPr lang="pl-PL" sz="2600" dirty="0" smtClean="0">
              <a:solidFill>
                <a:schemeClr val="tx1"/>
              </a:solidFill>
            </a:endParaRPr>
          </a:p>
          <a:p>
            <a:r>
              <a:rPr lang="pl-PL" sz="2600" dirty="0" smtClean="0">
                <a:solidFill>
                  <a:schemeClr val="tx1"/>
                </a:solidFill>
              </a:rPr>
              <a:t>Zarządzenia </a:t>
            </a:r>
            <a:r>
              <a:rPr lang="pl-PL" sz="2600" dirty="0">
                <a:solidFill>
                  <a:schemeClr val="tx1"/>
                </a:solidFill>
              </a:rPr>
              <a:t>Dyrektora np. Tryb </a:t>
            </a:r>
            <a:r>
              <a:rPr lang="pl-PL" sz="2600" dirty="0" smtClean="0">
                <a:solidFill>
                  <a:schemeClr val="tx1"/>
                </a:solidFill>
              </a:rPr>
              <a:t>oceny</a:t>
            </a:r>
            <a:endParaRPr lang="pl-PL" sz="2600" dirty="0">
              <a:solidFill>
                <a:schemeClr val="tx1"/>
              </a:solidFill>
            </a:endParaRPr>
          </a:p>
          <a:p>
            <a:endParaRPr lang="pl-PL" sz="2600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119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8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12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3"/>
          </p:nvPr>
        </p:nvSpPr>
        <p:spPr>
          <a:xfrm>
            <a:off x="323528" y="1124744"/>
            <a:ext cx="8496944" cy="4680520"/>
          </a:xfrm>
        </p:spPr>
        <p:txBody>
          <a:bodyPr>
            <a:noAutofit/>
          </a:bodyPr>
          <a:lstStyle/>
          <a:p>
            <a:pPr marL="200025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1800" b="1" dirty="0" smtClean="0">
                <a:solidFill>
                  <a:srgbClr val="000000"/>
                </a:solidFill>
              </a:rPr>
              <a:t>projekty </a:t>
            </a:r>
            <a:r>
              <a:rPr lang="pl-PL" sz="1800" b="1" dirty="0">
                <a:solidFill>
                  <a:srgbClr val="000000"/>
                </a:solidFill>
              </a:rPr>
              <a:t>badawcze realizowane przez osoby rozpoczynające karierę naukową posiadające stopień naukowy </a:t>
            </a:r>
            <a:r>
              <a:rPr lang="pl-PL" sz="1800" b="1" dirty="0" smtClean="0">
                <a:solidFill>
                  <a:srgbClr val="000000"/>
                </a:solidFill>
              </a:rPr>
              <a:t>doktora. W projekcie możliwe jest stworzenie unikatowego warsztatu naukowego</a:t>
            </a:r>
          </a:p>
          <a:p>
            <a:pPr marL="542925" algn="just">
              <a:spcBef>
                <a:spcPts val="0"/>
              </a:spcBef>
              <a:spcAft>
                <a:spcPts val="1200"/>
              </a:spcAft>
            </a:pPr>
            <a:r>
              <a:rPr lang="pl-PL" sz="1800" b="1" dirty="0" smtClean="0">
                <a:solidFill>
                  <a:srgbClr val="0A0A0A"/>
                </a:solidFill>
              </a:rPr>
              <a:t>Okres realizacj</a:t>
            </a:r>
            <a:r>
              <a:rPr lang="pl-PL" sz="1800" b="1" dirty="0" smtClean="0">
                <a:solidFill>
                  <a:srgbClr val="000000"/>
                </a:solidFill>
              </a:rPr>
              <a:t>i: </a:t>
            </a:r>
            <a:r>
              <a:rPr lang="pl-PL" sz="1800" b="1" dirty="0" smtClean="0">
                <a:solidFill>
                  <a:srgbClr val="FF0000"/>
                </a:solidFill>
              </a:rPr>
              <a:t>12 - 36</a:t>
            </a:r>
            <a:r>
              <a:rPr lang="pl-PL" sz="1800" b="1" dirty="0" smtClean="0">
                <a:solidFill>
                  <a:srgbClr val="000000"/>
                </a:solidFill>
              </a:rPr>
              <a:t> miesięcy </a:t>
            </a:r>
          </a:p>
          <a:p>
            <a:pPr marL="542925" algn="just">
              <a:spcBef>
                <a:spcPts val="0"/>
              </a:spcBef>
              <a:spcAft>
                <a:spcPts val="1200"/>
              </a:spcAft>
            </a:pPr>
            <a:r>
              <a:rPr lang="pl-PL" sz="1800" b="1" dirty="0" smtClean="0">
                <a:solidFill>
                  <a:srgbClr val="000000"/>
                </a:solidFill>
              </a:rPr>
              <a:t>Maksymalna </a:t>
            </a:r>
            <a:r>
              <a:rPr lang="pl-PL" sz="1800" b="1" dirty="0">
                <a:solidFill>
                  <a:srgbClr val="000000"/>
                </a:solidFill>
              </a:rPr>
              <a:t>wysokość </a:t>
            </a:r>
            <a:r>
              <a:rPr lang="pl-PL" sz="1800" b="1" dirty="0" smtClean="0">
                <a:solidFill>
                  <a:srgbClr val="000000"/>
                </a:solidFill>
              </a:rPr>
              <a:t>finansowania: </a:t>
            </a:r>
            <a:r>
              <a:rPr lang="pl-PL" sz="1800" b="1" dirty="0" smtClean="0">
                <a:solidFill>
                  <a:srgbClr val="FF0000"/>
                </a:solidFill>
              </a:rPr>
              <a:t>brak</a:t>
            </a:r>
          </a:p>
          <a:p>
            <a:pPr marL="542925" algn="just">
              <a:spcBef>
                <a:spcPts val="0"/>
              </a:spcBef>
              <a:spcAft>
                <a:spcPts val="1200"/>
              </a:spcAft>
            </a:pPr>
            <a:r>
              <a:rPr lang="pl-PL" sz="1800" b="1" dirty="0">
                <a:solidFill>
                  <a:srgbClr val="000000"/>
                </a:solidFill>
              </a:rPr>
              <a:t>S</a:t>
            </a:r>
            <a:r>
              <a:rPr lang="pl-PL" sz="1800" b="1" dirty="0" smtClean="0">
                <a:solidFill>
                  <a:srgbClr val="000000"/>
                </a:solidFill>
              </a:rPr>
              <a:t>topień </a:t>
            </a:r>
            <a:r>
              <a:rPr lang="pl-PL" sz="1800" b="1" dirty="0">
                <a:solidFill>
                  <a:srgbClr val="000000"/>
                </a:solidFill>
              </a:rPr>
              <a:t>naukowy doktora nie wcześniej niż 5 lat przed rokiem złożenia wniosku</a:t>
            </a:r>
            <a:endParaRPr lang="pl-PL" sz="1800" b="1" dirty="0" smtClean="0">
              <a:solidFill>
                <a:srgbClr val="000000"/>
              </a:solidFill>
            </a:endParaRPr>
          </a:p>
          <a:p>
            <a:pPr marL="542925" algn="just">
              <a:spcBef>
                <a:spcPts val="0"/>
              </a:spcBef>
              <a:spcAft>
                <a:spcPts val="1200"/>
              </a:spcAft>
            </a:pPr>
            <a:r>
              <a:rPr lang="pl-PL" sz="1800" b="1" dirty="0" smtClean="0">
                <a:solidFill>
                  <a:srgbClr val="000000"/>
                </a:solidFill>
              </a:rPr>
              <a:t>Poza kierownikiem co najwyżej jeden samodzielny pracownik naukowy jako współpracownik </a:t>
            </a:r>
            <a:r>
              <a:rPr lang="pl-PL" sz="1800" b="1" dirty="0">
                <a:solidFill>
                  <a:srgbClr val="000000"/>
                </a:solidFill>
              </a:rPr>
              <a:t>s</a:t>
            </a:r>
            <a:r>
              <a:rPr lang="pl-PL" sz="1800" b="1" dirty="0" smtClean="0">
                <a:solidFill>
                  <a:srgbClr val="000000"/>
                </a:solidFill>
              </a:rPr>
              <a:t>poza podmiotu zatrudniającego kierownika projektu</a:t>
            </a:r>
          </a:p>
          <a:p>
            <a:pPr marL="542925" algn="just">
              <a:spcBef>
                <a:spcPts val="0"/>
              </a:spcBef>
              <a:spcAft>
                <a:spcPts val="1200"/>
              </a:spcAft>
            </a:pPr>
            <a:r>
              <a:rPr lang="pl-PL" sz="1800" b="1" dirty="0" smtClean="0">
                <a:solidFill>
                  <a:srgbClr val="000000"/>
                </a:solidFill>
              </a:rPr>
              <a:t>Stworzenie </a:t>
            </a:r>
            <a:r>
              <a:rPr lang="pl-PL" sz="1800" b="1" dirty="0">
                <a:solidFill>
                  <a:srgbClr val="000000"/>
                </a:solidFill>
              </a:rPr>
              <a:t>unikatowego warsztatu naukowego </a:t>
            </a:r>
            <a:r>
              <a:rPr lang="pl-PL" sz="1800" b="1" dirty="0" smtClean="0">
                <a:solidFill>
                  <a:srgbClr val="000000"/>
                </a:solidFill>
              </a:rPr>
              <a:t>- stworzenie </a:t>
            </a:r>
            <a:r>
              <a:rPr lang="pl-PL" sz="1800" b="1" dirty="0">
                <a:solidFill>
                  <a:srgbClr val="000000"/>
                </a:solidFill>
              </a:rPr>
              <a:t>przez kierownika projektu nowoczesnego zaplecza aparaturowego i/lub rozwiązania metodologicznego, umożliwiającego prowadzenie innowacyjnych badań naukowych o charakterze </a:t>
            </a:r>
            <a:r>
              <a:rPr lang="pl-PL" sz="1800" b="1" dirty="0" smtClean="0">
                <a:solidFill>
                  <a:srgbClr val="000000"/>
                </a:solidFill>
              </a:rPr>
              <a:t>podstawowym</a:t>
            </a:r>
            <a:endParaRPr lang="pl-PL" sz="1800" b="1" dirty="0">
              <a:solidFill>
                <a:srgbClr val="0A0A0A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115616" y="476458"/>
            <a:ext cx="8028384" cy="576277"/>
          </a:xfrm>
        </p:spPr>
        <p:txBody>
          <a:bodyPr>
            <a:no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SONATA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78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DB133C"/>
                </a:solidFill>
              </a:rPr>
              <a:t>Wpływ </a:t>
            </a:r>
            <a:r>
              <a:rPr lang="pl-PL" sz="3200" dirty="0">
                <a:solidFill>
                  <a:srgbClr val="DB133C"/>
                </a:solidFill>
              </a:rPr>
              <a:t>aktów prawnych na </a:t>
            </a:r>
            <a:r>
              <a:rPr lang="pl-PL" sz="3200" dirty="0" smtClean="0">
                <a:solidFill>
                  <a:srgbClr val="DB133C"/>
                </a:solidFill>
              </a:rPr>
              <a:t>kształt postępowania</a:t>
            </a:r>
            <a:endParaRPr lang="pl-PL" sz="3200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wymóg </a:t>
            </a:r>
            <a:r>
              <a:rPr lang="pl-PL" dirty="0">
                <a:solidFill>
                  <a:schemeClr val="tx1"/>
                </a:solidFill>
              </a:rPr>
              <a:t>pisemności wniosku a</a:t>
            </a:r>
            <a:r>
              <a:rPr lang="pl-PL" dirty="0" smtClean="0">
                <a:solidFill>
                  <a:schemeClr val="tx1"/>
                </a:solidFill>
              </a:rPr>
              <a:t> konieczność jego </a:t>
            </a:r>
            <a:r>
              <a:rPr lang="pl-PL" dirty="0">
                <a:solidFill>
                  <a:schemeClr val="tx1"/>
                </a:solidFill>
              </a:rPr>
              <a:t>aplikacji w systemie OSF – czy istnieje możliwość aplikacji wyłącznie w formie </a:t>
            </a:r>
            <a:r>
              <a:rPr lang="pl-PL" dirty="0" smtClean="0">
                <a:solidFill>
                  <a:schemeClr val="tx1"/>
                </a:solidFill>
              </a:rPr>
              <a:t>elektronicznej lub tylko pisemnej? 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    - </a:t>
            </a:r>
            <a:r>
              <a:rPr lang="pl-PL" sz="1800" dirty="0" smtClean="0">
                <a:solidFill>
                  <a:schemeClr val="tx1"/>
                </a:solidFill>
              </a:rPr>
              <a:t>wnioski składa się w formie pisemnej a OSF jest jednym z wymogów konkursu określonym przez Radę NCN na 	podstawie art. 21 i 25 ustawy NCN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Najważniejsze </a:t>
            </a:r>
            <a:r>
              <a:rPr lang="pl-PL" dirty="0">
                <a:solidFill>
                  <a:schemeClr val="tx1"/>
                </a:solidFill>
              </a:rPr>
              <a:t>elementy i zasady procesu oceny formalnej, dokonywanej przez Koordynatorów Dyscyplin oraz oceny merytorycznej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   - </a:t>
            </a:r>
            <a:r>
              <a:rPr lang="pl-PL" sz="1600" dirty="0" smtClean="0">
                <a:solidFill>
                  <a:schemeClr val="tx1"/>
                </a:solidFill>
              </a:rPr>
              <a:t>ocena formalna obejmuję sprawdzenie kompletności wniosku i spełnienie wszystkich warunków określonych w ogłoszeniu o konkursie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smtClean="0">
                <a:solidFill>
                  <a:schemeClr val="tx1"/>
                </a:solidFill>
              </a:rPr>
              <a:t>      - kryteria oceny merytorycznej to art. 30 ustawy o NCN oraz odpowiednie uchwały Rady NCN, najważniejsza z nich to ocena na tle innych 	złożonych do konkursu wniosków.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Zależność </a:t>
            </a:r>
            <a:r>
              <a:rPr lang="pl-PL" dirty="0">
                <a:solidFill>
                  <a:schemeClr val="tx1"/>
                </a:solidFill>
              </a:rPr>
              <a:t>na linii Zespół Ekspertów – Koordynatorzy Dyscyplin – Dyrektor NCN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120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9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rgbClr val="DB133C"/>
                </a:solidFill>
              </a:rPr>
              <a:t>Etap zakończenia postępowania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672208"/>
            <a:ext cx="8219256" cy="4277072"/>
          </a:xfrm>
        </p:spPr>
        <p:txBody>
          <a:bodyPr>
            <a:normAutofit/>
          </a:bodyPr>
          <a:lstStyle/>
          <a:p>
            <a:r>
              <a:rPr lang="pl-PL" sz="2600" dirty="0">
                <a:solidFill>
                  <a:schemeClr val="tx1"/>
                </a:solidFill>
              </a:rPr>
              <a:t>Lista rankingowa i jej znaczenie dla rozstrzygnięcia </a:t>
            </a:r>
            <a:r>
              <a:rPr lang="pl-PL" sz="2600" dirty="0" smtClean="0">
                <a:solidFill>
                  <a:schemeClr val="tx1"/>
                </a:solidFill>
              </a:rPr>
              <a:t>konkursu</a:t>
            </a:r>
          </a:p>
          <a:p>
            <a:endParaRPr lang="pl-PL" sz="2600" dirty="0">
              <a:solidFill>
                <a:schemeClr val="tx1"/>
              </a:solidFill>
            </a:endParaRPr>
          </a:p>
          <a:p>
            <a:r>
              <a:rPr lang="pl-PL" sz="2600" dirty="0">
                <a:solidFill>
                  <a:schemeClr val="tx1"/>
                </a:solidFill>
              </a:rPr>
              <a:t>Akceptacja/zmiana listy rankingowej, kto i w jakich przypadkach może to </a:t>
            </a:r>
            <a:r>
              <a:rPr lang="pl-PL" sz="2600" dirty="0" smtClean="0">
                <a:solidFill>
                  <a:schemeClr val="tx1"/>
                </a:solidFill>
              </a:rPr>
              <a:t>uczynić</a:t>
            </a:r>
          </a:p>
          <a:p>
            <a:pPr marL="0" indent="0">
              <a:buNone/>
            </a:pP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smtClean="0">
                <a:solidFill>
                  <a:schemeClr val="tx1"/>
                </a:solidFill>
              </a:rPr>
              <a:t>   - </a:t>
            </a:r>
            <a:r>
              <a:rPr lang="pl-PL" sz="1600" dirty="0" smtClean="0">
                <a:solidFill>
                  <a:schemeClr val="tx1"/>
                </a:solidFill>
              </a:rPr>
              <a:t>art. 24 ust. 2 ustawy o NCN </a:t>
            </a:r>
          </a:p>
          <a:p>
            <a:endParaRPr lang="pl-PL" sz="2600" dirty="0">
              <a:solidFill>
                <a:schemeClr val="tx1"/>
              </a:solidFill>
            </a:endParaRPr>
          </a:p>
          <a:p>
            <a:r>
              <a:rPr lang="pl-PL" sz="2600" dirty="0">
                <a:solidFill>
                  <a:schemeClr val="tx1"/>
                </a:solidFill>
              </a:rPr>
              <a:t>Czy Dyrektor ma możliwość zmienić stanowisko Zespołu </a:t>
            </a:r>
            <a:r>
              <a:rPr lang="pl-PL" sz="2600" dirty="0" smtClean="0">
                <a:solidFill>
                  <a:schemeClr val="tx1"/>
                </a:solidFill>
              </a:rPr>
              <a:t>Ekspertów wyrażone na liście? NIE (orzecznictwo WSA) </a:t>
            </a:r>
          </a:p>
          <a:p>
            <a:endParaRPr lang="pl-PL" sz="2600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121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6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Etap zakończenia postępowania </a:t>
            </a:r>
            <a:r>
              <a:rPr lang="pl-PL" dirty="0" smtClean="0">
                <a:solidFill>
                  <a:srgbClr val="DB133C"/>
                </a:solidFill>
              </a:rPr>
              <a:t>cd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pl-PL" sz="2600" dirty="0">
                <a:solidFill>
                  <a:schemeClr val="tx1"/>
                </a:solidFill>
              </a:rPr>
              <a:t>Decyzja Dyrektora NCN i jej specyfika w stosunku do „modelowej” kodeksowej decyzji  </a:t>
            </a:r>
          </a:p>
          <a:p>
            <a:endParaRPr lang="pl-PL" sz="2600" dirty="0" smtClean="0">
              <a:solidFill>
                <a:schemeClr val="tx1"/>
              </a:solidFill>
            </a:endParaRPr>
          </a:p>
          <a:p>
            <a:r>
              <a:rPr lang="pl-PL" sz="2600" dirty="0" smtClean="0">
                <a:solidFill>
                  <a:schemeClr val="tx1"/>
                </a:solidFill>
              </a:rPr>
              <a:t>Uzasadnienie </a:t>
            </a:r>
            <a:r>
              <a:rPr lang="pl-PL" sz="2600" dirty="0">
                <a:solidFill>
                  <a:schemeClr val="tx1"/>
                </a:solidFill>
              </a:rPr>
              <a:t>decyzji Dyrektora a przepisy kpa w tym </a:t>
            </a:r>
            <a:r>
              <a:rPr lang="pl-PL" sz="2600" dirty="0" smtClean="0">
                <a:solidFill>
                  <a:schemeClr val="tx1"/>
                </a:solidFill>
              </a:rPr>
              <a:t>zakresie – częściowe odejście od art. 107 Kpa </a:t>
            </a:r>
            <a:endParaRPr lang="pl-PL" sz="2600" dirty="0">
              <a:solidFill>
                <a:schemeClr val="tx1"/>
              </a:solidFill>
            </a:endParaRPr>
          </a:p>
          <a:p>
            <a:endParaRPr lang="pl-PL" sz="2600" dirty="0" smtClean="0">
              <a:solidFill>
                <a:schemeClr val="tx1"/>
              </a:solidFill>
            </a:endParaRPr>
          </a:p>
          <a:p>
            <a:r>
              <a:rPr lang="pl-PL" sz="2600" dirty="0" smtClean="0">
                <a:solidFill>
                  <a:schemeClr val="tx1"/>
                </a:solidFill>
              </a:rPr>
              <a:t>Specyfika </a:t>
            </a:r>
            <a:r>
              <a:rPr lang="pl-PL" sz="2600" dirty="0">
                <a:solidFill>
                  <a:schemeClr val="tx1"/>
                </a:solidFill>
              </a:rPr>
              <a:t>postępowań grantowych w stosunku do modelowego </a:t>
            </a:r>
            <a:r>
              <a:rPr lang="pl-PL" sz="2600" dirty="0" smtClean="0">
                <a:solidFill>
                  <a:schemeClr val="tx1"/>
                </a:solidFill>
              </a:rPr>
              <a:t>postepowania administracyjnego - </a:t>
            </a:r>
            <a:r>
              <a:rPr lang="pl-PL" sz="2600" dirty="0">
                <a:solidFill>
                  <a:schemeClr val="tx1"/>
                </a:solidFill>
              </a:rPr>
              <a:t>„konkurencyjność roszczeń wnioskodawców”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122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DB133C"/>
                </a:solidFill>
              </a:rPr>
              <a:t>Odwołanie </a:t>
            </a:r>
            <a:r>
              <a:rPr lang="pl-PL" sz="3200" dirty="0">
                <a:solidFill>
                  <a:srgbClr val="DB133C"/>
                </a:solidFill>
              </a:rPr>
              <a:t>od </a:t>
            </a:r>
            <a:r>
              <a:rPr lang="pl-PL" sz="3200" dirty="0" smtClean="0">
                <a:solidFill>
                  <a:srgbClr val="DB133C"/>
                </a:solidFill>
              </a:rPr>
              <a:t>decyzji Dyrektora NCN</a:t>
            </a:r>
            <a:endParaRPr lang="pl-PL" sz="3200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>
                <a:solidFill>
                  <a:schemeClr val="tx1"/>
                </a:solidFill>
              </a:rPr>
              <a:t>Podmiot uprawniony do złożenia odwołania, czy kierownik projektu może złożyć odwołanie? Kto jest stroną postępowania przed NCN i przed KO </a:t>
            </a:r>
            <a:r>
              <a:rPr lang="pl-PL" dirty="0" smtClean="0">
                <a:solidFill>
                  <a:schemeClr val="tx1"/>
                </a:solidFill>
              </a:rPr>
              <a:t>RNCN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   </a:t>
            </a:r>
            <a:r>
              <a:rPr lang="pl-PL" sz="1700" dirty="0" smtClean="0">
                <a:solidFill>
                  <a:schemeClr val="tx1"/>
                </a:solidFill>
              </a:rPr>
              <a:t>- </a:t>
            </a:r>
            <a:r>
              <a:rPr lang="pl-PL" sz="2000" dirty="0" smtClean="0">
                <a:solidFill>
                  <a:schemeClr val="tx1"/>
                </a:solidFill>
              </a:rPr>
              <a:t>art. 33 ust. 2 ustawy o NCN – tylko wnioskodawcy, kierownik projektu jest wnioskodawca wyłącznie w 	sytuacji, jeżeli  składał wniosek jako osoba fiz. </a:t>
            </a:r>
            <a:r>
              <a:rPr lang="pl-PL" sz="2000" dirty="0">
                <a:solidFill>
                  <a:schemeClr val="tx1"/>
                </a:solidFill>
              </a:rPr>
              <a:t>b</a:t>
            </a:r>
            <a:r>
              <a:rPr lang="pl-PL" sz="2000" dirty="0" smtClean="0">
                <a:solidFill>
                  <a:schemeClr val="tx1"/>
                </a:solidFill>
              </a:rPr>
              <a:t>ez afiliacji np. uczelni  </a:t>
            </a:r>
            <a:endParaRPr lang="pl-PL" sz="2000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Od </a:t>
            </a:r>
            <a:r>
              <a:rPr lang="pl-PL" dirty="0">
                <a:solidFill>
                  <a:schemeClr val="tx1"/>
                </a:solidFill>
              </a:rPr>
              <a:t>czego i w jakim terminie przysługuje odwołanie, problematyka terminów w prawie administracyjnym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   - </a:t>
            </a:r>
            <a:r>
              <a:rPr lang="pl-PL" sz="2000" dirty="0" smtClean="0">
                <a:solidFill>
                  <a:schemeClr val="tx1"/>
                </a:solidFill>
              </a:rPr>
              <a:t>tylko od otrzymanej przez wnioskodawcę decyzji w formie papierowej w terminie 14 od dnia otrzymania 	decyzji, art. 33 ust. 2 ustawy o NCN</a:t>
            </a:r>
            <a:endParaRPr lang="pl-PL" sz="2000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Kiedy </a:t>
            </a:r>
            <a:r>
              <a:rPr lang="pl-PL" dirty="0">
                <a:solidFill>
                  <a:schemeClr val="tx1"/>
                </a:solidFill>
              </a:rPr>
              <a:t>wnioskodawca może skutecznie złożyć odwołanie, czy od momentu udzielenia inf. w OSF czy od otrzymania decyzji? Niejasność art. </a:t>
            </a:r>
            <a:r>
              <a:rPr lang="pl-PL" dirty="0" smtClean="0">
                <a:solidFill>
                  <a:schemeClr val="tx1"/>
                </a:solidFill>
              </a:rPr>
              <a:t>33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     - </a:t>
            </a:r>
            <a:r>
              <a:rPr lang="pl-PL" sz="2000" dirty="0" smtClean="0">
                <a:solidFill>
                  <a:schemeClr val="tx1"/>
                </a:solidFill>
              </a:rPr>
              <a:t>informacja w OSF nie uprawnia do wniesienia odwołania przez wnioskodawcę</a:t>
            </a:r>
            <a:endParaRPr lang="pl-PL" sz="2000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123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DB133C"/>
                </a:solidFill>
              </a:rPr>
              <a:t>Zasady </a:t>
            </a:r>
            <a:r>
              <a:rPr lang="pl-PL" sz="3200" dirty="0">
                <a:solidFill>
                  <a:srgbClr val="DB133C"/>
                </a:solidFill>
              </a:rPr>
              <a:t>postępowania odwoławczego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l-PL" sz="5000" dirty="0">
                <a:solidFill>
                  <a:schemeClr val="tx1"/>
                </a:solidFill>
              </a:rPr>
              <a:t>Istota działania KO RNCN, problem merytoryczna i formalna weryfikacja procesu oceny wniosku czy tylko formalna ocena</a:t>
            </a:r>
            <a:r>
              <a:rPr lang="pl-PL" sz="50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pl-PL" sz="3000" dirty="0" smtClean="0">
                <a:solidFill>
                  <a:schemeClr val="tx1"/>
                </a:solidFill>
              </a:rPr>
              <a:t>    </a:t>
            </a:r>
          </a:p>
          <a:p>
            <a:pPr marL="0" indent="0">
              <a:buNone/>
            </a:pPr>
            <a:r>
              <a:rPr lang="pl-PL" sz="3000" dirty="0" smtClean="0">
                <a:solidFill>
                  <a:schemeClr val="tx1"/>
                </a:solidFill>
              </a:rPr>
              <a:t> - Brak szczegółowych zapisów w ustawie o NCN nie daje podstaw do przyjęcia, że odwołanie dotyczyć może wyłącznie kwestii formalnych, jednakże całokształt przepisów dotyczących oceny merytorycznej w I instancji nakazuje daleko idącą ostrożność w tym zakresie </a:t>
            </a:r>
          </a:p>
          <a:p>
            <a:pPr marL="0" indent="0">
              <a:buNone/>
            </a:pPr>
            <a:endParaRPr lang="pl-PL" sz="3000" dirty="0" smtClean="0">
              <a:solidFill>
                <a:schemeClr val="tx1"/>
              </a:solidFill>
            </a:endParaRPr>
          </a:p>
          <a:p>
            <a:r>
              <a:rPr lang="pl-PL" sz="5100" dirty="0" smtClean="0">
                <a:solidFill>
                  <a:schemeClr val="tx1"/>
                </a:solidFill>
              </a:rPr>
              <a:t>Dodatkowe </a:t>
            </a:r>
            <a:r>
              <a:rPr lang="pl-PL" sz="5100" dirty="0">
                <a:solidFill>
                  <a:schemeClr val="tx1"/>
                </a:solidFill>
              </a:rPr>
              <a:t>postępowanie dowodowe w Komisji </a:t>
            </a:r>
            <a:r>
              <a:rPr lang="pl-PL" sz="5100" dirty="0" smtClean="0">
                <a:solidFill>
                  <a:schemeClr val="tx1"/>
                </a:solidFill>
              </a:rPr>
              <a:t>Odwoławczej</a:t>
            </a:r>
          </a:p>
          <a:p>
            <a:pPr marL="0" indent="0">
              <a:buNone/>
            </a:pPr>
            <a:r>
              <a:rPr lang="pl-PL" sz="2600" dirty="0" smtClean="0">
                <a:solidFill>
                  <a:schemeClr val="tx1"/>
                </a:solidFill>
              </a:rPr>
              <a:t>    </a:t>
            </a:r>
            <a:r>
              <a:rPr lang="pl-PL" sz="3000" dirty="0" smtClean="0">
                <a:solidFill>
                  <a:schemeClr val="tx1"/>
                </a:solidFill>
              </a:rPr>
              <a:t>- Art. 136 Kpa </a:t>
            </a:r>
            <a:endParaRPr lang="pl-PL" sz="3000" dirty="0">
              <a:solidFill>
                <a:schemeClr val="tx1"/>
              </a:solidFill>
            </a:endParaRPr>
          </a:p>
          <a:p>
            <a:endParaRPr lang="pl-PL" sz="2600" dirty="0" smtClean="0">
              <a:solidFill>
                <a:schemeClr val="tx1"/>
              </a:solidFill>
            </a:endParaRPr>
          </a:p>
          <a:p>
            <a:r>
              <a:rPr lang="pl-PL" sz="4400" dirty="0" smtClean="0">
                <a:solidFill>
                  <a:schemeClr val="tx1"/>
                </a:solidFill>
              </a:rPr>
              <a:t>Możliwe </a:t>
            </a:r>
            <a:r>
              <a:rPr lang="pl-PL" sz="4400" dirty="0">
                <a:solidFill>
                  <a:schemeClr val="tx1"/>
                </a:solidFill>
              </a:rPr>
              <a:t>rozstrzygnięcia KO </a:t>
            </a:r>
            <a:r>
              <a:rPr lang="pl-PL" sz="4400" dirty="0" smtClean="0">
                <a:solidFill>
                  <a:schemeClr val="tx1"/>
                </a:solidFill>
              </a:rPr>
              <a:t>RNCN – relacja Kpa do ustawy o NCN</a:t>
            </a:r>
          </a:p>
          <a:p>
            <a:pPr marL="0" indent="0">
              <a:buNone/>
            </a:pP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smtClean="0">
                <a:solidFill>
                  <a:schemeClr val="tx1"/>
                </a:solidFill>
              </a:rPr>
              <a:t>    -</a:t>
            </a:r>
            <a:r>
              <a:rPr lang="pl-PL" sz="3000" dirty="0" smtClean="0">
                <a:solidFill>
                  <a:schemeClr val="tx1"/>
                </a:solidFill>
              </a:rPr>
              <a:t>Art. 33 ust. 3 ustawy o NCN oraz subsydiarnie art. 138 Kpa</a:t>
            </a:r>
            <a:endParaRPr lang="pl-PL" sz="3000" dirty="0">
              <a:solidFill>
                <a:schemeClr val="tx1"/>
              </a:solidFill>
            </a:endParaRPr>
          </a:p>
          <a:p>
            <a:endParaRPr lang="pl-PL" sz="2600" dirty="0" smtClean="0">
              <a:solidFill>
                <a:schemeClr val="tx1"/>
              </a:solidFill>
            </a:endParaRPr>
          </a:p>
          <a:p>
            <a:r>
              <a:rPr lang="pl-PL" sz="4400" dirty="0" smtClean="0">
                <a:solidFill>
                  <a:schemeClr val="tx1"/>
                </a:solidFill>
              </a:rPr>
              <a:t>Złożenie </a:t>
            </a:r>
            <a:r>
              <a:rPr lang="pl-PL" sz="4400" dirty="0">
                <a:solidFill>
                  <a:schemeClr val="tx1"/>
                </a:solidFill>
              </a:rPr>
              <a:t>odwołania a możliwość składania tożsamego wniosku kolejny raz</a:t>
            </a:r>
          </a:p>
          <a:p>
            <a:endParaRPr lang="pl-PL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3000" dirty="0" smtClean="0">
                <a:solidFill>
                  <a:schemeClr val="tx1"/>
                </a:solidFill>
              </a:rPr>
              <a:t>           - Jeżeli </a:t>
            </a:r>
            <a:r>
              <a:rPr lang="pl-PL" sz="3000" dirty="0">
                <a:solidFill>
                  <a:schemeClr val="tx1"/>
                </a:solidFill>
              </a:rPr>
              <a:t>od decyzji Dyrektora NCN odmawiającej przyznania środków finansowych/udzielenia promesy wniesiono odwołanie, wniosek obejmujący pokrywające się zadania badawcze może być złożony dopiero wtedy, gdy postępowanie odwoławcze zostanie zakończone w inny sposób niż przyznanie środków finansowych/udzielenie </a:t>
            </a:r>
            <a:r>
              <a:rPr lang="pl-PL" sz="3000" dirty="0" smtClean="0">
                <a:solidFill>
                  <a:schemeClr val="tx1"/>
                </a:solidFill>
              </a:rPr>
              <a:t>promesy</a:t>
            </a:r>
            <a:r>
              <a:rPr lang="pl-PL" sz="3000" dirty="0">
                <a:solidFill>
                  <a:schemeClr val="tx1"/>
                </a:solidFill>
              </a:rPr>
              <a:t> </a:t>
            </a:r>
            <a:r>
              <a:rPr lang="pl-PL" sz="3000" dirty="0" smtClean="0">
                <a:solidFill>
                  <a:schemeClr val="tx1"/>
                </a:solidFill>
              </a:rPr>
              <a:t>– UCHWAŁA RADY NCN</a:t>
            </a:r>
            <a:endParaRPr lang="pl-PL" sz="3000" dirty="0">
              <a:solidFill>
                <a:schemeClr val="tx1"/>
              </a:solidFill>
            </a:endParaRPr>
          </a:p>
          <a:p>
            <a:endParaRPr lang="pl-PL" sz="2300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124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5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rgbClr val="DB133C"/>
                </a:solidFill>
              </a:rPr>
              <a:t>Postępowanie przed </a:t>
            </a:r>
            <a:r>
              <a:rPr lang="pl-PL" sz="3200" dirty="0" smtClean="0">
                <a:solidFill>
                  <a:srgbClr val="DB133C"/>
                </a:solidFill>
              </a:rPr>
              <a:t>Wojewódzkim Sądem Administracyjnym</a:t>
            </a:r>
            <a:endParaRPr lang="pl-PL" sz="3200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600" dirty="0">
                <a:solidFill>
                  <a:schemeClr val="tx1"/>
                </a:solidFill>
              </a:rPr>
              <a:t>Kto i w jakim zakresie jest uprawniony do wniesienia skargi </a:t>
            </a:r>
            <a:r>
              <a:rPr lang="pl-PL" sz="2600" dirty="0" smtClean="0">
                <a:solidFill>
                  <a:schemeClr val="tx1"/>
                </a:solidFill>
              </a:rPr>
              <a:t>sądowo-administracyjnej</a:t>
            </a:r>
          </a:p>
          <a:p>
            <a:pPr marL="0" indent="0">
              <a:buNone/>
            </a:pPr>
            <a:r>
              <a:rPr lang="pl-PL" sz="2600" dirty="0" smtClean="0">
                <a:solidFill>
                  <a:schemeClr val="tx1"/>
                </a:solidFill>
              </a:rPr>
              <a:t>    -</a:t>
            </a:r>
            <a:r>
              <a:rPr lang="pl-PL" sz="1600" dirty="0" smtClean="0">
                <a:solidFill>
                  <a:schemeClr val="tx1"/>
                </a:solidFill>
              </a:rPr>
              <a:t> Każdy kto ma interes prawny oraz reszta podmiotów wymienionych w art. 50 ustawy o 	postępowaniu przed sądami administracyjnymi</a:t>
            </a:r>
            <a:endParaRPr lang="pl-PL" sz="2600" dirty="0">
              <a:solidFill>
                <a:schemeClr val="tx1"/>
              </a:solidFill>
            </a:endParaRPr>
          </a:p>
          <a:p>
            <a:r>
              <a:rPr lang="pl-PL" sz="2600" dirty="0" smtClean="0">
                <a:solidFill>
                  <a:schemeClr val="tx1"/>
                </a:solidFill>
              </a:rPr>
              <a:t>Zakres </a:t>
            </a:r>
            <a:r>
              <a:rPr lang="pl-PL" sz="2600" dirty="0">
                <a:solidFill>
                  <a:schemeClr val="tx1"/>
                </a:solidFill>
              </a:rPr>
              <a:t>rozpoznania spraw dot. finansowania nauki przed </a:t>
            </a:r>
            <a:r>
              <a:rPr lang="pl-PL" sz="2600" dirty="0" smtClean="0">
                <a:solidFill>
                  <a:schemeClr val="tx1"/>
                </a:solidFill>
              </a:rPr>
              <a:t>WSA</a:t>
            </a:r>
          </a:p>
          <a:p>
            <a:pPr marL="0" indent="0">
              <a:buNone/>
            </a:pPr>
            <a:r>
              <a:rPr lang="pl-PL" sz="2600" dirty="0" smtClean="0">
                <a:solidFill>
                  <a:schemeClr val="tx1"/>
                </a:solidFill>
              </a:rPr>
              <a:t>    - </a:t>
            </a:r>
            <a:r>
              <a:rPr lang="pl-PL" sz="1600" dirty="0" smtClean="0">
                <a:solidFill>
                  <a:schemeClr val="tx1"/>
                </a:solidFill>
              </a:rPr>
              <a:t>Kontrola działalności NCN w zakresie powierzonych Centrum do realizacji zadań, uprawnienia do 	orzekania w trybie </a:t>
            </a:r>
            <a:r>
              <a:rPr lang="pl-PL" sz="1600" dirty="0" err="1" smtClean="0">
                <a:solidFill>
                  <a:schemeClr val="tx1"/>
                </a:solidFill>
              </a:rPr>
              <a:t>kasatoryjnym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2600" dirty="0" smtClean="0">
                <a:solidFill>
                  <a:schemeClr val="tx1"/>
                </a:solidFill>
              </a:rPr>
              <a:t> </a:t>
            </a:r>
            <a:endParaRPr lang="pl-PL" sz="2600" dirty="0">
              <a:solidFill>
                <a:schemeClr val="tx1"/>
              </a:solidFill>
            </a:endParaRPr>
          </a:p>
          <a:p>
            <a:r>
              <a:rPr lang="pl-PL" sz="2600" dirty="0" smtClean="0">
                <a:solidFill>
                  <a:schemeClr val="tx1"/>
                </a:solidFill>
              </a:rPr>
              <a:t>Dotychczasowe </a:t>
            </a:r>
            <a:r>
              <a:rPr lang="pl-PL" sz="2600" dirty="0">
                <a:solidFill>
                  <a:schemeClr val="tx1"/>
                </a:solidFill>
              </a:rPr>
              <a:t>postępowania NCN-u przed WSA, problematyka i orzecznictwo</a:t>
            </a:r>
          </a:p>
          <a:p>
            <a:r>
              <a:rPr lang="pl-PL" sz="2600" dirty="0" smtClean="0">
                <a:solidFill>
                  <a:schemeClr val="tx1"/>
                </a:solidFill>
              </a:rPr>
              <a:t>Najczęstsze </a:t>
            </a:r>
            <a:r>
              <a:rPr lang="pl-PL" sz="2600" dirty="0">
                <a:solidFill>
                  <a:schemeClr val="tx1"/>
                </a:solidFill>
              </a:rPr>
              <a:t>zarzuty pojawiające się w skargach kierowanych do </a:t>
            </a:r>
            <a:r>
              <a:rPr lang="pl-PL" sz="2600" dirty="0" smtClean="0">
                <a:solidFill>
                  <a:schemeClr val="tx1"/>
                </a:solidFill>
              </a:rPr>
              <a:t>WSA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smtClean="0">
                <a:solidFill>
                  <a:schemeClr val="tx1"/>
                </a:solidFill>
              </a:rPr>
              <a:t>      – kwestionowanie ocen Zespołów Ekspertów oraz domaganie się uznania kierownika projektu za 	stronę postepowania, także wtedy gdy wniosek nie był złożony przez osobę fizyczną.</a:t>
            </a:r>
            <a:endParaRPr lang="pl-PL" sz="2600" dirty="0" smtClean="0">
              <a:solidFill>
                <a:schemeClr val="tx1"/>
              </a:solidFill>
            </a:endParaRPr>
          </a:p>
          <a:p>
            <a:endParaRPr lang="pl-PL" sz="2600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125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5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DB133C"/>
                </a:solidFill>
              </a:rPr>
              <a:t>Podsumowanie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Sprawy rozpatrzone w I </a:t>
            </a:r>
            <a:r>
              <a:rPr lang="pl-PL" dirty="0" smtClean="0">
                <a:solidFill>
                  <a:srgbClr val="000000"/>
                </a:solidFill>
              </a:rPr>
              <a:t>instancji:</a:t>
            </a:r>
          </a:p>
          <a:p>
            <a:pPr lvl="1"/>
            <a:r>
              <a:rPr lang="pl-PL" sz="2000" dirty="0" smtClean="0">
                <a:solidFill>
                  <a:srgbClr val="000000"/>
                </a:solidFill>
              </a:rPr>
              <a:t> ok</a:t>
            </a:r>
            <a:r>
              <a:rPr lang="pl-PL" sz="2000" dirty="0">
                <a:solidFill>
                  <a:srgbClr val="000000"/>
                </a:solidFill>
              </a:rPr>
              <a:t>. 25 tys. wniosków – finansowanie ok. 5,5 tys. projektów tj. 22</a:t>
            </a:r>
            <a:r>
              <a:rPr lang="pl-PL" sz="2000" dirty="0" smtClean="0">
                <a:solidFill>
                  <a:srgbClr val="000000"/>
                </a:solidFill>
              </a:rPr>
              <a:t>%</a:t>
            </a:r>
          </a:p>
          <a:p>
            <a:pPr lvl="1"/>
            <a:endParaRPr lang="pl-PL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000000"/>
                </a:solidFill>
              </a:rPr>
              <a:t>Sprawy </a:t>
            </a:r>
            <a:r>
              <a:rPr lang="pl-PL" dirty="0">
                <a:solidFill>
                  <a:srgbClr val="000000"/>
                </a:solidFill>
              </a:rPr>
              <a:t>rozpatrzone w II </a:t>
            </a:r>
            <a:r>
              <a:rPr lang="pl-PL" dirty="0" smtClean="0">
                <a:solidFill>
                  <a:srgbClr val="000000"/>
                </a:solidFill>
              </a:rPr>
              <a:t>instancji:</a:t>
            </a:r>
          </a:p>
          <a:p>
            <a:pPr lvl="1"/>
            <a:r>
              <a:rPr lang="pl-PL" sz="2000" dirty="0" smtClean="0">
                <a:solidFill>
                  <a:srgbClr val="000000"/>
                </a:solidFill>
              </a:rPr>
              <a:t>563 </a:t>
            </a:r>
            <a:r>
              <a:rPr lang="pl-PL" sz="2000" dirty="0">
                <a:solidFill>
                  <a:srgbClr val="000000"/>
                </a:solidFill>
              </a:rPr>
              <a:t>odwołania – 3 decyzje przyznające środki </a:t>
            </a:r>
            <a:r>
              <a:rPr lang="pl-PL" sz="2000" dirty="0" smtClean="0">
                <a:solidFill>
                  <a:srgbClr val="000000"/>
                </a:solidFill>
              </a:rPr>
              <a:t>finansowe</a:t>
            </a:r>
          </a:p>
          <a:p>
            <a:pPr lvl="1"/>
            <a:endParaRPr lang="pl-PL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Sprawy rozpatrzone przez </a:t>
            </a:r>
            <a:r>
              <a:rPr lang="pl-PL" dirty="0" smtClean="0">
                <a:solidFill>
                  <a:srgbClr val="000000"/>
                </a:solidFill>
              </a:rPr>
              <a:t>WSA:</a:t>
            </a:r>
          </a:p>
          <a:p>
            <a:pPr lvl="1"/>
            <a:r>
              <a:rPr lang="pl-PL" sz="2000" dirty="0">
                <a:solidFill>
                  <a:srgbClr val="000000"/>
                </a:solidFill>
              </a:rPr>
              <a:t>11 skarg - 3 sprawy zakończone (2 - na korzyść NCN, 1 - skarga cofnięta)</a:t>
            </a: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126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6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DB133C"/>
                </a:solidFill>
              </a:rPr>
              <a:t>Uwagi i komentarze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rgbClr val="000000"/>
                </a:solidFill>
              </a:rPr>
              <a:t>Proszę przesyłać na adres:</a:t>
            </a: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000000"/>
                </a:solidFill>
              </a:rPr>
              <a:t>m</a:t>
            </a:r>
            <a:r>
              <a:rPr lang="pl-PL" b="1" dirty="0" smtClean="0">
                <a:solidFill>
                  <a:srgbClr val="000000"/>
                </a:solidFill>
              </a:rPr>
              <a:t>arcin.liana@ncn.gov.pl</a:t>
            </a:r>
            <a:r>
              <a:rPr lang="pl-PL" b="1" dirty="0" smtClean="0">
                <a:solidFill>
                  <a:srgbClr val="000000"/>
                </a:solidFill>
              </a:rPr>
              <a:t> 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127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1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7"/>
          <p:cNvSpPr txBox="1">
            <a:spLocks/>
          </p:cNvSpPr>
          <p:nvPr/>
        </p:nvSpPr>
        <p:spPr>
          <a:xfrm>
            <a:off x="0" y="3789040"/>
            <a:ext cx="9144000" cy="1088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Font typeface="Arial" pitchFamily="34" charset="0"/>
              <a:buNone/>
            </a:pPr>
            <a:r>
              <a:rPr lang="pl-PL" sz="7200" dirty="0" smtClean="0"/>
              <a:t> </a:t>
            </a:r>
            <a:r>
              <a:rPr lang="pl-PL" sz="4400" b="1" dirty="0" smtClean="0">
                <a:solidFill>
                  <a:srgbClr val="000000"/>
                </a:solidFill>
              </a:rPr>
              <a:t>www.ncn.gov.pl</a:t>
            </a:r>
            <a:endParaRPr lang="pl-PL" sz="4400" b="1" dirty="0">
              <a:solidFill>
                <a:srgbClr val="0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09177" y="2036784"/>
            <a:ext cx="6696075" cy="14773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6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Dziękujemy za uwagę</a:t>
            </a:r>
          </a:p>
          <a:p>
            <a:pPr>
              <a:spcBef>
                <a:spcPct val="50000"/>
              </a:spcBef>
            </a:pPr>
            <a:r>
              <a:rPr lang="pl-PL" sz="36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Zapraszamy </a:t>
            </a:r>
            <a:r>
              <a:rPr lang="pl-PL" sz="3600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stronę www</a:t>
            </a:r>
          </a:p>
        </p:txBody>
      </p:sp>
    </p:spTree>
    <p:extLst>
      <p:ext uri="{BB962C8B-B14F-4D97-AF65-F5344CB8AC3E}">
        <p14:creationId xmlns:p14="http://schemas.microsoft.com/office/powerpoint/2010/main" val="117896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13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3"/>
          </p:nvPr>
        </p:nvSpPr>
        <p:spPr>
          <a:xfrm>
            <a:off x="395536" y="1124744"/>
            <a:ext cx="8352928" cy="44644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1800" b="1" dirty="0" smtClean="0">
                <a:solidFill>
                  <a:srgbClr val="000000"/>
                </a:solidFill>
              </a:rPr>
              <a:t>projekty </a:t>
            </a:r>
            <a:r>
              <a:rPr lang="pl-PL" sz="1800" b="1" dirty="0">
                <a:solidFill>
                  <a:srgbClr val="000000"/>
                </a:solidFill>
              </a:rPr>
              <a:t>badawcze mające na celu powołanie nowego zespołu naukowego </a:t>
            </a:r>
            <a:endParaRPr lang="pl-PL" sz="1800" b="1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pl-PL" sz="1800" b="1" dirty="0" smtClean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1800" b="1" dirty="0" smtClean="0">
                <a:solidFill>
                  <a:srgbClr val="0A0A0A"/>
                </a:solidFill>
              </a:rPr>
              <a:t>Okres realizacji: </a:t>
            </a:r>
            <a:r>
              <a:rPr lang="pl-PL" sz="1800" b="1" dirty="0" smtClean="0">
                <a:solidFill>
                  <a:srgbClr val="000000"/>
                </a:solidFill>
              </a:rPr>
              <a:t>36 </a:t>
            </a:r>
            <a:r>
              <a:rPr lang="pl-PL" sz="1800" b="1" dirty="0">
                <a:solidFill>
                  <a:srgbClr val="000000"/>
                </a:solidFill>
              </a:rPr>
              <a:t>miesięcy - 60 miesięcy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1800" b="1" dirty="0">
                <a:solidFill>
                  <a:srgbClr val="000000"/>
                </a:solidFill>
              </a:rPr>
              <a:t>Maksymalna wysokość </a:t>
            </a:r>
            <a:r>
              <a:rPr lang="pl-PL" sz="1800" b="1" dirty="0" smtClean="0">
                <a:solidFill>
                  <a:srgbClr val="000000"/>
                </a:solidFill>
              </a:rPr>
              <a:t>finansowania: </a:t>
            </a:r>
            <a:r>
              <a:rPr lang="pl-PL" sz="1800" b="1" dirty="0">
                <a:solidFill>
                  <a:srgbClr val="000000"/>
                </a:solidFill>
              </a:rPr>
              <a:t>1,5 mln </a:t>
            </a:r>
            <a:r>
              <a:rPr lang="pl-PL" sz="1800" b="1" dirty="0" smtClean="0">
                <a:solidFill>
                  <a:srgbClr val="000000"/>
                </a:solidFill>
              </a:rPr>
              <a:t>zł</a:t>
            </a:r>
            <a:endParaRPr lang="pl-PL" sz="1800" b="1" dirty="0">
              <a:solidFill>
                <a:srgbClr val="DB133C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1800" b="1" dirty="0" smtClean="0">
                <a:solidFill>
                  <a:srgbClr val="000000"/>
                </a:solidFill>
              </a:rPr>
              <a:t>Kierownik: osoba, która uzyskała stopień </a:t>
            </a:r>
            <a:r>
              <a:rPr lang="pl-PL" sz="1800" b="1" dirty="0">
                <a:solidFill>
                  <a:srgbClr val="000000"/>
                </a:solidFill>
              </a:rPr>
              <a:t>naukowy doktora w okresie od 2 do 12 lat przed rokiem wystąpienia z </a:t>
            </a:r>
            <a:r>
              <a:rPr lang="pl-PL" sz="1800" b="1" dirty="0" smtClean="0">
                <a:solidFill>
                  <a:srgbClr val="000000"/>
                </a:solidFill>
              </a:rPr>
              <a:t>wnioskiem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1800" b="1" dirty="0" smtClean="0">
                <a:solidFill>
                  <a:srgbClr val="000000"/>
                </a:solidFill>
              </a:rPr>
              <a:t>Nowy zespół naukowy - złożony </a:t>
            </a:r>
            <a:r>
              <a:rPr lang="pl-PL" sz="1800" b="1" dirty="0">
                <a:solidFill>
                  <a:srgbClr val="000000"/>
                </a:solidFill>
              </a:rPr>
              <a:t>z osób nieposiadających stopnia naukowego doktora habilitowanego lub tytułu naukowego, w tym nowo zatrudnionych, które dotychczas nie współpracowały ze sobą - jako odrębny zespół - przy realizacji projektów badawczych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1800" b="1" dirty="0" smtClean="0">
                <a:solidFill>
                  <a:srgbClr val="000000"/>
                </a:solidFill>
              </a:rPr>
              <a:t>Poza kierownikiem projektu, wśród osób realizujących projekt nie może być samodzielnych pracowników naukowych</a:t>
            </a:r>
          </a:p>
          <a:p>
            <a:endParaRPr lang="pl-PL" sz="1800" dirty="0">
              <a:solidFill>
                <a:srgbClr val="0A0A0A"/>
              </a:solidFill>
            </a:endParaRPr>
          </a:p>
          <a:p>
            <a:endParaRPr lang="pl-PL" sz="1800" b="1" dirty="0">
              <a:solidFill>
                <a:srgbClr val="0A0A0A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115616" y="464304"/>
            <a:ext cx="8028384" cy="588431"/>
          </a:xfrm>
        </p:spPr>
        <p:txBody>
          <a:bodyPr>
            <a:norm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SONATA BIS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99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14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3"/>
          </p:nvPr>
        </p:nvSpPr>
        <p:spPr>
          <a:xfrm>
            <a:off x="323528" y="1196752"/>
            <a:ext cx="8280920" cy="4176464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l-PL" sz="1800" b="1" dirty="0" smtClean="0">
                <a:solidFill>
                  <a:srgbClr val="000000"/>
                </a:solidFill>
              </a:rPr>
              <a:t>projekty </a:t>
            </a:r>
            <a:r>
              <a:rPr lang="pl-PL" sz="1800" b="1" dirty="0">
                <a:solidFill>
                  <a:srgbClr val="000000"/>
                </a:solidFill>
              </a:rPr>
              <a:t>badawcze, w tym finansowanie zakupu lub wytworzenia aparatury naukowo-badawczej niezbędnej do realizacji </a:t>
            </a:r>
            <a:r>
              <a:rPr lang="pl-PL" sz="1800" b="1" dirty="0" smtClean="0">
                <a:solidFill>
                  <a:srgbClr val="000000"/>
                </a:solidFill>
              </a:rPr>
              <a:t>projektu</a:t>
            </a:r>
          </a:p>
          <a:p>
            <a:pPr marL="0" indent="0">
              <a:buNone/>
            </a:pPr>
            <a:endParaRPr lang="pl-PL" sz="1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sz="1800" b="1" dirty="0" smtClean="0">
              <a:solidFill>
                <a:srgbClr val="000000"/>
              </a:solidFill>
            </a:endParaRPr>
          </a:p>
          <a:p>
            <a:r>
              <a:rPr lang="pl-PL" sz="1800" b="1" dirty="0" smtClean="0">
                <a:solidFill>
                  <a:srgbClr val="0A0A0A"/>
                </a:solidFill>
              </a:rPr>
              <a:t>Okres realizacji: </a:t>
            </a:r>
            <a:r>
              <a:rPr lang="pl-PL" sz="1800" b="1" dirty="0" smtClean="0">
                <a:solidFill>
                  <a:srgbClr val="000000"/>
                </a:solidFill>
              </a:rPr>
              <a:t>12 miesięcy - 36 miesięcy</a:t>
            </a:r>
          </a:p>
          <a:p>
            <a:endParaRPr lang="pl-PL" sz="1800" b="1" dirty="0" smtClean="0">
              <a:solidFill>
                <a:srgbClr val="000000"/>
              </a:solidFill>
            </a:endParaRPr>
          </a:p>
          <a:p>
            <a:r>
              <a:rPr lang="pl-PL" sz="1800" b="1" dirty="0" smtClean="0">
                <a:solidFill>
                  <a:srgbClr val="000000"/>
                </a:solidFill>
              </a:rPr>
              <a:t>Nie ma maksymalnej wysokości finansowania</a:t>
            </a:r>
          </a:p>
          <a:p>
            <a:pPr marL="542925" algn="just"/>
            <a:endParaRPr lang="pl-PL" sz="1600" b="1" dirty="0" smtClean="0">
              <a:solidFill>
                <a:srgbClr val="0A0A0A"/>
              </a:solidFill>
            </a:endParaRPr>
          </a:p>
          <a:p>
            <a:pPr marL="0" indent="0">
              <a:buNone/>
            </a:pPr>
            <a:endParaRPr lang="pl-PL" sz="1600" b="1" dirty="0" smtClean="0">
              <a:solidFill>
                <a:srgbClr val="0A0A0A"/>
              </a:solidFill>
            </a:endParaRPr>
          </a:p>
          <a:p>
            <a:pPr marL="809625" indent="-447675"/>
            <a:endParaRPr lang="pl-PL" sz="1600" b="1" dirty="0">
              <a:solidFill>
                <a:srgbClr val="DB133C"/>
              </a:solidFill>
            </a:endParaRPr>
          </a:p>
          <a:p>
            <a:endParaRPr lang="pl-PL" sz="1600" b="1" dirty="0" smtClean="0">
              <a:solidFill>
                <a:srgbClr val="0A0A0A"/>
              </a:solidFill>
            </a:endParaRPr>
          </a:p>
          <a:p>
            <a:endParaRPr lang="pl-PL" sz="1600" b="1" dirty="0" smtClean="0">
              <a:solidFill>
                <a:srgbClr val="0A0A0A"/>
              </a:solidFill>
            </a:endParaRPr>
          </a:p>
          <a:p>
            <a:endParaRPr lang="pl-PL" sz="1600" dirty="0">
              <a:solidFill>
                <a:srgbClr val="0A0A0A"/>
              </a:solidFill>
            </a:endParaRPr>
          </a:p>
          <a:p>
            <a:endParaRPr lang="pl-PL" sz="1600" b="1" dirty="0">
              <a:solidFill>
                <a:srgbClr val="0A0A0A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115616" y="464304"/>
            <a:ext cx="8028384" cy="588431"/>
          </a:xfrm>
        </p:spPr>
        <p:txBody>
          <a:bodyPr>
            <a:norm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OPUS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888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564888"/>
            <a:ext cx="8028384" cy="487848"/>
          </a:xfrm>
        </p:spPr>
        <p:txBody>
          <a:bodyPr>
            <a:no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15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13"/>
          </p:nvPr>
        </p:nvSpPr>
        <p:spPr>
          <a:xfrm>
            <a:off x="395536" y="1268760"/>
            <a:ext cx="8208714" cy="51845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1800" b="1" dirty="0" smtClean="0">
                <a:solidFill>
                  <a:srgbClr val="0A0A0A"/>
                </a:solidFill>
              </a:rPr>
              <a:t>projekty badawcze realizowane </a:t>
            </a:r>
            <a:r>
              <a:rPr lang="pl-PL" sz="1800" b="1" dirty="0">
                <a:solidFill>
                  <a:srgbClr val="0A0A0A"/>
                </a:solidFill>
              </a:rPr>
              <a:t>w ramach </a:t>
            </a:r>
            <a:r>
              <a:rPr lang="pl-PL" sz="1800" b="1" dirty="0">
                <a:solidFill>
                  <a:srgbClr val="000000"/>
                </a:solidFill>
              </a:rPr>
              <a:t>współpracy </a:t>
            </a:r>
            <a:r>
              <a:rPr lang="pl-PL" sz="1800" b="1" dirty="0" smtClean="0">
                <a:solidFill>
                  <a:srgbClr val="000000"/>
                </a:solidFill>
              </a:rPr>
              <a:t>międzynarodowej </a:t>
            </a:r>
            <a:r>
              <a:rPr lang="pl-PL" sz="1800" b="1" dirty="0">
                <a:solidFill>
                  <a:srgbClr val="000000"/>
                </a:solidFill>
              </a:rPr>
              <a:t>w ramach programów lub inicjatyw międzynarodowych oraz z wykorzystaniem wielkich międzynarodowych urządzeń </a:t>
            </a:r>
            <a:r>
              <a:rPr lang="pl-PL" sz="1800" b="1" dirty="0" smtClean="0">
                <a:solidFill>
                  <a:srgbClr val="000000"/>
                </a:solidFill>
              </a:rPr>
              <a:t>badawczych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l-PL" sz="1800" b="1" dirty="0">
              <a:solidFill>
                <a:srgbClr val="000000"/>
              </a:solidFill>
            </a:endParaRPr>
          </a:p>
          <a:p>
            <a:pPr marL="542925" algn="just">
              <a:spcBef>
                <a:spcPts val="0"/>
              </a:spcBef>
            </a:pPr>
            <a:r>
              <a:rPr lang="pl-PL" sz="1800" b="1" dirty="0" smtClean="0">
                <a:solidFill>
                  <a:srgbClr val="000000"/>
                </a:solidFill>
              </a:rPr>
              <a:t>Okres realizacji: 12 </a:t>
            </a:r>
            <a:r>
              <a:rPr lang="pl-PL" sz="1800" b="1" dirty="0">
                <a:solidFill>
                  <a:srgbClr val="000000"/>
                </a:solidFill>
              </a:rPr>
              <a:t>miesięcy </a:t>
            </a:r>
            <a:r>
              <a:rPr lang="pl-PL" sz="1800" b="1" dirty="0" smtClean="0">
                <a:solidFill>
                  <a:srgbClr val="000000"/>
                </a:solidFill>
              </a:rPr>
              <a:t>- 36 miesięcy</a:t>
            </a:r>
          </a:p>
          <a:p>
            <a:pPr marL="542925" algn="just">
              <a:spcBef>
                <a:spcPts val="0"/>
              </a:spcBef>
            </a:pPr>
            <a:endParaRPr lang="pl-PL" sz="1800" b="1" dirty="0" smtClean="0">
              <a:solidFill>
                <a:srgbClr val="000000"/>
              </a:solidFill>
            </a:endParaRPr>
          </a:p>
          <a:p>
            <a:pPr marL="542925" lvl="0" algn="just">
              <a:spcBef>
                <a:spcPts val="0"/>
              </a:spcBef>
            </a:pPr>
            <a:r>
              <a:rPr lang="pl-PL" sz="1800" b="1" dirty="0">
                <a:solidFill>
                  <a:srgbClr val="000000"/>
                </a:solidFill>
              </a:rPr>
              <a:t>W</a:t>
            </a:r>
            <a:r>
              <a:rPr lang="pl-PL" sz="1800" b="1" dirty="0" smtClean="0">
                <a:solidFill>
                  <a:srgbClr val="000000"/>
                </a:solidFill>
              </a:rPr>
              <a:t>spółpraca </a:t>
            </a:r>
            <a:r>
              <a:rPr lang="pl-PL" sz="1800" b="1" dirty="0">
                <a:solidFill>
                  <a:srgbClr val="000000"/>
                </a:solidFill>
              </a:rPr>
              <a:t>międzynarodowa </a:t>
            </a:r>
            <a:r>
              <a:rPr lang="pl-PL" sz="1800" b="1" dirty="0" smtClean="0">
                <a:solidFill>
                  <a:srgbClr val="000000"/>
                </a:solidFill>
              </a:rPr>
              <a:t>musi mieć zasadniczy </a:t>
            </a:r>
            <a:r>
              <a:rPr lang="pl-PL" sz="1800" b="1" dirty="0">
                <a:solidFill>
                  <a:srgbClr val="000000"/>
                </a:solidFill>
              </a:rPr>
              <a:t>wpływ na realizację </a:t>
            </a:r>
            <a:r>
              <a:rPr lang="pl-PL" sz="1800" b="1" dirty="0" smtClean="0">
                <a:solidFill>
                  <a:srgbClr val="000000"/>
                </a:solidFill>
              </a:rPr>
              <a:t>projektu</a:t>
            </a:r>
          </a:p>
          <a:p>
            <a:pPr marL="542925" lvl="0" algn="just">
              <a:spcBef>
                <a:spcPts val="0"/>
              </a:spcBef>
            </a:pPr>
            <a:endParaRPr lang="pl-PL" sz="1800" b="1" dirty="0">
              <a:solidFill>
                <a:srgbClr val="000000"/>
              </a:solidFill>
            </a:endParaRPr>
          </a:p>
          <a:p>
            <a:pPr marL="542925" indent="-285750" algn="just">
              <a:spcBef>
                <a:spcPts val="0"/>
              </a:spcBef>
            </a:pPr>
            <a:r>
              <a:rPr lang="pl-PL" sz="1800" b="1" dirty="0" smtClean="0">
                <a:solidFill>
                  <a:srgbClr val="000000"/>
                </a:solidFill>
              </a:rPr>
              <a:t>Ze </a:t>
            </a:r>
            <a:r>
              <a:rPr lang="pl-PL" sz="1800" b="1" dirty="0">
                <a:solidFill>
                  <a:srgbClr val="000000"/>
                </a:solidFill>
              </a:rPr>
              <a:t>środków projektu nie mogą być finansowane zadania badawcze realizowane przez zagraniczną instytucję </a:t>
            </a:r>
            <a:r>
              <a:rPr lang="pl-PL" sz="1800" b="1" dirty="0" smtClean="0">
                <a:solidFill>
                  <a:srgbClr val="000000"/>
                </a:solidFill>
              </a:rPr>
              <a:t>naukową</a:t>
            </a:r>
          </a:p>
          <a:p>
            <a:pPr marL="542925" indent="-285750" algn="just">
              <a:spcBef>
                <a:spcPts val="0"/>
              </a:spcBef>
            </a:pPr>
            <a:endParaRPr lang="pl-PL" sz="1800" b="1" dirty="0" smtClean="0">
              <a:solidFill>
                <a:srgbClr val="000000"/>
              </a:solidFill>
            </a:endParaRPr>
          </a:p>
          <a:p>
            <a:pPr marL="542925" algn="just">
              <a:spcBef>
                <a:spcPts val="0"/>
              </a:spcBef>
              <a:spcAft>
                <a:spcPts val="1200"/>
              </a:spcAft>
            </a:pPr>
            <a:r>
              <a:rPr lang="pl-PL" sz="1800" b="1" dirty="0" smtClean="0">
                <a:solidFill>
                  <a:srgbClr val="000000"/>
                </a:solidFill>
              </a:rPr>
              <a:t>W </a:t>
            </a:r>
            <a:r>
              <a:rPr lang="pl-PL" sz="1800" b="1" dirty="0">
                <a:solidFill>
                  <a:srgbClr val="000000"/>
                </a:solidFill>
              </a:rPr>
              <a:t>projekcie nie dopuszcza się zakupu aparatury naukowo-badawczej</a:t>
            </a:r>
          </a:p>
          <a:p>
            <a:pPr marL="542925" algn="just">
              <a:spcBef>
                <a:spcPts val="0"/>
              </a:spcBef>
              <a:spcAft>
                <a:spcPts val="1200"/>
              </a:spcAft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13303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4504" y="548467"/>
            <a:ext cx="8039496" cy="504046"/>
          </a:xfrm>
        </p:spPr>
        <p:txBody>
          <a:bodyPr>
            <a:no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MAESTRO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323527" y="1196752"/>
            <a:ext cx="8280921" cy="403244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1800" b="1" dirty="0">
                <a:solidFill>
                  <a:srgbClr val="0A0A0A"/>
                </a:solidFill>
              </a:rPr>
              <a:t>d</a:t>
            </a:r>
            <a:r>
              <a:rPr lang="pl-PL" sz="1800" b="1" dirty="0" smtClean="0">
                <a:solidFill>
                  <a:srgbClr val="0A0A0A"/>
                </a:solidFill>
              </a:rPr>
              <a:t>la </a:t>
            </a:r>
            <a:r>
              <a:rPr lang="pl-PL" sz="1800" b="1" dirty="0">
                <a:solidFill>
                  <a:srgbClr val="0A0A0A"/>
                </a:solidFill>
              </a:rPr>
              <a:t>doświadczonych naukowców na finansowanie projektów badawczych mających na celu realizację pionierskich badań naukowych, w tym interdyscyplinarnych, ważnych dla rozwoju nauki, wykraczających poza dotychczasowy stan </a:t>
            </a:r>
            <a:r>
              <a:rPr lang="pl-PL" sz="1800" b="1" dirty="0" smtClean="0">
                <a:solidFill>
                  <a:srgbClr val="0A0A0A"/>
                </a:solidFill>
              </a:rPr>
              <a:t>wiedzy i </a:t>
            </a:r>
            <a:r>
              <a:rPr lang="pl-PL" sz="1800" b="1" dirty="0">
                <a:solidFill>
                  <a:srgbClr val="0A0A0A"/>
                </a:solidFill>
              </a:rPr>
              <a:t>których efektem mogą być odkrycia </a:t>
            </a:r>
            <a:r>
              <a:rPr lang="pl-PL" sz="1800" b="1" dirty="0" smtClean="0">
                <a:solidFill>
                  <a:srgbClr val="0A0A0A"/>
                </a:solidFill>
              </a:rPr>
              <a:t>naukowe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1800" b="1" dirty="0" smtClean="0">
                <a:solidFill>
                  <a:srgbClr val="0A0A0A"/>
                </a:solidFill>
              </a:rPr>
              <a:t>Okres </a:t>
            </a:r>
            <a:r>
              <a:rPr lang="pl-PL" sz="1800" b="1" dirty="0">
                <a:solidFill>
                  <a:srgbClr val="000000"/>
                </a:solidFill>
              </a:rPr>
              <a:t>realizacji </a:t>
            </a:r>
            <a:r>
              <a:rPr lang="pl-PL" sz="1800" b="1" dirty="0" smtClean="0">
                <a:solidFill>
                  <a:srgbClr val="000000"/>
                </a:solidFill>
              </a:rPr>
              <a:t>36 </a:t>
            </a:r>
            <a:r>
              <a:rPr lang="pl-PL" sz="1800" b="1" dirty="0">
                <a:solidFill>
                  <a:srgbClr val="000000"/>
                </a:solidFill>
              </a:rPr>
              <a:t>miesięcy </a:t>
            </a:r>
            <a:r>
              <a:rPr lang="pl-PL" sz="1800" b="1" dirty="0" smtClean="0">
                <a:solidFill>
                  <a:srgbClr val="000000"/>
                </a:solidFill>
              </a:rPr>
              <a:t>- 60 miesięcy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1800" b="1" dirty="0" smtClean="0">
                <a:solidFill>
                  <a:srgbClr val="0A0A0A"/>
                </a:solidFill>
              </a:rPr>
              <a:t>Wysokość finansowania:</a:t>
            </a:r>
            <a:endParaRPr lang="pl-PL" sz="1800" b="1" dirty="0">
              <a:solidFill>
                <a:srgbClr val="0A0A0A"/>
              </a:solidFill>
            </a:endParaRP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sz="1800" b="1" dirty="0" smtClean="0">
                <a:solidFill>
                  <a:srgbClr val="000000"/>
                </a:solidFill>
              </a:rPr>
              <a:t>500 </a:t>
            </a:r>
            <a:r>
              <a:rPr lang="pl-PL" sz="1800" b="1" dirty="0">
                <a:solidFill>
                  <a:srgbClr val="000000"/>
                </a:solidFill>
              </a:rPr>
              <a:t>tys. zł – 3 mln zł dla Nauk Humanistycznych, Społecznych </a:t>
            </a:r>
            <a:r>
              <a:rPr lang="pl-PL" sz="1800" b="1" dirty="0" smtClean="0">
                <a:solidFill>
                  <a:srgbClr val="000000"/>
                </a:solidFill>
              </a:rPr>
              <a:t>i </a:t>
            </a:r>
            <a:r>
              <a:rPr lang="pl-PL" sz="1800" b="1" dirty="0">
                <a:solidFill>
                  <a:srgbClr val="000000"/>
                </a:solidFill>
              </a:rPr>
              <a:t>o Sztuce (</a:t>
            </a:r>
            <a:r>
              <a:rPr lang="pl-PL" sz="1800" b="1" dirty="0" smtClean="0">
                <a:solidFill>
                  <a:srgbClr val="000000"/>
                </a:solidFill>
              </a:rPr>
              <a:t>HS)</a:t>
            </a:r>
            <a:endParaRPr lang="pl-PL" sz="1800" b="1" dirty="0">
              <a:solidFill>
                <a:srgbClr val="000000"/>
              </a:solidFill>
            </a:endParaRP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sz="1800" b="1" dirty="0" smtClean="0">
                <a:solidFill>
                  <a:srgbClr val="000000"/>
                </a:solidFill>
              </a:rPr>
              <a:t>1 - 3 </a:t>
            </a:r>
            <a:r>
              <a:rPr lang="pl-PL" sz="1800" b="1" dirty="0">
                <a:solidFill>
                  <a:srgbClr val="000000"/>
                </a:solidFill>
              </a:rPr>
              <a:t>mln zł dla Nauk </a:t>
            </a:r>
            <a:r>
              <a:rPr lang="pl-PL" sz="1800" b="1" dirty="0">
                <a:solidFill>
                  <a:srgbClr val="0A0A0A"/>
                </a:solidFill>
              </a:rPr>
              <a:t>Ścisłych i Technicznych (ST) oraz Nauk </a:t>
            </a:r>
            <a:r>
              <a:rPr lang="pl-PL" sz="1800" b="1" dirty="0" smtClean="0">
                <a:solidFill>
                  <a:srgbClr val="0A0A0A"/>
                </a:solidFill>
              </a:rPr>
              <a:t>o Życiu (NZ)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sz="1800" b="1" dirty="0" smtClean="0">
                <a:solidFill>
                  <a:srgbClr val="0A0A0A"/>
                </a:solidFill>
              </a:rPr>
              <a:t>Wymóg zatrudnienia przynajmniej jednego „post-</a:t>
            </a:r>
            <a:r>
              <a:rPr lang="pl-PL" sz="1800" b="1" dirty="0" err="1" smtClean="0">
                <a:solidFill>
                  <a:srgbClr val="0A0A0A"/>
                </a:solidFill>
              </a:rPr>
              <a:t>doc</a:t>
            </a:r>
            <a:r>
              <a:rPr lang="pl-PL" sz="1800" b="1" dirty="0" smtClean="0">
                <a:solidFill>
                  <a:srgbClr val="0A0A0A"/>
                </a:solidFill>
              </a:rPr>
              <a:t>” i jednego doktoranta</a:t>
            </a:r>
          </a:p>
          <a:p>
            <a:pPr marL="457200" lvl="1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pl-PL" sz="1800" b="1" dirty="0" smtClean="0">
              <a:solidFill>
                <a:srgbClr val="0A0A0A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16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0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17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3"/>
          </p:nvPr>
        </p:nvSpPr>
        <p:spPr>
          <a:xfrm>
            <a:off x="395536" y="836712"/>
            <a:ext cx="8424936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l-PL" sz="1400" b="1" dirty="0" smtClean="0">
              <a:solidFill>
                <a:srgbClr val="0A0A0A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400" b="1" dirty="0" smtClean="0">
                <a:solidFill>
                  <a:srgbClr val="DB133C"/>
                </a:solidFill>
              </a:rPr>
              <a:t>* </a:t>
            </a:r>
            <a:r>
              <a:rPr lang="pl-PL" sz="1800" b="1" dirty="0" smtClean="0">
                <a:solidFill>
                  <a:srgbClr val="DB133C"/>
                </a:solidFill>
              </a:rPr>
              <a:t>Doświadczony naukowiec: </a:t>
            </a:r>
            <a:r>
              <a:rPr lang="pl-PL" sz="1400" b="1" dirty="0" smtClean="0">
                <a:solidFill>
                  <a:srgbClr val="0A0A0A"/>
                </a:solidFill>
              </a:rPr>
              <a:t>osoba </a:t>
            </a:r>
            <a:r>
              <a:rPr lang="pl-PL" sz="1400" b="1" dirty="0">
                <a:solidFill>
                  <a:srgbClr val="0A0A0A"/>
                </a:solidFill>
              </a:rPr>
              <a:t>posiadającą co najmniej stopień naukowy doktora, która </a:t>
            </a:r>
            <a:r>
              <a:rPr lang="pl-PL" sz="1400" b="1" dirty="0" smtClean="0">
                <a:solidFill>
                  <a:srgbClr val="0A0A0A"/>
                </a:solidFill>
              </a:rPr>
              <a:t>w </a:t>
            </a:r>
            <a:r>
              <a:rPr lang="pl-PL" sz="1400" b="1" dirty="0">
                <a:solidFill>
                  <a:srgbClr val="0A0A0A"/>
                </a:solidFill>
              </a:rPr>
              <a:t>okresie 10 lat przed rokiem wystąpienia z wnioskiem o przyznanie środków finansowych na badania naukowe</a:t>
            </a:r>
            <a:r>
              <a:rPr lang="pl-PL" sz="1400" b="1" dirty="0" smtClean="0">
                <a:solidFill>
                  <a:srgbClr val="0A0A0A"/>
                </a:solidFill>
              </a:rPr>
              <a:t>:</a:t>
            </a:r>
          </a:p>
          <a:p>
            <a:pPr>
              <a:buFont typeface="+mj-lt"/>
              <a:buAutoNum type="alphaLcPeriod"/>
            </a:pPr>
            <a:r>
              <a:rPr lang="pl-PL" sz="1400" b="1" dirty="0" smtClean="0">
                <a:solidFill>
                  <a:srgbClr val="DB133C"/>
                </a:solidFill>
              </a:rPr>
              <a:t>opublikowała </a:t>
            </a:r>
            <a:r>
              <a:rPr lang="pl-PL" sz="1400" b="1" dirty="0">
                <a:solidFill>
                  <a:srgbClr val="DB133C"/>
                </a:solidFill>
              </a:rPr>
              <a:t>co najmniej </a:t>
            </a:r>
            <a:r>
              <a:rPr lang="pl-PL" sz="1400" b="1" dirty="0" smtClean="0">
                <a:solidFill>
                  <a:srgbClr val="DB133C"/>
                </a:solidFill>
              </a:rPr>
              <a:t>5 </a:t>
            </a:r>
            <a:r>
              <a:rPr lang="pl-PL" sz="1400" b="1" dirty="0">
                <a:solidFill>
                  <a:srgbClr val="DB133C"/>
                </a:solidFill>
              </a:rPr>
              <a:t>publikacji</a:t>
            </a:r>
            <a:r>
              <a:rPr lang="pl-PL" sz="1400" b="1" dirty="0">
                <a:solidFill>
                  <a:srgbClr val="0A0A0A"/>
                </a:solidFill>
              </a:rPr>
              <a:t> w renomowanych czasopismach naukowych polskich lub </a:t>
            </a:r>
            <a:r>
              <a:rPr lang="pl-PL" sz="1400" b="1" dirty="0" smtClean="0">
                <a:solidFill>
                  <a:srgbClr val="0A0A0A"/>
                </a:solidFill>
              </a:rPr>
              <a:t>zagranicznych,</a:t>
            </a:r>
            <a:endParaRPr lang="pl-PL" sz="1400" b="1" dirty="0">
              <a:solidFill>
                <a:srgbClr val="0A0A0A"/>
              </a:solidFill>
            </a:endParaRPr>
          </a:p>
          <a:p>
            <a:pPr>
              <a:buFont typeface="+mj-lt"/>
              <a:buAutoNum type="alphaLcPeriod"/>
            </a:pPr>
            <a:r>
              <a:rPr lang="pl-PL" sz="1400" b="1" dirty="0" smtClean="0">
                <a:solidFill>
                  <a:srgbClr val="DB133C"/>
                </a:solidFill>
              </a:rPr>
              <a:t>kierowała </a:t>
            </a:r>
            <a:r>
              <a:rPr lang="pl-PL" sz="1400" b="1" dirty="0">
                <a:solidFill>
                  <a:srgbClr val="DB133C"/>
                </a:solidFill>
              </a:rPr>
              <a:t>realizacją co najmniej </a:t>
            </a:r>
            <a:r>
              <a:rPr lang="pl-PL" sz="1400" b="1" dirty="0" smtClean="0">
                <a:solidFill>
                  <a:srgbClr val="DB133C"/>
                </a:solidFill>
              </a:rPr>
              <a:t>2 </a:t>
            </a:r>
            <a:r>
              <a:rPr lang="pl-PL" sz="1400" b="1" dirty="0">
                <a:solidFill>
                  <a:srgbClr val="DB133C"/>
                </a:solidFill>
              </a:rPr>
              <a:t>projektów badawczych </a:t>
            </a:r>
            <a:r>
              <a:rPr lang="pl-PL" sz="1400" b="1" dirty="0">
                <a:solidFill>
                  <a:srgbClr val="0A0A0A"/>
                </a:solidFill>
              </a:rPr>
              <a:t>wyłonionych w drodze konkursów ogólnokrajowych lub </a:t>
            </a:r>
            <a:r>
              <a:rPr lang="pl-PL" sz="1400" b="1" dirty="0" smtClean="0">
                <a:solidFill>
                  <a:srgbClr val="0A0A0A"/>
                </a:solidFill>
              </a:rPr>
              <a:t>międzynarodowych,</a:t>
            </a:r>
          </a:p>
          <a:p>
            <a:pPr>
              <a:buFont typeface="+mj-lt"/>
              <a:buAutoNum type="alphaLcPeriod"/>
            </a:pPr>
            <a:r>
              <a:rPr lang="pl-PL" sz="1400" b="1" dirty="0" smtClean="0">
                <a:solidFill>
                  <a:srgbClr val="DB133C"/>
                </a:solidFill>
              </a:rPr>
              <a:t>spełnia </a:t>
            </a:r>
            <a:r>
              <a:rPr lang="pl-PL" sz="1400" b="1" dirty="0">
                <a:solidFill>
                  <a:srgbClr val="DB133C"/>
                </a:solidFill>
              </a:rPr>
              <a:t>co najmniej </a:t>
            </a:r>
            <a:r>
              <a:rPr lang="pl-PL" sz="1400" b="1" dirty="0" smtClean="0">
                <a:solidFill>
                  <a:srgbClr val="DB133C"/>
                </a:solidFill>
              </a:rPr>
              <a:t>3 </a:t>
            </a:r>
            <a:r>
              <a:rPr lang="pl-PL" sz="1400" b="1" dirty="0">
                <a:solidFill>
                  <a:srgbClr val="0A0A0A"/>
                </a:solidFill>
              </a:rPr>
              <a:t>z poniższych kryteriów</a:t>
            </a:r>
            <a:r>
              <a:rPr lang="pl-PL" sz="1400" b="1" dirty="0" smtClean="0">
                <a:solidFill>
                  <a:srgbClr val="0A0A0A"/>
                </a:solidFill>
              </a:rPr>
              <a:t>:</a:t>
            </a:r>
          </a:p>
          <a:p>
            <a:pPr marL="733425" indent="-285750"/>
            <a:r>
              <a:rPr lang="pl-PL" sz="1400" b="1" dirty="0" smtClean="0">
                <a:solidFill>
                  <a:srgbClr val="0A0A0A"/>
                </a:solidFill>
              </a:rPr>
              <a:t>była </a:t>
            </a:r>
            <a:r>
              <a:rPr lang="pl-PL" sz="1400" b="1" dirty="0">
                <a:solidFill>
                  <a:srgbClr val="0A0A0A"/>
                </a:solidFill>
              </a:rPr>
              <a:t>w komitecie naukowym przynajmniej </a:t>
            </a:r>
            <a:r>
              <a:rPr lang="pl-PL" sz="1400" b="1" dirty="0" smtClean="0">
                <a:solidFill>
                  <a:srgbClr val="0A0A0A"/>
                </a:solidFill>
              </a:rPr>
              <a:t>1 </a:t>
            </a:r>
            <a:r>
              <a:rPr lang="pl-PL" sz="1400" b="1" dirty="0">
                <a:solidFill>
                  <a:srgbClr val="0A0A0A"/>
                </a:solidFill>
              </a:rPr>
              <a:t>uznanej konferencji </a:t>
            </a:r>
            <a:r>
              <a:rPr lang="pl-PL" sz="1400" b="1" dirty="0" smtClean="0">
                <a:solidFill>
                  <a:srgbClr val="0A0A0A"/>
                </a:solidFill>
              </a:rPr>
              <a:t> międzynarodowej</a:t>
            </a:r>
            <a:r>
              <a:rPr lang="pl-PL" sz="1400" b="1" dirty="0">
                <a:solidFill>
                  <a:srgbClr val="0A0A0A"/>
                </a:solidFill>
              </a:rPr>
              <a:t>,</a:t>
            </a:r>
          </a:p>
          <a:p>
            <a:pPr marL="733425" indent="-285750"/>
            <a:r>
              <a:rPr lang="pl-PL" sz="1400" b="1" dirty="0" smtClean="0">
                <a:solidFill>
                  <a:srgbClr val="0A0A0A"/>
                </a:solidFill>
              </a:rPr>
              <a:t>opublikowała </a:t>
            </a:r>
            <a:r>
              <a:rPr lang="pl-PL" sz="1400" b="1" dirty="0">
                <a:solidFill>
                  <a:srgbClr val="0A0A0A"/>
                </a:solidFill>
              </a:rPr>
              <a:t>co najmniej 1</a:t>
            </a:r>
            <a:r>
              <a:rPr lang="pl-PL" sz="1400" b="1" dirty="0" smtClean="0">
                <a:solidFill>
                  <a:srgbClr val="0A0A0A"/>
                </a:solidFill>
              </a:rPr>
              <a:t> </a:t>
            </a:r>
            <a:r>
              <a:rPr lang="pl-PL" sz="1400" b="1" dirty="0">
                <a:solidFill>
                  <a:srgbClr val="0A0A0A"/>
                </a:solidFill>
              </a:rPr>
              <a:t>monografię,</a:t>
            </a:r>
          </a:p>
          <a:p>
            <a:pPr marL="733425" indent="-285750"/>
            <a:r>
              <a:rPr lang="pl-PL" sz="1400" b="1" dirty="0" smtClean="0">
                <a:solidFill>
                  <a:srgbClr val="0A0A0A"/>
                </a:solidFill>
              </a:rPr>
              <a:t>wygłosiła </a:t>
            </a:r>
            <a:r>
              <a:rPr lang="pl-PL" sz="1400" b="1" dirty="0">
                <a:solidFill>
                  <a:srgbClr val="0A0A0A"/>
                </a:solidFill>
              </a:rPr>
              <a:t>prezentacje na uznanych konferencjach międzynarodowych,</a:t>
            </a:r>
          </a:p>
          <a:p>
            <a:pPr marL="733425" indent="-285750"/>
            <a:r>
              <a:rPr lang="pl-PL" sz="1400" b="1" dirty="0" smtClean="0">
                <a:solidFill>
                  <a:srgbClr val="0A0A0A"/>
                </a:solidFill>
              </a:rPr>
              <a:t>zdobyła </a:t>
            </a:r>
            <a:r>
              <a:rPr lang="pl-PL" sz="1400" b="1" dirty="0">
                <a:solidFill>
                  <a:srgbClr val="0A0A0A"/>
                </a:solidFill>
              </a:rPr>
              <a:t>międzynarodową nagrodę albo wyróżnienie,</a:t>
            </a:r>
          </a:p>
          <a:p>
            <a:pPr marL="733425" indent="-285750"/>
            <a:r>
              <a:rPr lang="pl-PL" sz="1400" b="1" dirty="0" smtClean="0">
                <a:solidFill>
                  <a:srgbClr val="0A0A0A"/>
                </a:solidFill>
              </a:rPr>
              <a:t>jest </a:t>
            </a:r>
            <a:r>
              <a:rPr lang="pl-PL" sz="1400" b="1" dirty="0">
                <a:solidFill>
                  <a:srgbClr val="0A0A0A"/>
                </a:solidFill>
              </a:rPr>
              <a:t>lub była członkiem uznanych stowarzyszeń, międzynarodowych organizacji naukowych lub akademii,</a:t>
            </a:r>
          </a:p>
          <a:p>
            <a:pPr marL="733425" indent="-285750">
              <a:spcBef>
                <a:spcPts val="0"/>
              </a:spcBef>
              <a:spcAft>
                <a:spcPts val="600"/>
              </a:spcAft>
            </a:pPr>
            <a:r>
              <a:rPr lang="pl-PL" sz="1400" b="1" dirty="0" smtClean="0">
                <a:solidFill>
                  <a:srgbClr val="0A0A0A"/>
                </a:solidFill>
              </a:rPr>
              <a:t>ma </a:t>
            </a:r>
            <a:r>
              <a:rPr lang="pl-PL" sz="1400" b="1" dirty="0">
                <a:solidFill>
                  <a:srgbClr val="0A0A0A"/>
                </a:solidFill>
              </a:rPr>
              <a:t>inne istotne osiągnięcia w </a:t>
            </a:r>
            <a:r>
              <a:rPr lang="pl-PL" sz="1400" b="1" dirty="0" smtClean="0">
                <a:solidFill>
                  <a:srgbClr val="0A0A0A"/>
                </a:solidFill>
              </a:rPr>
              <a:t>nauce.</a:t>
            </a:r>
            <a:endParaRPr lang="pl-PL" sz="1400" b="1" dirty="0">
              <a:solidFill>
                <a:srgbClr val="0A0A0A"/>
              </a:solidFill>
            </a:endParaRPr>
          </a:p>
          <a:p>
            <a:pPr marL="0" indent="0" algn="just">
              <a:buNone/>
            </a:pPr>
            <a:r>
              <a:rPr lang="pl-PL" sz="1400" b="1" dirty="0" smtClean="0">
                <a:solidFill>
                  <a:srgbClr val="DB133C"/>
                </a:solidFill>
              </a:rPr>
              <a:t>w </a:t>
            </a:r>
            <a:r>
              <a:rPr lang="pl-PL" sz="1400" b="1" dirty="0">
                <a:solidFill>
                  <a:srgbClr val="DB133C"/>
                </a:solidFill>
              </a:rPr>
              <a:t>przypadku działalności naukowej w zakresie</a:t>
            </a:r>
            <a:r>
              <a:rPr lang="pl-PL" sz="1400" b="1" dirty="0">
                <a:solidFill>
                  <a:srgbClr val="0A0A0A"/>
                </a:solidFill>
              </a:rPr>
              <a:t> </a:t>
            </a:r>
            <a:r>
              <a:rPr lang="pl-PL" sz="1400" b="1" dirty="0">
                <a:solidFill>
                  <a:srgbClr val="DB133C"/>
                </a:solidFill>
              </a:rPr>
              <a:t>twórczości i sztuki </a:t>
            </a:r>
            <a:r>
              <a:rPr lang="pl-PL" sz="1400" b="1" dirty="0">
                <a:solidFill>
                  <a:srgbClr val="0A0A0A"/>
                </a:solidFill>
              </a:rPr>
              <a:t>- </a:t>
            </a:r>
            <a:r>
              <a:rPr lang="pl-PL" sz="1400" b="1" dirty="0" smtClean="0">
                <a:solidFill>
                  <a:srgbClr val="0A0A0A"/>
                </a:solidFill>
              </a:rPr>
              <a:t>osoba, </a:t>
            </a:r>
            <a:r>
              <a:rPr lang="pl-PL" sz="1400" b="1" dirty="0">
                <a:solidFill>
                  <a:srgbClr val="0A0A0A"/>
                </a:solidFill>
              </a:rPr>
              <a:t>która jest autorem dzieł artystycznych o międzynarodowym znaczeniu lub istotnych dla kultury polskiej oraz brała aktywny udział w międzynarodowych wystawach, festiwalach, wydarzeniach </a:t>
            </a:r>
            <a:r>
              <a:rPr lang="pl-PL" sz="1400" b="1" dirty="0" smtClean="0">
                <a:solidFill>
                  <a:srgbClr val="0A0A0A"/>
                </a:solidFill>
              </a:rPr>
              <a:t>artystycznych, plastycznych</a:t>
            </a:r>
            <a:r>
              <a:rPr lang="pl-PL" sz="1400" b="1" dirty="0">
                <a:solidFill>
                  <a:srgbClr val="0A0A0A"/>
                </a:solidFill>
              </a:rPr>
              <a:t>, muzycznych, teatralnych i filmowych.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115616" y="476458"/>
            <a:ext cx="8028384" cy="576277"/>
          </a:xfrm>
        </p:spPr>
        <p:txBody>
          <a:bodyPr>
            <a:norm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MAESTRO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0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548467"/>
            <a:ext cx="8028384" cy="504046"/>
          </a:xfrm>
        </p:spPr>
        <p:txBody>
          <a:bodyPr>
            <a:no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SYMFONIA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18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95536" y="1052736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err="1" smtClean="0">
                <a:solidFill>
                  <a:schemeClr val="tx1">
                    <a:lumMod val="50000"/>
                  </a:schemeClr>
                </a:solidFill>
              </a:rPr>
              <a:t>międzydziedzinowe</a:t>
            </a:r>
            <a:r>
              <a:rPr lang="pl-PL" b="1" dirty="0" smtClean="0">
                <a:solidFill>
                  <a:schemeClr val="tx1">
                    <a:lumMod val="50000"/>
                  </a:schemeClr>
                </a:solidFill>
              </a:rPr>
              <a:t> projekty badawcze</a:t>
            </a: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tx1">
                    <a:lumMod val="50000"/>
                  </a:schemeClr>
                </a:solidFill>
              </a:rPr>
              <a:t>integrujące </a:t>
            </a:r>
            <a:r>
              <a:rPr lang="pl-PL" b="1" dirty="0" smtClean="0">
                <a:solidFill>
                  <a:srgbClr val="000000"/>
                </a:solidFill>
              </a:rPr>
              <a:t>informacje, </a:t>
            </a:r>
            <a:r>
              <a:rPr lang="pl-PL" b="1" dirty="0">
                <a:solidFill>
                  <a:srgbClr val="000000"/>
                </a:solidFill>
              </a:rPr>
              <a:t>metody, techniki i narzędzia badawcze, </a:t>
            </a:r>
            <a:r>
              <a:rPr lang="pl-PL" b="1" dirty="0" smtClean="0">
                <a:solidFill>
                  <a:srgbClr val="000000"/>
                </a:solidFill>
              </a:rPr>
              <a:t>idee </a:t>
            </a:r>
            <a:r>
              <a:rPr lang="pl-PL" b="1" dirty="0">
                <a:solidFill>
                  <a:srgbClr val="000000"/>
                </a:solidFill>
              </a:rPr>
              <a:t>oraz teorie z dwóch lub więcej obszarów nauki w tym </a:t>
            </a:r>
            <a:r>
              <a:rPr lang="pl-PL" b="1" dirty="0" smtClean="0">
                <a:solidFill>
                  <a:srgbClr val="000000"/>
                </a:solidFill>
              </a:rPr>
              <a:t>służące </a:t>
            </a:r>
            <a:r>
              <a:rPr lang="pl-PL" b="1" dirty="0">
                <a:solidFill>
                  <a:srgbClr val="000000"/>
                </a:solidFill>
              </a:rPr>
              <a:t>rozwiązywaniu </a:t>
            </a:r>
            <a:r>
              <a:rPr lang="pl-PL" b="1" dirty="0" smtClean="0">
                <a:solidFill>
                  <a:srgbClr val="000000"/>
                </a:solidFill>
              </a:rPr>
              <a:t>problemów </a:t>
            </a:r>
            <a:r>
              <a:rPr lang="pl-PL" b="1" dirty="0">
                <a:solidFill>
                  <a:srgbClr val="000000"/>
                </a:solidFill>
              </a:rPr>
              <a:t>naukowych w jednym obszarze z wykorzystaniem metodologii i doświadczeń innego </a:t>
            </a:r>
            <a:r>
              <a:rPr lang="pl-PL" b="1" dirty="0" smtClean="0">
                <a:solidFill>
                  <a:srgbClr val="000000"/>
                </a:solidFill>
              </a:rPr>
              <a:t>obszaru; badania muszą obejmować przynajmniej dwa z obszarów badawczych:</a:t>
            </a:r>
          </a:p>
          <a:p>
            <a:pPr algn="just">
              <a:buClr>
                <a:srgbClr val="DB133C"/>
              </a:buClr>
            </a:pPr>
            <a:r>
              <a:rPr lang="pl-PL" b="1" dirty="0" smtClean="0">
                <a:solidFill>
                  <a:srgbClr val="000000"/>
                </a:solidFill>
                <a:effectLst/>
              </a:rPr>
              <a:t>	</a:t>
            </a:r>
            <a:r>
              <a:rPr lang="pl-PL" b="1" dirty="0" smtClean="0">
                <a:solidFill>
                  <a:srgbClr val="DB133C"/>
                </a:solidFill>
                <a:effectLst/>
              </a:rPr>
              <a:t>- HS      - ST      - NZ</a:t>
            </a:r>
          </a:p>
          <a:p>
            <a:pPr marL="342900" lvl="0" indent="-342900" algn="just"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000000"/>
                </a:solidFill>
                <a:ea typeface="Calibri"/>
                <a:cs typeface="Times New Roman"/>
              </a:rPr>
              <a:t>Okres realizacji: 36 miesięcy - 60 miesięcy</a:t>
            </a:r>
            <a:endParaRPr lang="pl-PL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000000"/>
                </a:solidFill>
                <a:ea typeface="Calibri"/>
                <a:cs typeface="Times New Roman"/>
              </a:rPr>
              <a:t>Wysokość </a:t>
            </a:r>
            <a:r>
              <a:rPr lang="pl-PL" b="1" dirty="0">
                <a:solidFill>
                  <a:srgbClr val="000000"/>
                </a:solidFill>
                <a:ea typeface="Calibri"/>
                <a:cs typeface="Times New Roman"/>
              </a:rPr>
              <a:t>finansowania </a:t>
            </a:r>
            <a:r>
              <a:rPr lang="pl-PL" b="1" dirty="0" smtClean="0">
                <a:solidFill>
                  <a:srgbClr val="000000"/>
                </a:solidFill>
                <a:ea typeface="Calibri"/>
                <a:cs typeface="Times New Roman"/>
              </a:rPr>
              <a:t>od 2 </a:t>
            </a:r>
            <a:r>
              <a:rPr lang="pl-PL" b="1" dirty="0">
                <a:solidFill>
                  <a:srgbClr val="000000"/>
                </a:solidFill>
                <a:ea typeface="Calibri"/>
                <a:cs typeface="Times New Roman"/>
              </a:rPr>
              <a:t>do 7 mln zł</a:t>
            </a:r>
            <a:endParaRPr lang="pl-PL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000000"/>
                </a:solidFill>
                <a:ea typeface="Calibri"/>
                <a:cs typeface="Times New Roman"/>
              </a:rPr>
              <a:t>Kierownik </a:t>
            </a:r>
            <a:r>
              <a:rPr lang="pl-PL" b="1" dirty="0">
                <a:solidFill>
                  <a:srgbClr val="000000"/>
                </a:solidFill>
                <a:ea typeface="Calibri"/>
                <a:cs typeface="Times New Roman"/>
              </a:rPr>
              <a:t>projektu: osoba posiadająca co najmniej stopień naukowy doktora, która w okresie 10 lat przed wystąpieniem z wnioskiem, kierowała co najmniej 2 </a:t>
            </a:r>
            <a:r>
              <a:rPr lang="pl-PL" b="1" dirty="0" smtClean="0">
                <a:solidFill>
                  <a:srgbClr val="000000"/>
                </a:solidFill>
                <a:ea typeface="Calibri"/>
                <a:cs typeface="Times New Roman"/>
              </a:rPr>
              <a:t>zakończonymi projektami </a:t>
            </a:r>
            <a:r>
              <a:rPr lang="pl-PL" b="1" dirty="0">
                <a:solidFill>
                  <a:srgbClr val="000000"/>
                </a:solidFill>
                <a:ea typeface="Calibri"/>
                <a:cs typeface="Times New Roman"/>
              </a:rPr>
              <a:t>badawczymi</a:t>
            </a:r>
          </a:p>
          <a:p>
            <a:pPr marL="342900" lvl="0" indent="-342900" algn="just"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>
                <a:solidFill>
                  <a:srgbClr val="000000"/>
                </a:solidFill>
                <a:ea typeface="Calibri"/>
                <a:cs typeface="Times New Roman"/>
              </a:rPr>
              <a:t>Maksymalna liczba kierowników i partnerów: 4 </a:t>
            </a:r>
          </a:p>
          <a:p>
            <a:pPr marL="342900" lvl="0" indent="-342900" algn="just"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>
                <a:solidFill>
                  <a:srgbClr val="000000"/>
                </a:solidFill>
                <a:ea typeface="Calibri"/>
                <a:cs typeface="Times New Roman"/>
              </a:rPr>
              <a:t>Dowolna liczba wykonawców </a:t>
            </a:r>
          </a:p>
          <a:p>
            <a:pPr marL="342900" indent="-342900" algn="just"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>
                <a:solidFill>
                  <a:srgbClr val="000000"/>
                </a:solidFill>
              </a:rPr>
              <a:t>Wnioskodawca: jednostka naukowa bądź konsorcjum naukowe</a:t>
            </a:r>
          </a:p>
          <a:p>
            <a:pPr marL="342900" lvl="0" indent="-342900" algn="just"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000000"/>
                </a:solidFill>
                <a:ea typeface="Calibri"/>
                <a:cs typeface="Times New Roman"/>
              </a:rPr>
              <a:t>Warunek</a:t>
            </a:r>
            <a:r>
              <a:rPr lang="pl-PL" b="1" dirty="0">
                <a:solidFill>
                  <a:srgbClr val="000000"/>
                </a:solidFill>
                <a:ea typeface="Calibri"/>
                <a:cs typeface="Times New Roman"/>
              </a:rPr>
              <a:t>: stworzenie nowych pełnoetatowych miejsc pracy (minimum: 2 osoby ze stopniem naukowym doktora, 4 doktoranci</a:t>
            </a:r>
            <a:r>
              <a:rPr lang="pl-PL" b="1" dirty="0" smtClean="0">
                <a:solidFill>
                  <a:srgbClr val="000000"/>
                </a:solidFill>
                <a:ea typeface="Calibri"/>
                <a:cs typeface="Times New Roman"/>
              </a:rPr>
              <a:t>)</a:t>
            </a:r>
            <a:endParaRPr lang="pl-PL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6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38104551"/>
              </p:ext>
            </p:extLst>
          </p:nvPr>
        </p:nvGraphicFramePr>
        <p:xfrm>
          <a:off x="137602" y="1196752"/>
          <a:ext cx="8868795" cy="547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prstClr val="white"/>
                </a:solidFill>
              </a:rPr>
              <a:pPr/>
              <a:t>19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3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1188" y="1268760"/>
            <a:ext cx="8281292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DB133C"/>
              </a:buClr>
              <a:buNone/>
              <a:defRPr/>
            </a:pPr>
            <a:r>
              <a:rPr lang="pl-PL" sz="18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Dwuetapowy system oceny:    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DB133C"/>
              </a:buClr>
              <a:buNone/>
              <a:defRPr/>
            </a:pPr>
            <a:r>
              <a:rPr lang="pl-PL" sz="1800" b="1" kern="0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I etap: ocena kwalifikacyjna </a:t>
            </a:r>
            <a:r>
              <a:rPr lang="pl-PL" sz="18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 podstawie skróconego opisu projektu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DB133C"/>
              </a:buClr>
              <a:buNone/>
              <a:defRPr/>
            </a:pPr>
            <a:r>
              <a:rPr lang="pl-PL" sz="1800" b="1" kern="0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II etap: ocena specjalistyczna </a:t>
            </a:r>
            <a:r>
              <a:rPr lang="pl-PL" sz="18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 podstawie szczegółowego opisu projektu</a:t>
            </a:r>
            <a:endParaRPr lang="pl-PL" sz="1800" b="1" kern="0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DB133C"/>
              </a:buClr>
              <a:buNone/>
              <a:defRPr/>
            </a:pPr>
            <a:endParaRPr lang="pl-PL" sz="1800" b="1" kern="0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DB133C"/>
              </a:buClr>
              <a:buNone/>
              <a:defRPr/>
            </a:pPr>
            <a:endParaRPr lang="pl-PL" sz="1800" b="1" kern="0" dirty="0" smtClean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657348" y="5244281"/>
            <a:ext cx="5257801" cy="4333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>
              <a:solidFill>
                <a:prstClr val="white"/>
              </a:solidFill>
            </a:endParaRPr>
          </a:p>
          <a:p>
            <a:pPr algn="ctr"/>
            <a:endParaRPr lang="pl-PL" sz="1200" b="1" dirty="0">
              <a:solidFill>
                <a:prstClr val="black"/>
              </a:solidFill>
              <a:cs typeface="Arial" pitchFamily="34" charset="0"/>
            </a:endParaRPr>
          </a:p>
          <a:p>
            <a:pPr algn="ctr"/>
            <a:r>
              <a:rPr lang="pl-PL" sz="1100" b="1" dirty="0">
                <a:solidFill>
                  <a:srgbClr val="DB133C"/>
                </a:solidFill>
                <a:cs typeface="Arial" pitchFamily="34" charset="0"/>
              </a:rPr>
              <a:t>OCENA RZETELNOŚCI I BEZSTRONNOŚCI OPINII EKSPERTÓW</a:t>
            </a:r>
          </a:p>
          <a:p>
            <a:pPr algn="ctr"/>
            <a:r>
              <a:rPr lang="pl-PL" sz="1100" b="1" dirty="0">
                <a:solidFill>
                  <a:srgbClr val="DB133C"/>
                </a:solidFill>
                <a:cs typeface="Arial" pitchFamily="34" charset="0"/>
              </a:rPr>
              <a:t>Koordynatorzy dyscyplin NCN </a:t>
            </a:r>
          </a:p>
          <a:p>
            <a:pPr algn="ctr"/>
            <a:endParaRPr lang="pl-PL" b="1" dirty="0">
              <a:solidFill>
                <a:prstClr val="white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1781174" y="2924944"/>
            <a:ext cx="5133975" cy="571500"/>
          </a:xfrm>
          <a:prstGeom prst="roundRect">
            <a:avLst/>
          </a:prstGeom>
          <a:solidFill>
            <a:srgbClr val="DB13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419349" y="2924944"/>
            <a:ext cx="3848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solidFill>
                  <a:prstClr val="white"/>
                </a:solidFill>
                <a:cs typeface="Arial" pitchFamily="34" charset="0"/>
              </a:rPr>
              <a:t>OCENA MERYTORYCZNA </a:t>
            </a:r>
          </a:p>
          <a:p>
            <a:pPr algn="ctr"/>
            <a:r>
              <a:rPr lang="pl-PL" sz="1000" dirty="0">
                <a:solidFill>
                  <a:prstClr val="white"/>
                </a:solidFill>
                <a:cs typeface="Arial" pitchFamily="34" charset="0"/>
              </a:rPr>
              <a:t>Zespół Ekspertów NCN</a:t>
            </a:r>
          </a:p>
          <a:p>
            <a:pPr algn="ctr"/>
            <a:r>
              <a:rPr lang="pl-PL" sz="1000" dirty="0">
                <a:solidFill>
                  <a:prstClr val="white"/>
                </a:solidFill>
                <a:cs typeface="Arial" pitchFamily="34" charset="0"/>
              </a:rPr>
              <a:t>i eksperci zewnętrzni </a:t>
            </a: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8064896" cy="5760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 smtClean="0">
                <a:ln>
                  <a:noFill/>
                </a:ln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Sposób oceny wniosków</a:t>
            </a:r>
            <a:endParaRPr kumimoji="0" lang="pl-PL" b="1" i="0" u="none" strike="noStrike" kern="0" cap="none" spc="0" normalizeH="0" baseline="0" noProof="0" dirty="0">
              <a:ln>
                <a:noFill/>
              </a:ln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7544" y="3498101"/>
            <a:ext cx="8280920" cy="27392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175" algn="ctr" defTabSz="1616075"/>
            <a:r>
              <a:rPr lang="pl-PL" sz="4400" b="1" dirty="0" smtClean="0">
                <a:solidFill>
                  <a:srgbClr val="DB133C"/>
                </a:solidFill>
              </a:rPr>
              <a:t>finansowanie </a:t>
            </a:r>
          </a:p>
          <a:p>
            <a:pPr marL="3175" algn="ctr" defTabSz="1616075"/>
            <a:r>
              <a:rPr lang="pl-PL" sz="4400" b="1" dirty="0" smtClean="0">
                <a:solidFill>
                  <a:srgbClr val="DB133C"/>
                </a:solidFill>
              </a:rPr>
              <a:t>badań podstawowych</a:t>
            </a:r>
          </a:p>
          <a:p>
            <a:pPr marL="3175" algn="ctr" defTabSz="1616075"/>
            <a:r>
              <a:rPr lang="pl-PL" sz="4400" b="1" i="1" u="sng" dirty="0" smtClean="0">
                <a:solidFill>
                  <a:srgbClr val="DB133C"/>
                </a:solidFill>
              </a:rPr>
              <a:t>Warsztaty</a:t>
            </a:r>
          </a:p>
          <a:p>
            <a:pPr marL="3175" algn="ctr" defTabSz="1616075"/>
            <a:endParaRPr lang="pl-PL" sz="2000" dirty="0" smtClean="0">
              <a:solidFill>
                <a:srgbClr val="DB133C"/>
              </a:solidFill>
            </a:endParaRPr>
          </a:p>
          <a:p>
            <a:pPr marL="3175" algn="ctr" defTabSz="1616075"/>
            <a:r>
              <a:rPr lang="pl-PL" sz="2000" dirty="0">
                <a:solidFill>
                  <a:srgbClr val="000000"/>
                </a:solidFill>
              </a:rPr>
              <a:t>	</a:t>
            </a:r>
            <a:r>
              <a:rPr lang="pl-PL" sz="2000" dirty="0" smtClean="0">
                <a:solidFill>
                  <a:srgbClr val="000000"/>
                </a:solidFill>
              </a:rPr>
              <a:t>		Katowice 8 maja 2013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771800" y="188640"/>
            <a:ext cx="59046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Narodowe Centrum </a:t>
            </a:r>
            <a:r>
              <a:rPr lang="pl-PL" sz="66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Nauki</a:t>
            </a:r>
            <a:endParaRPr lang="pl-PL" sz="6600" b="1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0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prstClr val="white"/>
                </a:solidFill>
              </a:rPr>
              <a:pPr/>
              <a:t>20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41562" y="591086"/>
            <a:ext cx="80024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Harmonogram konkursów NCN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773667"/>
              </p:ext>
            </p:extLst>
          </p:nvPr>
        </p:nvGraphicFramePr>
        <p:xfrm>
          <a:off x="1835696" y="1268760"/>
          <a:ext cx="508662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51"/>
                <a:gridCol w="2326623"/>
                <a:gridCol w="2232248"/>
              </a:tblGrid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Lp.</a:t>
                      </a: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13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Rodzaj konkursu</a:t>
                      </a: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T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13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Składanie wniosków </a:t>
                      </a:r>
                      <a:r>
                        <a:rPr lang="pl-PL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 </a:t>
                      </a: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133C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SYMFONIA</a:t>
                      </a:r>
                      <a:endParaRPr lang="pl-PL" sz="1400" b="1" dirty="0" smtClean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 marca</a:t>
                      </a: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ETIUDA</a:t>
                      </a:r>
                      <a:endParaRPr lang="pl-PL" sz="14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</a:t>
                      </a:r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FUGA</a:t>
                      </a:r>
                      <a:endParaRPr lang="pl-PL" sz="14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4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OPUS</a:t>
                      </a:r>
                      <a:endParaRPr lang="pl-PL" sz="14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 </a:t>
                      </a:r>
                      <a:r>
                        <a:rPr lang="pl-PL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czerwca</a:t>
                      </a: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PRELUDIUM</a:t>
                      </a:r>
                      <a:endParaRPr lang="pl-PL" sz="14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</a:t>
                      </a:r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SONATA</a:t>
                      </a:r>
                      <a:endParaRPr lang="pl-PL" sz="14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4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SONATA BIS</a:t>
                      </a:r>
                      <a:endParaRPr lang="pl-PL" sz="14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 </a:t>
                      </a:r>
                      <a:r>
                        <a:rPr lang="pl-PL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września</a:t>
                      </a: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HARMONIA</a:t>
                      </a:r>
                      <a:endParaRPr lang="pl-PL" sz="14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</a:t>
                      </a:r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MAESTRO</a:t>
                      </a:r>
                      <a:endParaRPr lang="pl-PL" sz="14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4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OPUS</a:t>
                      </a:r>
                      <a:endParaRPr lang="pl-PL" sz="14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 </a:t>
                      </a:r>
                      <a:r>
                        <a:rPr lang="pl-PL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grudnia</a:t>
                      </a: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PRELUDIUM</a:t>
                      </a:r>
                      <a:endParaRPr lang="pl-PL" sz="14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</a:t>
                      </a:r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SONATA</a:t>
                      </a:r>
                      <a:endParaRPr lang="pl-PL" sz="14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1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12371" cy="622362"/>
          </a:xfrm>
        </p:spPr>
        <p:txBody>
          <a:bodyPr>
            <a:normAutofit/>
          </a:bodyPr>
          <a:lstStyle/>
          <a:p>
            <a:pPr algn="l"/>
            <a:r>
              <a:rPr lang="pl-PL" sz="2800" kern="0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Konkursy Międzynarodowe</a:t>
            </a:r>
            <a:endParaRPr lang="pl-PL" sz="2800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337059" y="1196752"/>
            <a:ext cx="8123373" cy="4248472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 marL="40005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NCN bierze udział w różnych konkursach międzynarodowych:</a:t>
            </a:r>
          </a:p>
          <a:p>
            <a:pPr marL="40005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chwili obecnej brak otwartych konkursów</a:t>
            </a:r>
          </a:p>
          <a:p>
            <a:pPr marL="40005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0005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Konkursy </a:t>
            </a: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trakcie rozpatrywania:</a:t>
            </a:r>
          </a:p>
          <a:p>
            <a:pPr marL="685800"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Infect</a:t>
            </a:r>
            <a:r>
              <a:rPr lang="pl-PL" sz="1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ERA - </a:t>
            </a:r>
            <a:r>
              <a:rPr lang="pl-PL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choroby zakaźne</a:t>
            </a:r>
          </a:p>
          <a:p>
            <a:pPr marL="40005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0005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Konkursy rozstrzygnięte:</a:t>
            </a:r>
          </a:p>
          <a:p>
            <a:pPr marL="762000" lvl="1" indent="-3619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NORFACE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New Opportunities for Research Funding Agency Cooperation in Europe)</a:t>
            </a:r>
            <a:r>
              <a:rPr lang="pl-PL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lang="pl-PL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nauki społeczne</a:t>
            </a:r>
          </a:p>
          <a:p>
            <a:pPr marL="762000" lvl="1" indent="-3619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JPND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(Joint </a:t>
            </a:r>
            <a:r>
              <a:rPr lang="pl-PL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pl-PL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pl-PL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Neurodegenerative</a:t>
            </a:r>
            <a:r>
              <a:rPr lang="pl-PL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Disease</a:t>
            </a:r>
            <a:r>
              <a:rPr lang="pl-PL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pl-PL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l-PL" sz="18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pl-PL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choroby </a:t>
            </a:r>
            <a:r>
              <a:rPr lang="pl-PL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neurozwyrodnieniowe</a:t>
            </a:r>
            <a:endParaRPr lang="pl-PL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62000" lvl="1" indent="-3619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JPI CH </a:t>
            </a:r>
            <a:r>
              <a:rPr lang="pl-PL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(Joint Programming </a:t>
            </a:r>
            <a:r>
              <a:rPr lang="pl-PL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Initiative</a:t>
            </a:r>
            <a:r>
              <a:rPr lang="pl-PL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pl-PL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Cultural</a:t>
            </a:r>
            <a:r>
              <a:rPr lang="pl-PL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Heritage</a:t>
            </a:r>
            <a:r>
              <a:rPr lang="pl-PL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– dziedzictwo kulturowe</a:t>
            </a:r>
          </a:p>
          <a:p>
            <a:pPr marL="40005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0005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0005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820473" y="6453336"/>
            <a:ext cx="323528" cy="294379"/>
          </a:xfrm>
        </p:spPr>
        <p:txBody>
          <a:bodyPr/>
          <a:lstStyle/>
          <a:p>
            <a:fld id="{930C7376-5BD8-4B18-A792-65A73A5F61B6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59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12371" cy="622362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Ogólne zasady w konkursach</a:t>
            </a:r>
            <a:endParaRPr lang="pl-PL" sz="2800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337059" y="1196752"/>
            <a:ext cx="8123373" cy="4248472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Wysokość kosztów pośrednich: 30%</a:t>
            </a:r>
          </a:p>
          <a:p>
            <a:r>
              <a:rPr lang="pl-PL" dirty="0">
                <a:solidFill>
                  <a:schemeClr val="tx1"/>
                </a:solidFill>
              </a:rPr>
              <a:t>Koszt pojedynczego aparatu naukowo-badawczego nie może przekraczać wartości: 500 tys. zł (ST, NZ) oraz 150 tys. zł (HS)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Spełnienie wymogów konkursowych</a:t>
            </a:r>
          </a:p>
          <a:p>
            <a:endParaRPr lang="pl-PL" dirty="0">
              <a:solidFill>
                <a:srgbClr val="000000"/>
              </a:solidFill>
            </a:endParaRPr>
          </a:p>
          <a:p>
            <a:pPr marL="40005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0005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0005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820473" y="6453336"/>
            <a:ext cx="323528" cy="294379"/>
          </a:xfrm>
        </p:spPr>
        <p:txBody>
          <a:bodyPr/>
          <a:lstStyle/>
          <a:p>
            <a:fld id="{930C7376-5BD8-4B18-A792-65A73A5F61B6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5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Rola jednostek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0000"/>
                </a:solidFill>
              </a:rPr>
              <a:t>Inwestowanie w managerów nauki</a:t>
            </a:r>
          </a:p>
          <a:p>
            <a:endParaRPr lang="pl-PL" dirty="0">
              <a:solidFill>
                <a:srgbClr val="000000"/>
              </a:solidFill>
            </a:endParaRPr>
          </a:p>
          <a:p>
            <a:r>
              <a:rPr lang="pl-PL" dirty="0" smtClean="0">
                <a:solidFill>
                  <a:srgbClr val="000000"/>
                </a:solidFill>
              </a:rPr>
              <a:t>Zatrudnianie pracowników naukowych </a:t>
            </a:r>
          </a:p>
          <a:p>
            <a:endParaRPr lang="pl-PL" dirty="0">
              <a:solidFill>
                <a:srgbClr val="000000"/>
              </a:solidFill>
            </a:endParaRPr>
          </a:p>
          <a:p>
            <a:r>
              <a:rPr lang="pl-PL" dirty="0" smtClean="0">
                <a:solidFill>
                  <a:srgbClr val="000000"/>
                </a:solidFill>
              </a:rPr>
              <a:t>Umożliwienie sprawnej realizacji projektu od strony administracyjnej</a:t>
            </a:r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820473" y="6453336"/>
            <a:ext cx="323528" cy="294379"/>
          </a:xfrm>
        </p:spPr>
        <p:txBody>
          <a:bodyPr/>
          <a:lstStyle/>
          <a:p>
            <a:fld id="{930C7376-5BD8-4B18-A792-65A73A5F61B6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531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Rola pracowników administracji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rgbClr val="000000"/>
                </a:solidFill>
              </a:rPr>
              <a:t>Znajomość wymogów konkursów NCN</a:t>
            </a:r>
          </a:p>
          <a:p>
            <a:endParaRPr lang="pl-PL" dirty="0">
              <a:solidFill>
                <a:srgbClr val="000000"/>
              </a:solidFill>
            </a:endParaRPr>
          </a:p>
          <a:p>
            <a:r>
              <a:rPr lang="pl-PL" dirty="0" smtClean="0">
                <a:solidFill>
                  <a:srgbClr val="000000"/>
                </a:solidFill>
              </a:rPr>
              <a:t>Śledzenie </a:t>
            </a:r>
            <a:r>
              <a:rPr lang="pl-PL" dirty="0">
                <a:solidFill>
                  <a:srgbClr val="000000"/>
                </a:solidFill>
              </a:rPr>
              <a:t>zmian w wytycznych konkursów NCN</a:t>
            </a:r>
          </a:p>
          <a:p>
            <a:endParaRPr lang="pl-PL" dirty="0">
              <a:solidFill>
                <a:srgbClr val="000000"/>
              </a:solidFill>
            </a:endParaRPr>
          </a:p>
          <a:p>
            <a:r>
              <a:rPr lang="pl-PL" dirty="0" smtClean="0">
                <a:solidFill>
                  <a:srgbClr val="000000"/>
                </a:solidFill>
              </a:rPr>
              <a:t>Pomoc i doradztwo w sprawach formalnych</a:t>
            </a:r>
          </a:p>
          <a:p>
            <a:endParaRPr lang="pl-PL" dirty="0">
              <a:solidFill>
                <a:srgbClr val="000000"/>
              </a:solidFill>
            </a:endParaRPr>
          </a:p>
          <a:p>
            <a:r>
              <a:rPr lang="pl-PL" dirty="0" smtClean="0">
                <a:solidFill>
                  <a:srgbClr val="000000"/>
                </a:solidFill>
              </a:rPr>
              <a:t>Uzyskanie właściwych podpisów</a:t>
            </a:r>
          </a:p>
          <a:p>
            <a:endParaRPr lang="pl-PL" dirty="0" smtClean="0">
              <a:solidFill>
                <a:srgbClr val="000000"/>
              </a:solidFill>
            </a:endParaRPr>
          </a:p>
          <a:p>
            <a:r>
              <a:rPr lang="pl-PL" dirty="0" smtClean="0">
                <a:solidFill>
                  <a:srgbClr val="000000"/>
                </a:solidFill>
              </a:rPr>
              <a:t>Dotrzymanie terminów </a:t>
            </a:r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820473" y="6453336"/>
            <a:ext cx="323528" cy="294379"/>
          </a:xfrm>
        </p:spPr>
        <p:txBody>
          <a:bodyPr/>
          <a:lstStyle/>
          <a:p>
            <a:fld id="{930C7376-5BD8-4B18-A792-65A73A5F61B6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768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340768"/>
            <a:ext cx="8435280" cy="4896544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Tx/>
              <a:buNone/>
              <a:defRPr/>
            </a:pPr>
            <a:endParaRPr lang="pl-PL" sz="4800" kern="0" dirty="0" smtClean="0">
              <a:solidFill>
                <a:sysClr val="windowText" lastClr="000000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None/>
              <a:defRPr/>
            </a:pPr>
            <a:r>
              <a:rPr lang="pl-PL" sz="5600" b="1" kern="0" dirty="0" smtClean="0">
                <a:solidFill>
                  <a:sysClr val="windowText" lastClr="000000"/>
                </a:solidFill>
              </a:rPr>
              <a:t>Projekt: </a:t>
            </a:r>
          </a:p>
          <a:p>
            <a:pPr marL="0" lvl="0" indent="0" algn="ctr">
              <a:spcBef>
                <a:spcPts val="0"/>
              </a:spcBef>
              <a:buClrTx/>
              <a:buNone/>
              <a:defRPr/>
            </a:pPr>
            <a:endParaRPr lang="pl-PL" sz="4400" b="1" kern="0" dirty="0" smtClean="0">
              <a:solidFill>
                <a:sysClr val="windowText" lastClr="000000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None/>
              <a:defRPr/>
            </a:pPr>
            <a:r>
              <a:rPr lang="pl-PL" sz="5600" b="1" kern="0" dirty="0" smtClean="0">
                <a:solidFill>
                  <a:sysClr val="windowText" lastClr="000000"/>
                </a:solidFill>
              </a:rPr>
              <a:t>od złożenia do zamknięcia</a:t>
            </a:r>
            <a:endParaRPr lang="pl-PL" sz="5600" b="1" kern="0" dirty="0">
              <a:solidFill>
                <a:sysClr val="windowText" lastClr="000000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endParaRPr lang="pl-PL" kern="0" dirty="0" smtClean="0">
              <a:solidFill>
                <a:sysClr val="windowText" lastClr="000000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endParaRPr lang="pl-PL" kern="0" dirty="0">
              <a:solidFill>
                <a:sysClr val="windowText" lastClr="000000"/>
              </a:solidFill>
            </a:endParaRPr>
          </a:p>
          <a:p>
            <a:pPr marL="400050" lvl="1" indent="0">
              <a:spcBef>
                <a:spcPts val="0"/>
              </a:spcBef>
              <a:buClrTx/>
              <a:buNone/>
              <a:defRPr/>
            </a:pPr>
            <a:r>
              <a:rPr lang="pl-PL" sz="1400" kern="0" dirty="0" smtClean="0">
                <a:solidFill>
                  <a:sysClr val="windowText" lastClr="000000"/>
                </a:solidFill>
              </a:rPr>
              <a:t>                                                                                                                                           Elżbieta Baran</a:t>
            </a:r>
          </a:p>
          <a:p>
            <a:pPr marL="400050" lvl="1" indent="0">
              <a:spcBef>
                <a:spcPts val="0"/>
              </a:spcBef>
              <a:buClrTx/>
              <a:buNone/>
              <a:defRPr/>
            </a:pPr>
            <a:r>
              <a:rPr lang="pl-PL" sz="1400" kern="0" dirty="0" smtClean="0">
                <a:solidFill>
                  <a:sysClr val="windowText" lastClr="000000"/>
                </a:solidFill>
              </a:rPr>
              <a:t>                                                                                                                                           Agnieszka Jewuła</a:t>
            </a:r>
          </a:p>
          <a:p>
            <a:pPr marL="400050" lvl="1" indent="0">
              <a:spcBef>
                <a:spcPts val="0"/>
              </a:spcBef>
              <a:buClrTx/>
              <a:buNone/>
              <a:defRPr/>
            </a:pPr>
            <a:r>
              <a:rPr lang="pl-PL" sz="1400" kern="0" dirty="0" smtClean="0">
                <a:solidFill>
                  <a:sysClr val="windowText" lastClr="000000"/>
                </a:solidFill>
              </a:rPr>
              <a:t>                                                                                                                                           Agata Pachytel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7082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prstClr val="white"/>
                </a:solidFill>
              </a:rPr>
              <a:pPr/>
              <a:t>26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323528" y="1700808"/>
            <a:ext cx="8820472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endParaRPr lang="pl-PL" sz="6000" b="1" kern="0" dirty="0">
              <a:solidFill>
                <a:sysClr val="windowText" lastClr="000000"/>
              </a:solidFill>
              <a:latin typeface="+mn-lt"/>
              <a:cs typeface="Times New Roman" pitchFamily="18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pl-PL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WRAŻLIWE  PUNKTY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pl-PL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400050" lvl="1" indent="0">
              <a:spcBef>
                <a:spcPts val="0"/>
              </a:spcBef>
              <a:buNone/>
              <a:defRPr/>
            </a:pPr>
            <a:endParaRPr lang="pl-PL" sz="1500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pl-PL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NAJCZĘŚCIEJ POPEŁNIANE  BŁĘDY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kern="0" dirty="0">
                <a:solidFill>
                  <a:sysClr val="windowText" lastClr="000000"/>
                </a:solidFill>
              </a:rPr>
              <a:t>	</a:t>
            </a:r>
            <a:r>
              <a:rPr lang="pl-PL" sz="1400" kern="0" dirty="0" smtClean="0">
                <a:solidFill>
                  <a:sysClr val="windowText" lastClr="000000"/>
                </a:solidFill>
              </a:rPr>
              <a:t>					</a:t>
            </a: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223120" y="116632"/>
            <a:ext cx="7920880" cy="864086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Projekt: od złożenia do zamknięcia</a:t>
            </a:r>
          </a:p>
        </p:txBody>
      </p:sp>
    </p:spTree>
    <p:extLst>
      <p:ext uri="{BB962C8B-B14F-4D97-AF65-F5344CB8AC3E}">
        <p14:creationId xmlns:p14="http://schemas.microsoft.com/office/powerpoint/2010/main" val="400279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lvl="0" algn="ctr"/>
            <a:endParaRPr lang="pl-PL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buNone/>
            </a:pPr>
            <a:endParaRPr lang="pl-PL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buNone/>
            </a:pPr>
            <a:r>
              <a:rPr lang="pl-PL" sz="7200" b="1" kern="0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WNIOSEK</a:t>
            </a:r>
            <a:endParaRPr lang="pl-PL" sz="7200" b="1" kern="0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27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9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211960" y="285515"/>
            <a:ext cx="4644515" cy="2631769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pl-PL" sz="18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Kierownik Jednostki </a:t>
            </a:r>
            <a:r>
              <a:rPr lang="pl-PL" sz="1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(osoba </a:t>
            </a:r>
            <a:r>
              <a:rPr lang="pl-PL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wymieniona na </a:t>
            </a:r>
            <a:r>
              <a:rPr lang="pl-PL" sz="1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1 </a:t>
            </a:r>
            <a:r>
              <a:rPr lang="pl-PL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stronie </a:t>
            </a:r>
            <a:r>
              <a:rPr lang="pl-PL" sz="1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jako reprezentująca </a:t>
            </a:r>
            <a:r>
              <a:rPr lang="pl-PL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Jednostkę</a:t>
            </a:r>
            <a:r>
              <a:rPr lang="pl-PL" sz="1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) – </a:t>
            </a:r>
            <a:r>
              <a:rPr lang="pl-PL" sz="18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składa oświadczenia oraz podpisuje wniosek</a:t>
            </a:r>
            <a:endParaRPr lang="pl-PL" sz="18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lvl="0" algn="just"/>
            <a:endParaRPr lang="pl-PL" sz="5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lvl="0" algn="just"/>
            <a:r>
              <a:rPr lang="pl-PL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W</a:t>
            </a:r>
            <a:r>
              <a:rPr lang="pl-PL" sz="1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przypadku, </a:t>
            </a:r>
            <a:r>
              <a:rPr lang="pl-PL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gdy </a:t>
            </a:r>
            <a:r>
              <a:rPr lang="pl-PL" sz="1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wniosek podpisuje </a:t>
            </a:r>
            <a:r>
              <a:rPr lang="pl-PL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osoba </a:t>
            </a:r>
            <a:r>
              <a:rPr lang="pl-PL" sz="1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z upoważnienia</a:t>
            </a:r>
            <a:r>
              <a:rPr lang="pl-PL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należy </a:t>
            </a:r>
            <a:r>
              <a:rPr lang="pl-PL" sz="1800" u="sng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dołączyć upoważnienie lub </a:t>
            </a:r>
            <a:r>
              <a:rPr lang="pl-PL" sz="1800" u="sng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pełnomocnictwo</a:t>
            </a:r>
          </a:p>
          <a:p>
            <a:pPr lvl="0" algn="just"/>
            <a:endParaRPr lang="pl-PL" sz="500" u="sng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lvl="0" algn="just"/>
            <a:r>
              <a:rPr lang="pl-PL" sz="1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Wniosek podpisuje również Główny Księgowy/Kwestor</a:t>
            </a:r>
          </a:p>
          <a:p>
            <a:pPr lvl="0" algn="just"/>
            <a:endParaRPr lang="pl-PL" sz="5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/>
            <a:r>
              <a:rPr lang="pl-PL" sz="1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Wymagane </a:t>
            </a:r>
            <a:r>
              <a:rPr lang="pl-PL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odpowiednie </a:t>
            </a:r>
            <a:r>
              <a:rPr lang="pl-PL" sz="1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pieczęcie</a:t>
            </a:r>
            <a:endParaRPr lang="pl-PL" sz="1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28</a:t>
            </a:fld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73" y="3586788"/>
            <a:ext cx="4084885" cy="13474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7" y="987682"/>
            <a:ext cx="3620157" cy="38094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Łącznik prosty ze strzałką 7"/>
          <p:cNvCxnSpPr/>
          <p:nvPr/>
        </p:nvCxnSpPr>
        <p:spPr>
          <a:xfrm flipV="1">
            <a:off x="1835696" y="4509120"/>
            <a:ext cx="4248472" cy="14401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1187624" y="4581128"/>
            <a:ext cx="648072" cy="21602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94" y="4681628"/>
            <a:ext cx="3456384" cy="1825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Łącznik prosty ze strzałką 5"/>
          <p:cNvCxnSpPr/>
          <p:nvPr/>
        </p:nvCxnSpPr>
        <p:spPr>
          <a:xfrm>
            <a:off x="1835696" y="4653136"/>
            <a:ext cx="1800200" cy="129614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115616" y="72000"/>
            <a:ext cx="3168352" cy="836720"/>
          </a:xfrm>
        </p:spPr>
        <p:txBody>
          <a:bodyPr/>
          <a:lstStyle/>
          <a:p>
            <a:r>
              <a:rPr lang="pl-PL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Wniosek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5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323528" y="2013767"/>
            <a:ext cx="8568952" cy="3881466"/>
          </a:xfrm>
        </p:spPr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Kierownik projektu składa podpis pod oświadczeniem </a:t>
            </a:r>
          </a:p>
          <a:p>
            <a:pPr>
              <a:buFont typeface="Arial" pitchFamily="34" charset="0"/>
              <a:buChar char="•"/>
            </a:pPr>
            <a:endParaRPr lang="pl-PL" sz="20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r>
              <a:rPr lang="pl-PL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W konkursie </a:t>
            </a:r>
            <a:r>
              <a:rPr lang="pl-PL" sz="20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OPUS 5</a:t>
            </a:r>
            <a:r>
              <a:rPr lang="pl-PL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2000" u="sng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nie są wymagane podpisy głównych wykonawców</a:t>
            </a:r>
            <a:r>
              <a:rPr lang="pl-PL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gdyż kierownik projektu składa oświadczenie:</a:t>
            </a:r>
          </a:p>
          <a:p>
            <a:pPr marL="0" indent="0" algn="just">
              <a:buNone/>
            </a:pPr>
            <a:endParaRPr lang="pl-PL" sz="20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17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Oświadczam</a:t>
            </a:r>
            <a:r>
              <a:rPr lang="pl-PL" sz="17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że wszyscy wykonawcy wymienieni w projekcie zapoznali </a:t>
            </a:r>
            <a:r>
              <a:rPr lang="pl-PL" sz="17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się z  treścią wniosku i w </a:t>
            </a:r>
            <a:r>
              <a:rPr lang="pl-PL" sz="17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przypadku zakwalifikowania projektu do </a:t>
            </a:r>
            <a:r>
              <a:rPr lang="pl-PL" sz="17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finansowania zgadzają </a:t>
            </a:r>
            <a:r>
              <a:rPr lang="pl-PL" sz="17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się </a:t>
            </a:r>
            <a:r>
              <a:rPr lang="pl-PL" sz="17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uczestniczyć </a:t>
            </a:r>
            <a:r>
              <a:rPr lang="pl-PL" sz="17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w wykonaniu projektu na warunkach określonych </a:t>
            </a:r>
            <a:r>
              <a:rPr lang="pl-PL" sz="17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przez podmiot</a:t>
            </a:r>
            <a:r>
              <a:rPr lang="pl-PL" sz="17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który </a:t>
            </a:r>
            <a:r>
              <a:rPr lang="pl-PL" sz="17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będzie </a:t>
            </a:r>
            <a:r>
              <a:rPr lang="pl-PL" sz="17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miejscem realizacji projektu </a:t>
            </a:r>
            <a:r>
              <a:rPr lang="pl-PL" sz="17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badawczego</a:t>
            </a:r>
          </a:p>
          <a:p>
            <a:pPr algn="just">
              <a:buFont typeface="Arial" pitchFamily="34" charset="0"/>
              <a:buChar char="•"/>
            </a:pPr>
            <a:endParaRPr lang="pl-PL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r>
              <a:rPr lang="pl-PL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W konkursie </a:t>
            </a:r>
            <a:r>
              <a:rPr lang="pl-PL" sz="20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PRELUDIUM 5</a:t>
            </a:r>
            <a:r>
              <a:rPr lang="pl-PL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2000" u="sng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jest wymagany </a:t>
            </a:r>
            <a:r>
              <a:rPr lang="pl-PL" sz="2000" u="sng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podpis Opiekuna naukowego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29</a:t>
            </a:fld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2145"/>
            <a:ext cx="4950122" cy="2196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a 4"/>
          <p:cNvSpPr/>
          <p:nvPr/>
        </p:nvSpPr>
        <p:spPr>
          <a:xfrm>
            <a:off x="6203365" y="2041616"/>
            <a:ext cx="1989435" cy="3961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115616" y="72000"/>
            <a:ext cx="2736304" cy="836720"/>
          </a:xfrm>
        </p:spPr>
        <p:txBody>
          <a:bodyPr/>
          <a:lstStyle/>
          <a:p>
            <a:r>
              <a:rPr lang="pl-PL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Wniosek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spotkania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pl-PL" dirty="0">
                <a:solidFill>
                  <a:srgbClr val="000000"/>
                </a:solidFill>
              </a:rPr>
              <a:t>Prezentacja struktury i działania NCN</a:t>
            </a:r>
          </a:p>
          <a:p>
            <a:r>
              <a:rPr lang="pl-PL" dirty="0">
                <a:solidFill>
                  <a:srgbClr val="000000"/>
                </a:solidFill>
              </a:rPr>
              <a:t>Projekt: od złożenia do zamknięcia</a:t>
            </a:r>
          </a:p>
          <a:p>
            <a:r>
              <a:rPr lang="pl-PL" dirty="0" smtClean="0">
                <a:solidFill>
                  <a:srgbClr val="000000"/>
                </a:solidFill>
              </a:rPr>
              <a:t>Finanse </a:t>
            </a:r>
            <a:r>
              <a:rPr lang="pl-PL" dirty="0">
                <a:solidFill>
                  <a:srgbClr val="000000"/>
                </a:solidFill>
              </a:rPr>
              <a:t>w projektach</a:t>
            </a:r>
          </a:p>
          <a:p>
            <a:r>
              <a:rPr lang="pl-PL" dirty="0">
                <a:solidFill>
                  <a:srgbClr val="000000"/>
                </a:solidFill>
              </a:rPr>
              <a:t>Koszty pośrednie</a:t>
            </a:r>
          </a:p>
          <a:p>
            <a:r>
              <a:rPr lang="pl-PL" dirty="0">
                <a:solidFill>
                  <a:srgbClr val="000000"/>
                </a:solidFill>
              </a:rPr>
              <a:t>Pomoc publiczna</a:t>
            </a:r>
          </a:p>
          <a:p>
            <a:r>
              <a:rPr lang="pl-PL" dirty="0">
                <a:solidFill>
                  <a:srgbClr val="000000"/>
                </a:solidFill>
              </a:rPr>
              <a:t>Zagadnienia prawne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3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71184" cy="908728"/>
          </a:xfrm>
        </p:spPr>
        <p:txBody>
          <a:bodyPr>
            <a:normAutofit fontScale="90000"/>
          </a:bodyPr>
          <a:lstStyle/>
          <a:p>
            <a:pPr lvl="4" algn="ctr" rtl="0">
              <a:spcBef>
                <a:spcPct val="0"/>
              </a:spcBef>
            </a:pPr>
            <a:r>
              <a:rPr lang="pl-PL" sz="4200" b="1" dirty="0" smtClean="0">
                <a:solidFill>
                  <a:srgbClr val="DB133C"/>
                </a:solidFill>
                <a:latin typeface="+mj-lt"/>
                <a:cs typeface="Times New Roman" pitchFamily="18" charset="0"/>
              </a:rPr>
              <a:t>PLAN BADAŃ </a:t>
            </a:r>
            <a:r>
              <a:rPr lang="pl-PL" sz="4000" b="1" dirty="0" smtClean="0">
                <a:solidFill>
                  <a:srgbClr val="DB133C"/>
                </a:solidFill>
                <a:latin typeface="+mj-lt"/>
              </a:rPr>
              <a:t/>
            </a:r>
            <a:br>
              <a:rPr lang="pl-PL" sz="4000" b="1" dirty="0" smtClean="0">
                <a:solidFill>
                  <a:srgbClr val="DB133C"/>
                </a:solidFill>
                <a:latin typeface="+mj-lt"/>
              </a:rPr>
            </a:br>
            <a:endParaRPr lang="pl-PL" dirty="0">
              <a:solidFill>
                <a:srgbClr val="DB133C"/>
              </a:solidFill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328726" y="1124744"/>
            <a:ext cx="8424936" cy="4565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7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Plan badań </a:t>
            </a:r>
            <a:r>
              <a:rPr lang="pl-PL" sz="17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jest wypunktowanym opisem planowanych </a:t>
            </a:r>
            <a:r>
              <a:rPr lang="pl-PL" sz="17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zadań badawczych charakteryzujących kolejne etapy realizacji projektu oraz zdefiniowanie podmiotu realizującego zadanie. </a:t>
            </a:r>
            <a:endParaRPr lang="pl-PL" sz="17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0" indent="0" algn="just">
              <a:buNone/>
            </a:pPr>
            <a:endParaRPr lang="pl-PL" sz="1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1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10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</a:t>
            </a:r>
            <a:r>
              <a:rPr lang="pl-PL" sz="17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Za </a:t>
            </a:r>
            <a:r>
              <a:rPr lang="pl-PL" sz="17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zadanie badawcze </a:t>
            </a:r>
            <a:r>
              <a:rPr lang="pl-PL" sz="1700" b="1" u="sng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NIE są </a:t>
            </a:r>
            <a:r>
              <a:rPr lang="pl-PL" sz="1700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uważane </a:t>
            </a:r>
            <a:r>
              <a:rPr lang="pl-PL" sz="17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m.in.: </a:t>
            </a:r>
          </a:p>
          <a:p>
            <a:pPr lvl="2" algn="just"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zakup aparatury</a:t>
            </a:r>
          </a:p>
          <a:p>
            <a:pPr lvl="2" algn="just"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udział w konferencji</a:t>
            </a:r>
          </a:p>
          <a:p>
            <a:pPr lvl="2" algn="just"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przygotowanie publikacji, itp. </a:t>
            </a:r>
          </a:p>
          <a:p>
            <a:pPr marL="0" indent="0" algn="just">
              <a:buNone/>
            </a:pPr>
            <a:endParaRPr lang="pl-PL" sz="1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17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Plan zadań </a:t>
            </a:r>
            <a:r>
              <a:rPr lang="pl-PL" sz="1700" b="1" u="sng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NIE </a:t>
            </a:r>
            <a:r>
              <a:rPr lang="pl-PL" sz="1700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powinien </a:t>
            </a:r>
            <a:r>
              <a:rPr lang="pl-PL" sz="17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wyglądać jak przedstawione </a:t>
            </a:r>
            <a:r>
              <a:rPr lang="pl-PL" sz="17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poniżej:</a:t>
            </a:r>
          </a:p>
          <a:p>
            <a:pPr marL="0" indent="0" algn="just">
              <a:buNone/>
            </a:pPr>
            <a:endParaRPr lang="pl-PL" sz="17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endParaRPr lang="pl-PL" dirty="0">
              <a:latin typeface="+mn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30</a:t>
            </a:fld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28" y="4005064"/>
            <a:ext cx="3975123" cy="2360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05" y="5445224"/>
            <a:ext cx="4392488" cy="12429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52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683568" y="332656"/>
            <a:ext cx="8028384" cy="1700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 smtClean="0">
                <a:solidFill>
                  <a:srgbClr val="DB133C"/>
                </a:solidFill>
                <a:latin typeface="+mj-lt"/>
                <a:cs typeface="Times New Roman" pitchFamily="18" charset="0"/>
              </a:rPr>
              <a:t>KOSZTORYS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	       Wszystkie zakładki muszą zostać uzupełnione</a:t>
            </a:r>
            <a:endParaRPr lang="pl-PL" sz="20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31</a:t>
            </a:fld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1" y="1700808"/>
            <a:ext cx="6262355" cy="316835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5024"/>
            <a:ext cx="5208016" cy="26642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05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603556" y="260648"/>
            <a:ext cx="8028384" cy="1700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>
                <a:solidFill>
                  <a:srgbClr val="DB133C"/>
                </a:solidFill>
                <a:latin typeface="+mn-lt"/>
                <a:cs typeface="Times New Roman" pitchFamily="18" charset="0"/>
              </a:rPr>
              <a:t>KOSZTORYS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	   </a:t>
            </a:r>
            <a:r>
              <a:rPr lang="pl-PL" sz="20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Wszystkie </a:t>
            </a:r>
            <a:r>
              <a:rPr lang="pl-PL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zakładki muszą zostać uzupełnione</a:t>
            </a:r>
            <a:endParaRPr lang="pl-PL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32</a:t>
            </a:fld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81" y="1700808"/>
            <a:ext cx="8460431" cy="32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89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89087" y="188640"/>
            <a:ext cx="8603393" cy="16998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>
                <a:solidFill>
                  <a:srgbClr val="DB133C"/>
                </a:solidFill>
                <a:latin typeface="+mn-lt"/>
                <a:cs typeface="Times New Roman" pitchFamily="18" charset="0"/>
              </a:rPr>
              <a:t>KOSZTORYS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</a:t>
            </a:r>
            <a:r>
              <a:rPr lang="pl-PL" sz="20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należy przedstawić uzasadnienie </a:t>
            </a:r>
            <a:r>
              <a:rPr lang="pl-PL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poszczególnych </a:t>
            </a:r>
            <a:r>
              <a:rPr lang="pl-PL" sz="20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pozycji kosztorysu </a:t>
            </a:r>
          </a:p>
          <a:p>
            <a:pPr marL="0" indent="0" algn="ctr"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oraz opis procedury zatrudnienia </a:t>
            </a:r>
            <a:endParaRPr lang="pl-PL" sz="22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33</a:t>
            </a:fld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7" y="2276872"/>
            <a:ext cx="7668344" cy="231666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56" y="4805369"/>
            <a:ext cx="7344816" cy="1296144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37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57118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>
                <a:solidFill>
                  <a:srgbClr val="DB133C"/>
                </a:solidFill>
                <a:latin typeface="+mj-lt"/>
                <a:cs typeface="Times New Roman" pitchFamily="18" charset="0"/>
              </a:rPr>
              <a:t>NOWA EDYCJA KONKURSÓW</a:t>
            </a:r>
            <a:br>
              <a:rPr lang="pl-PL" sz="3200" dirty="0" smtClean="0">
                <a:solidFill>
                  <a:srgbClr val="DB133C"/>
                </a:solidFill>
                <a:latin typeface="+mj-lt"/>
                <a:cs typeface="Times New Roman" pitchFamily="18" charset="0"/>
              </a:rPr>
            </a:br>
            <a:r>
              <a:rPr lang="pl-PL" sz="3200" dirty="0" smtClean="0">
                <a:solidFill>
                  <a:srgbClr val="DB133C"/>
                </a:solidFill>
                <a:cs typeface="Times New Roman" pitchFamily="18" charset="0"/>
              </a:rPr>
              <a:t>istotne zmiany</a:t>
            </a:r>
            <a:endParaRPr lang="pl-PL" sz="3200" dirty="0">
              <a:solidFill>
                <a:srgbClr val="DB133C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755576" y="1556792"/>
            <a:ext cx="7704856" cy="4536504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>
                <a:solidFill>
                  <a:srgbClr val="000000"/>
                </a:solidFill>
                <a:cs typeface="Times New Roman" pitchFamily="18" charset="0"/>
              </a:rPr>
              <a:t>W konkursach, </a:t>
            </a:r>
            <a:r>
              <a:rPr lang="pl-PL" sz="1800" b="1" dirty="0">
                <a:solidFill>
                  <a:srgbClr val="000000"/>
                </a:solidFill>
                <a:cs typeface="Times New Roman" pitchFamily="18" charset="0"/>
              </a:rPr>
              <a:t>bez względu na panele </a:t>
            </a:r>
            <a:r>
              <a:rPr lang="pl-PL" sz="1800" b="1" dirty="0" smtClean="0">
                <a:solidFill>
                  <a:srgbClr val="000000"/>
                </a:solidFill>
                <a:cs typeface="Times New Roman" pitchFamily="18" charset="0"/>
              </a:rPr>
              <a:t>dyscyplin</a:t>
            </a:r>
            <a:r>
              <a:rPr lang="pl-PL" sz="1800" dirty="0" smtClean="0">
                <a:solidFill>
                  <a:srgbClr val="000000"/>
                </a:solidFill>
                <a:cs typeface="Times New Roman" pitchFamily="18" charset="0"/>
              </a:rPr>
              <a:t>,</a:t>
            </a:r>
            <a:r>
              <a:rPr lang="pl-PL" sz="18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l-PL" sz="1800" dirty="0" smtClean="0">
                <a:solidFill>
                  <a:srgbClr val="000000"/>
                </a:solidFill>
                <a:cs typeface="Times New Roman" pitchFamily="18" charset="0"/>
              </a:rPr>
              <a:t>Wnioskodawca </a:t>
            </a:r>
            <a:r>
              <a:rPr lang="pl-PL" sz="1800" dirty="0">
                <a:solidFill>
                  <a:srgbClr val="000000"/>
                </a:solidFill>
                <a:cs typeface="Times New Roman" pitchFamily="18" charset="0"/>
              </a:rPr>
              <a:t>musi </a:t>
            </a:r>
            <a:r>
              <a:rPr lang="pl-PL" sz="1800" dirty="0" smtClean="0">
                <a:solidFill>
                  <a:srgbClr val="000000"/>
                </a:solidFill>
                <a:cs typeface="Times New Roman" pitchFamily="18" charset="0"/>
              </a:rPr>
              <a:t>przygotować:</a:t>
            </a:r>
          </a:p>
          <a:p>
            <a:pPr marL="457200" lvl="1" indent="0" algn="just">
              <a:buNone/>
            </a:pPr>
            <a:r>
              <a:rPr lang="pl-PL" sz="1800" dirty="0" smtClean="0">
                <a:solidFill>
                  <a:srgbClr val="000000"/>
                </a:solidFill>
                <a:cs typeface="Times New Roman" pitchFamily="18" charset="0"/>
              </a:rPr>
              <a:t>   -  skrócony opis projektu badawczego w języku polskim</a:t>
            </a:r>
          </a:p>
          <a:p>
            <a:pPr marL="457200" lvl="1" indent="0" algn="just">
              <a:buNone/>
            </a:pPr>
            <a:r>
              <a:rPr lang="pl-PL" sz="1800" dirty="0" smtClean="0">
                <a:solidFill>
                  <a:srgbClr val="000000"/>
                </a:solidFill>
                <a:cs typeface="Times New Roman" pitchFamily="18" charset="0"/>
              </a:rPr>
              <a:t>   -  szczegółowy opis w języku angielskim</a:t>
            </a:r>
          </a:p>
          <a:p>
            <a:pPr algn="just"/>
            <a:endParaRPr lang="pl-PL" sz="1800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pl-PL" sz="1800" dirty="0">
                <a:solidFill>
                  <a:srgbClr val="000000"/>
                </a:solidFill>
                <a:cs typeface="Times New Roman" pitchFamily="18" charset="0"/>
              </a:rPr>
              <a:t>Wprowadzony został </a:t>
            </a:r>
            <a:r>
              <a:rPr lang="pl-PL" sz="1800" b="1" dirty="0">
                <a:solidFill>
                  <a:srgbClr val="000000"/>
                </a:solidFill>
                <a:cs typeface="Times New Roman" pitchFamily="18" charset="0"/>
              </a:rPr>
              <a:t>jeden typ formularza wniosku </a:t>
            </a:r>
            <a:r>
              <a:rPr lang="pl-PL" sz="1800" dirty="0">
                <a:solidFill>
                  <a:srgbClr val="000000"/>
                </a:solidFill>
                <a:cs typeface="Times New Roman" pitchFamily="18" charset="0"/>
              </a:rPr>
              <a:t>o finansowanie projektu badawczego, który obowiązuje wszystkich </a:t>
            </a:r>
            <a:r>
              <a:rPr lang="pl-PL" sz="1800" dirty="0" smtClean="0">
                <a:solidFill>
                  <a:srgbClr val="000000"/>
                </a:solidFill>
                <a:cs typeface="Times New Roman" pitchFamily="18" charset="0"/>
              </a:rPr>
              <a:t>Wnioskodawców</a:t>
            </a:r>
            <a:r>
              <a:rPr lang="pl-PL" sz="1800" dirty="0">
                <a:solidFill>
                  <a:srgbClr val="000000"/>
                </a:solidFill>
                <a:cs typeface="Times New Roman" pitchFamily="18" charset="0"/>
              </a:rPr>
              <a:t>, w tym osoby </a:t>
            </a:r>
            <a:r>
              <a:rPr lang="pl-PL" sz="1800" dirty="0" smtClean="0">
                <a:solidFill>
                  <a:srgbClr val="000000"/>
                </a:solidFill>
                <a:cs typeface="Times New Roman" pitchFamily="18" charset="0"/>
              </a:rPr>
              <a:t>fizyczne i </a:t>
            </a:r>
            <a:r>
              <a:rPr lang="pl-PL" sz="1800" dirty="0">
                <a:solidFill>
                  <a:srgbClr val="000000"/>
                </a:solidFill>
                <a:cs typeface="Times New Roman" pitchFamily="18" charset="0"/>
              </a:rPr>
              <a:t>podmioty złożone. </a:t>
            </a:r>
            <a:r>
              <a:rPr lang="pl-PL" sz="1800" b="1" dirty="0">
                <a:solidFill>
                  <a:srgbClr val="000000"/>
                </a:solidFill>
                <a:cs typeface="Times New Roman" pitchFamily="18" charset="0"/>
              </a:rPr>
              <a:t>Formularz wniosku został uproszczony, ograniczono zakres wymaganych danych oraz ujednolicono wersje językowe</a:t>
            </a:r>
            <a:r>
              <a:rPr lang="pl-PL" sz="1800" b="1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algn="just"/>
            <a:endParaRPr lang="pl-PL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pl-PL" sz="1800" dirty="0">
                <a:solidFill>
                  <a:srgbClr val="000000"/>
                </a:solidFill>
                <a:cs typeface="Times New Roman" pitchFamily="18" charset="0"/>
              </a:rPr>
              <a:t>W formularzu wniosku wprowadzony został dodatkowy punkt, który w </a:t>
            </a:r>
            <a:r>
              <a:rPr lang="pl-PL" sz="1800" dirty="0" smtClean="0">
                <a:solidFill>
                  <a:srgbClr val="000000"/>
                </a:solidFill>
                <a:cs typeface="Times New Roman" pitchFamily="18" charset="0"/>
              </a:rPr>
              <a:t>sytuacji, </a:t>
            </a:r>
            <a:r>
              <a:rPr lang="pl-PL" sz="1800" b="1" dirty="0">
                <a:solidFill>
                  <a:srgbClr val="FF0000"/>
                </a:solidFill>
                <a:cs typeface="Times New Roman" pitchFamily="18" charset="0"/>
              </a:rPr>
              <a:t>gdy wniosek składany jest po raz kolejny</a:t>
            </a:r>
            <a:r>
              <a:rPr lang="pl-PL" sz="1800" dirty="0">
                <a:solidFill>
                  <a:srgbClr val="FF0000"/>
                </a:solidFill>
                <a:cs typeface="Times New Roman" pitchFamily="18" charset="0"/>
              </a:rPr>
              <a:t>,</a:t>
            </a:r>
            <a:r>
              <a:rPr lang="pl-PL" sz="1800" dirty="0">
                <a:solidFill>
                  <a:srgbClr val="000000"/>
                </a:solidFill>
                <a:cs typeface="Times New Roman" pitchFamily="18" charset="0"/>
              </a:rPr>
              <a:t> umożliwia wnioskodawcy zamieszczenie informacji o wprowadzonych zmianach</a:t>
            </a:r>
            <a:r>
              <a:rPr lang="pl-PL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l-PL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34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683568" y="1556792"/>
            <a:ext cx="8136904" cy="41764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l-PL" b="1" dirty="0" smtClean="0">
                <a:solidFill>
                  <a:srgbClr val="000000"/>
                </a:solidFill>
                <a:cs typeface="Times New Roman" pitchFamily="18" charset="0"/>
              </a:rPr>
              <a:t>ZREZYGNOWANO z 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obowiązkowego </a:t>
            </a:r>
            <a:r>
              <a:rPr lang="pl-PL" dirty="0">
                <a:solidFill>
                  <a:srgbClr val="000000"/>
                </a:solidFill>
                <a:cs typeface="Times New Roman" pitchFamily="18" charset="0"/>
              </a:rPr>
              <a:t>dostarczania wraz 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z </a:t>
            </a:r>
            <a:r>
              <a:rPr lang="pl-PL" dirty="0">
                <a:solidFill>
                  <a:srgbClr val="000000"/>
                </a:solidFill>
                <a:cs typeface="Times New Roman" pitchFamily="18" charset="0"/>
              </a:rPr>
              <a:t>wnioskiem 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zgód </a:t>
            </a:r>
            <a:r>
              <a:rPr lang="pl-PL" dirty="0">
                <a:solidFill>
                  <a:srgbClr val="000000"/>
                </a:solidFill>
                <a:cs typeface="Times New Roman" pitchFamily="18" charset="0"/>
              </a:rPr>
              <a:t>właściwych komisji etycznych lub bioetycznych i innych dodatkowych zgód. Jeśli zgody są potrzebne, wnioskodawca musi zaznaczyć we wniosku wymóg ich uzyskania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pl-PL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54013">
              <a:lnSpc>
                <a:spcPct val="120000"/>
              </a:lnSpc>
            </a:pPr>
            <a:r>
              <a:rPr lang="pl-PL" b="1" dirty="0">
                <a:solidFill>
                  <a:srgbClr val="000000"/>
                </a:solidFill>
                <a:cs typeface="Times New Roman" pitchFamily="18" charset="0"/>
              </a:rPr>
              <a:t>ODPOWIEDZIALNOŚĆ 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za uzyskanie </a:t>
            </a:r>
            <a:r>
              <a:rPr lang="pl-PL" dirty="0">
                <a:solidFill>
                  <a:srgbClr val="000000"/>
                </a:solidFill>
                <a:cs typeface="Times New Roman" pitchFamily="18" charset="0"/>
              </a:rPr>
              <a:t>odpowiednich zgód 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przed wykonaniem doświadczeń bierze </a:t>
            </a:r>
            <a:r>
              <a:rPr lang="pl-PL" dirty="0">
                <a:solidFill>
                  <a:srgbClr val="000000"/>
                </a:solidFill>
                <a:cs typeface="Times New Roman" pitchFamily="18" charset="0"/>
              </a:rPr>
              <a:t>na siebie 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jednostka/kierownik </a:t>
            </a:r>
            <a:r>
              <a:rPr lang="pl-PL" dirty="0">
                <a:solidFill>
                  <a:srgbClr val="000000"/>
                </a:solidFill>
                <a:cs typeface="Times New Roman" pitchFamily="18" charset="0"/>
              </a:rPr>
              <a:t>projektu podpisując odpowiednie oświadczenie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pl-PL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    </a:t>
            </a:r>
            <a:endParaRPr lang="pl-PL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0" indent="0" algn="just">
              <a:buNone/>
            </a:pPr>
            <a:endParaRPr lang="pl-PL" sz="1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endParaRPr lang="pl-PL" sz="1800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pl-PL" dirty="0">
              <a:latin typeface="+mn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35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259632" y="332656"/>
            <a:ext cx="7416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b="1" dirty="0">
                <a:solidFill>
                  <a:srgbClr val="DB133C"/>
                </a:solidFill>
                <a:latin typeface="+mj-lt"/>
                <a:cs typeface="Times New Roman" pitchFamily="18" charset="0"/>
              </a:rPr>
              <a:t>ZGODA  KOMISJI  ETYCZNEJ / BIOETYCZNEJ</a:t>
            </a:r>
            <a:endParaRPr lang="pl-PL" sz="3000" dirty="0">
              <a:solidFill>
                <a:srgbClr val="DB133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45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36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95536" y="1412776"/>
            <a:ext cx="856895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l-PL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pl-PL" sz="2200" dirty="0">
                <a:solidFill>
                  <a:srgbClr val="000000"/>
                </a:solidFill>
                <a:cs typeface="Times New Roman" pitchFamily="18" charset="0"/>
              </a:rPr>
              <a:t>W konkursie </a:t>
            </a:r>
            <a:r>
              <a:rPr lang="pl-PL" sz="2200" b="1" dirty="0" smtClean="0">
                <a:solidFill>
                  <a:srgbClr val="000000"/>
                </a:solidFill>
                <a:cs typeface="Times New Roman" pitchFamily="18" charset="0"/>
              </a:rPr>
              <a:t>SONATA 5</a:t>
            </a:r>
            <a:r>
              <a:rPr lang="pl-PL" sz="2200" dirty="0" smtClean="0">
                <a:solidFill>
                  <a:srgbClr val="000000"/>
                </a:solidFill>
                <a:cs typeface="Times New Roman" pitchFamily="18" charset="0"/>
              </a:rPr>
              <a:t>: </a:t>
            </a:r>
          </a:p>
          <a:p>
            <a:pPr algn="just"/>
            <a:endParaRPr lang="pl-PL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Celem </a:t>
            </a:r>
            <a:r>
              <a:rPr lang="pl-PL" dirty="0">
                <a:solidFill>
                  <a:srgbClr val="000000"/>
                </a:solidFill>
                <a:cs typeface="Times New Roman" pitchFamily="18" charset="0"/>
              </a:rPr>
              <a:t>projektów </a:t>
            </a:r>
            <a:r>
              <a:rPr lang="pl-PL" b="1" dirty="0" smtClean="0">
                <a:solidFill>
                  <a:srgbClr val="000000"/>
                </a:solidFill>
                <a:cs typeface="Times New Roman" pitchFamily="18" charset="0"/>
              </a:rPr>
              <a:t>NIE MUSI 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być stworzenie unikatowego warsztatu naukowego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pl-PL" sz="1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Okres </a:t>
            </a:r>
            <a:r>
              <a:rPr lang="pl-PL" dirty="0">
                <a:solidFill>
                  <a:srgbClr val="000000"/>
                </a:solidFill>
                <a:cs typeface="Times New Roman" pitchFamily="18" charset="0"/>
              </a:rPr>
              <a:t>realizacji projektu został skrócony i wynosi </a:t>
            </a:r>
            <a:r>
              <a:rPr lang="pl-PL" b="1" dirty="0">
                <a:solidFill>
                  <a:srgbClr val="000000"/>
                </a:solidFill>
                <a:cs typeface="Times New Roman" pitchFamily="18" charset="0"/>
              </a:rPr>
              <a:t>od 12 do 36 </a:t>
            </a:r>
            <a:r>
              <a:rPr lang="pl-PL" b="1" dirty="0" smtClean="0">
                <a:solidFill>
                  <a:srgbClr val="000000"/>
                </a:solidFill>
                <a:cs typeface="Times New Roman" pitchFamily="18" charset="0"/>
              </a:rPr>
              <a:t>miesięcy</a:t>
            </a:r>
          </a:p>
          <a:p>
            <a:pPr marL="628650" lvl="1" indent="-171450" algn="just">
              <a:buFont typeface="Wingdings" pitchFamily="2" charset="2"/>
              <a:buChar char="ü"/>
            </a:pPr>
            <a:endParaRPr lang="pl-PL" sz="10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Zrezygnowano z ograniczenia </a:t>
            </a:r>
            <a:r>
              <a:rPr lang="pl-PL" dirty="0">
                <a:solidFill>
                  <a:srgbClr val="000000"/>
                </a:solidFill>
                <a:cs typeface="Times New Roman" pitchFamily="18" charset="0"/>
              </a:rPr>
              <a:t>budżetu w 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projektach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pl-PL" sz="1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Wprowadzono </a:t>
            </a:r>
            <a:r>
              <a:rPr lang="pl-PL" dirty="0">
                <a:solidFill>
                  <a:srgbClr val="000000"/>
                </a:solidFill>
                <a:cs typeface="Times New Roman" pitchFamily="18" charset="0"/>
              </a:rPr>
              <a:t>nowe regulacje dotyczące zakupu 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aparatury</a:t>
            </a:r>
          </a:p>
          <a:p>
            <a:pPr algn="just"/>
            <a:endParaRPr lang="pl-PL" sz="16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pl-PL" sz="1600" dirty="0" smtClean="0">
                <a:solidFill>
                  <a:srgbClr val="000000"/>
                </a:solidFill>
                <a:cs typeface="Times New Roman" pitchFamily="18" charset="0"/>
              </a:rPr>
              <a:t>W </a:t>
            </a:r>
            <a:r>
              <a:rPr lang="pl-PL" sz="1600" dirty="0">
                <a:solidFill>
                  <a:srgbClr val="000000"/>
                </a:solidFill>
                <a:cs typeface="Times New Roman" pitchFamily="18" charset="0"/>
              </a:rPr>
              <a:t>ramach konkursu możliwe jest wnioskowanie o zakup aparatury naukowo-badawczej, mającej na celu stworzenie unikatowego warsztatu naukowego, przy czym </a:t>
            </a:r>
            <a:r>
              <a:rPr lang="pl-PL" sz="1600" b="1" dirty="0">
                <a:solidFill>
                  <a:srgbClr val="000000"/>
                </a:solidFill>
                <a:cs typeface="Times New Roman" pitchFamily="18" charset="0"/>
              </a:rPr>
              <a:t>łączny koszt zakupu aparatury nie może przekraczać </a:t>
            </a:r>
            <a:r>
              <a:rPr lang="pl-PL" sz="1600" b="1" dirty="0" smtClean="0">
                <a:solidFill>
                  <a:srgbClr val="000000"/>
                </a:solidFill>
                <a:cs typeface="Times New Roman" pitchFamily="18" charset="0"/>
              </a:rPr>
              <a:t>wartości</a:t>
            </a:r>
            <a:r>
              <a:rPr lang="pl-PL" sz="1600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 algn="just"/>
            <a:endParaRPr lang="pl-PL" sz="16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l-PL" sz="1600" dirty="0" smtClean="0">
                <a:solidFill>
                  <a:srgbClr val="000000"/>
                </a:solidFill>
                <a:cs typeface="Times New Roman" pitchFamily="18" charset="0"/>
              </a:rPr>
              <a:t>        - </a:t>
            </a:r>
            <a:r>
              <a:rPr lang="pl-PL" sz="1600" b="1" dirty="0" smtClean="0">
                <a:solidFill>
                  <a:srgbClr val="000000"/>
                </a:solidFill>
                <a:cs typeface="Times New Roman" pitchFamily="18" charset="0"/>
              </a:rPr>
              <a:t>500 </a:t>
            </a:r>
            <a:r>
              <a:rPr lang="pl-PL" sz="1600" b="1" dirty="0">
                <a:solidFill>
                  <a:srgbClr val="000000"/>
                </a:solidFill>
                <a:cs typeface="Times New Roman" pitchFamily="18" charset="0"/>
              </a:rPr>
              <a:t>tys. zł </a:t>
            </a:r>
            <a:r>
              <a:rPr lang="pl-PL" sz="1600" dirty="0">
                <a:solidFill>
                  <a:srgbClr val="000000"/>
                </a:solidFill>
                <a:cs typeface="Times New Roman" pitchFamily="18" charset="0"/>
              </a:rPr>
              <a:t>w grupie Nauk Ścisłych i Technicznych i w grupie Nauk o </a:t>
            </a:r>
            <a:r>
              <a:rPr lang="pl-PL" sz="1600" dirty="0" smtClean="0">
                <a:solidFill>
                  <a:srgbClr val="000000"/>
                </a:solidFill>
                <a:cs typeface="Times New Roman" pitchFamily="18" charset="0"/>
              </a:rPr>
              <a:t>Życiu</a:t>
            </a:r>
          </a:p>
          <a:p>
            <a:pPr algn="just"/>
            <a:r>
              <a:rPr lang="pl-PL" sz="1600" dirty="0" smtClean="0">
                <a:solidFill>
                  <a:srgbClr val="000000"/>
                </a:solidFill>
                <a:cs typeface="Times New Roman" pitchFamily="18" charset="0"/>
              </a:rPr>
              <a:t>         - </a:t>
            </a:r>
            <a:r>
              <a:rPr lang="pl-PL" sz="1600" b="1" dirty="0" smtClean="0">
                <a:solidFill>
                  <a:srgbClr val="000000"/>
                </a:solidFill>
                <a:cs typeface="Times New Roman" pitchFamily="18" charset="0"/>
              </a:rPr>
              <a:t>150 </a:t>
            </a:r>
            <a:r>
              <a:rPr lang="pl-PL" sz="1600" b="1" dirty="0">
                <a:solidFill>
                  <a:srgbClr val="000000"/>
                </a:solidFill>
                <a:cs typeface="Times New Roman" pitchFamily="18" charset="0"/>
              </a:rPr>
              <a:t>tys. zł </a:t>
            </a:r>
            <a:r>
              <a:rPr lang="pl-PL" sz="1600" dirty="0">
                <a:solidFill>
                  <a:srgbClr val="000000"/>
                </a:solidFill>
                <a:cs typeface="Times New Roman" pitchFamily="18" charset="0"/>
              </a:rPr>
              <a:t>w grupie Nauk Humanistycznych, Społecznych i o Sztuce.</a:t>
            </a: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DB133C"/>
                </a:solidFill>
                <a:latin typeface="+mj-lt"/>
                <a:cs typeface="Times New Roman" pitchFamily="18" charset="0"/>
              </a:rPr>
              <a:t>KONKURS  SONATA</a:t>
            </a:r>
            <a:endParaRPr lang="pl-PL" sz="3600" dirty="0">
              <a:solidFill>
                <a:srgbClr val="DB133C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5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755576" y="1412776"/>
            <a:ext cx="7992888" cy="4968552"/>
          </a:xfrm>
        </p:spPr>
        <p:txBody>
          <a:bodyPr>
            <a:noAutofit/>
          </a:bodyPr>
          <a:lstStyle/>
          <a:p>
            <a:pPr lvl="0"/>
            <a:r>
              <a:rPr lang="pl-PL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Wniosek należy wysłać z zachowaniem terminu zawartego                           w ogłoszeniu  o konkursie </a:t>
            </a:r>
          </a:p>
          <a:p>
            <a:pPr lvl="1"/>
            <a:r>
              <a:rPr lang="pl-PL" sz="1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w wersji papierowej </a:t>
            </a:r>
            <a:r>
              <a:rPr lang="pl-PL" sz="1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(decyduje data stempla pocztowego w przypadku wysłania wniosku za pośrednictwem polskiej placówki pocztowej operatora publicznego) </a:t>
            </a:r>
          </a:p>
          <a:p>
            <a:pPr lvl="1"/>
            <a:r>
              <a:rPr lang="pl-PL" sz="1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w wersji elektronicznej w systemie OSF</a:t>
            </a:r>
          </a:p>
          <a:p>
            <a:pPr marL="0" lvl="0" indent="0">
              <a:buNone/>
            </a:pPr>
            <a:endParaRPr lang="pl-PL" sz="1800" b="1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lvl="0"/>
            <a:r>
              <a:rPr lang="pl-PL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Wniosek w wersji papierowej musi posiadać nagłówek z numeracją stron i stopkę z nr ID wniosku, rodzajem konkursu, nr panelu oraz datą i godziną ostatniej modyfikacji wniosku</a:t>
            </a:r>
          </a:p>
          <a:p>
            <a:pPr lvl="0">
              <a:buFont typeface="Arial" pitchFamily="34" charset="0"/>
              <a:buChar char="•"/>
            </a:pPr>
            <a:endParaRPr lang="pl-PL" sz="10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lvl="0"/>
            <a:r>
              <a:rPr lang="pl-PL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Do wniosku należy dołączyć wymagane </a:t>
            </a:r>
            <a:r>
              <a:rPr lang="pl-PL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załączniki</a:t>
            </a:r>
            <a:endParaRPr lang="pl-PL" sz="20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/>
              <a:t>37</a:t>
            </a:fld>
            <a:endParaRPr lang="pl-PL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115616" y="72000"/>
            <a:ext cx="7571184" cy="112474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DB133C"/>
                </a:solidFill>
                <a:latin typeface="+mj-lt"/>
                <a:cs typeface="Times New Roman" pitchFamily="18" charset="0"/>
              </a:rPr>
              <a:t>Złożenie wniosku</a:t>
            </a:r>
            <a:endParaRPr lang="pl-PL" sz="3600" dirty="0">
              <a:solidFill>
                <a:srgbClr val="DB133C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95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67544" y="1484784"/>
            <a:ext cx="8219256" cy="4421088"/>
          </a:xfrm>
        </p:spPr>
        <p:txBody>
          <a:bodyPr/>
          <a:lstStyle/>
          <a:p>
            <a:pPr marL="0" lvl="0" indent="0" algn="ctr">
              <a:buNone/>
            </a:pPr>
            <a:endParaRPr lang="pl-PL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0" indent="0" algn="ctr">
              <a:buNone/>
            </a:pPr>
            <a:endParaRPr lang="pl-PL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0" indent="0" algn="ctr">
              <a:buNone/>
            </a:pPr>
            <a:r>
              <a:rPr lang="pl-PL" sz="7200" b="1" kern="0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DECYZJA</a:t>
            </a:r>
            <a:endParaRPr lang="pl-PL" sz="7200" b="1" kern="0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38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7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509168579"/>
              </p:ext>
            </p:extLst>
          </p:nvPr>
        </p:nvGraphicFramePr>
        <p:xfrm>
          <a:off x="1259632" y="332656"/>
          <a:ext cx="770485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39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6" name="Strzałka w prawo 5"/>
          <p:cNvSpPr/>
          <p:nvPr/>
        </p:nvSpPr>
        <p:spPr>
          <a:xfrm>
            <a:off x="2771800" y="3935380"/>
            <a:ext cx="576064" cy="72008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50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Narodowe Centrum Nauki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1043608" y="1556792"/>
            <a:ext cx="6768752" cy="4277072"/>
          </a:xfrm>
        </p:spPr>
        <p:txBody>
          <a:bodyPr/>
          <a:lstStyle/>
          <a:p>
            <a:endParaRPr lang="pl-PL" dirty="0" smtClean="0">
              <a:solidFill>
                <a:srgbClr val="000000"/>
              </a:solidFill>
            </a:endParaRPr>
          </a:p>
          <a:p>
            <a:r>
              <a:rPr lang="pl-PL" dirty="0" smtClean="0">
                <a:solidFill>
                  <a:srgbClr val="000000"/>
                </a:solidFill>
              </a:rPr>
              <a:t>Prezentacja struktury i działania NCN</a:t>
            </a:r>
          </a:p>
          <a:p>
            <a:pPr marL="2286000" lvl="5" indent="0">
              <a:buNone/>
            </a:pPr>
            <a:endParaRPr lang="pl-PL" dirty="0" smtClean="0"/>
          </a:p>
          <a:p>
            <a:pPr marL="2286000" lvl="5" indent="0">
              <a:buNone/>
            </a:pPr>
            <a:endParaRPr lang="pl-PL" dirty="0"/>
          </a:p>
          <a:p>
            <a:pPr marL="2286000" lvl="5" indent="0">
              <a:buNone/>
            </a:pPr>
            <a:endParaRPr lang="pl-PL" dirty="0" smtClean="0"/>
          </a:p>
          <a:p>
            <a:pPr marL="2286000" lvl="5" indent="0">
              <a:buNone/>
            </a:pPr>
            <a:endParaRPr lang="pl-PL" dirty="0"/>
          </a:p>
          <a:p>
            <a:pPr marL="2286000" lvl="5" indent="0">
              <a:buNone/>
            </a:pPr>
            <a:endParaRPr lang="pl-PL" dirty="0" smtClean="0"/>
          </a:p>
          <a:p>
            <a:pPr marL="2286000" lvl="5" indent="0">
              <a:buNone/>
            </a:pPr>
            <a:endParaRPr lang="pl-PL" dirty="0"/>
          </a:p>
          <a:p>
            <a:pPr marL="2286000" lvl="5" indent="0">
              <a:buNone/>
            </a:pPr>
            <a:endParaRPr lang="pl-PL" dirty="0" smtClean="0"/>
          </a:p>
          <a:p>
            <a:pPr marL="2286000" lvl="5" indent="0">
              <a:buNone/>
            </a:pPr>
            <a:endParaRPr lang="pl-PL" dirty="0"/>
          </a:p>
          <a:p>
            <a:pPr marL="2286000" lvl="5" indent="0">
              <a:buNone/>
            </a:pPr>
            <a:r>
              <a:rPr lang="pl-PL" dirty="0" smtClean="0"/>
              <a:t>			Marcin Liana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4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611560" y="1196752"/>
            <a:ext cx="8219256" cy="4752528"/>
          </a:xfrm>
        </p:spPr>
        <p:txBody>
          <a:bodyPr/>
          <a:lstStyle/>
          <a:p>
            <a:pPr marL="0" lvl="0" indent="0" algn="ctr">
              <a:buNone/>
            </a:pPr>
            <a:r>
              <a:rPr lang="pl-PL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lvl="0" indent="0" algn="ctr">
              <a:buNone/>
            </a:pPr>
            <a:endParaRPr lang="pl-PL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buNone/>
            </a:pPr>
            <a:endParaRPr lang="pl-PL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buNone/>
            </a:pPr>
            <a:r>
              <a:rPr lang="pl-PL" sz="7200" b="1" kern="0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UMOWA</a:t>
            </a:r>
            <a:endParaRPr lang="pl-PL" sz="7200" b="1" kern="0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40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9" y="1076325"/>
            <a:ext cx="3894607" cy="371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41</a:t>
            </a:fld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18" y="5088582"/>
            <a:ext cx="4248472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4830"/>
            <a:ext cx="3428801" cy="286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83" y="188640"/>
            <a:ext cx="344083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Łącznik prosty ze strzałką 5"/>
          <p:cNvCxnSpPr/>
          <p:nvPr/>
        </p:nvCxnSpPr>
        <p:spPr>
          <a:xfrm flipV="1">
            <a:off x="1619672" y="1844824"/>
            <a:ext cx="5242792" cy="172819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1619672" y="3573016"/>
            <a:ext cx="5472608" cy="208823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V="1">
            <a:off x="1259632" y="2708920"/>
            <a:ext cx="5602832" cy="131402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a 15"/>
          <p:cNvSpPr/>
          <p:nvPr/>
        </p:nvSpPr>
        <p:spPr>
          <a:xfrm>
            <a:off x="424360" y="5457825"/>
            <a:ext cx="1294407" cy="4194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1115616" y="72000"/>
            <a:ext cx="3240360" cy="908728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DB133C"/>
                </a:solidFill>
                <a:latin typeface="+mj-lt"/>
                <a:cs typeface="Times New Roman" pitchFamily="18" charset="0"/>
              </a:rPr>
              <a:t>Umowa</a:t>
            </a:r>
            <a:endParaRPr lang="pl-PL" sz="3600" dirty="0">
              <a:solidFill>
                <a:srgbClr val="DB133C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7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67544" y="1302014"/>
            <a:ext cx="8219256" cy="4277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N</a:t>
            </a:r>
            <a:r>
              <a:rPr lang="pl-PL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a etapie podpisywania umowy </a:t>
            </a:r>
            <a:r>
              <a:rPr lang="pl-PL" sz="20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NIE MA MOŻLIWOŚCI  </a:t>
            </a:r>
            <a:r>
              <a:rPr lang="pl-PL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zmiany:</a:t>
            </a:r>
          </a:p>
          <a:p>
            <a:pPr algn="just"/>
            <a:endParaRPr lang="pl-PL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pl-PL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/>
            <a:endParaRPr lang="pl-PL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/>
            <a:endParaRPr lang="pl-PL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/>
            <a:endParaRPr lang="pl-PL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W przypadku, gdy osoba fizyczna nie zaplanuje w kosztorysie kosztów pośrednich nie ma możliwości ich zwiększenia na etapie podpisywania umowy ani realizacji projektu.</a:t>
            </a:r>
            <a:endParaRPr lang="pl-PL" sz="22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  <a:latin typeface="+mj-lt"/>
              </a:rPr>
              <a:pPr/>
              <a:t>42</a:t>
            </a:fld>
            <a:endParaRPr lang="pl-PL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067944" y="249923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220344" y="265163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141876" y="1988840"/>
            <a:ext cx="403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l-PL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kosztorysu</a:t>
            </a:r>
            <a:endParaRPr lang="pl-PL" sz="20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l-PL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h</a:t>
            </a:r>
            <a:r>
              <a:rPr lang="pl-PL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armonogramu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l-PL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okresu realizacji projektu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l-PL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Kierownika projektu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l-PL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Jednostki realizującej</a:t>
            </a:r>
            <a:endParaRPr lang="pl-PL" sz="20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115616" y="72000"/>
            <a:ext cx="7571184" cy="112474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DB133C"/>
                </a:solidFill>
                <a:latin typeface="+mj-lt"/>
                <a:cs typeface="Times New Roman" pitchFamily="18" charset="0"/>
              </a:rPr>
              <a:t>Umowa</a:t>
            </a:r>
            <a:endParaRPr lang="pl-PL" sz="3600" dirty="0">
              <a:solidFill>
                <a:srgbClr val="DB133C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3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67544" y="1484784"/>
            <a:ext cx="8219256" cy="460851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pl-PL" sz="48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buNone/>
            </a:pPr>
            <a:endParaRPr lang="pl-PL" sz="24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buNone/>
            </a:pPr>
            <a:r>
              <a:rPr lang="pl-PL" sz="7200" b="1" kern="0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ANEKSY</a:t>
            </a:r>
            <a:endParaRPr lang="pl-PL" sz="7200" b="1" kern="0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43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7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323528" y="908720"/>
            <a:ext cx="8424936" cy="5616624"/>
          </a:xfrm>
        </p:spPr>
        <p:txBody>
          <a:bodyPr>
            <a:normAutofit fontScale="92500" lnSpcReduction="20000"/>
          </a:bodyPr>
          <a:lstStyle/>
          <a:p>
            <a:pPr lvl="0" algn="just"/>
            <a:endParaRPr lang="pl-PL" sz="2400" dirty="0" smtClean="0">
              <a:latin typeface="+mj-lt"/>
              <a:cs typeface="Times New Roman" pitchFamily="18" charset="0"/>
            </a:endParaRPr>
          </a:p>
          <a:p>
            <a:pPr lvl="0"/>
            <a:r>
              <a:rPr lang="pl-PL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Zmiana warunków realizacji projektu określonych w umowie może być dokonana </a:t>
            </a:r>
            <a:r>
              <a:rPr lang="pl-PL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na wniosek Kierownika projektu i jednostki </a:t>
            </a:r>
            <a:r>
              <a:rPr lang="pl-PL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w drodze aneksu do umowy </a:t>
            </a:r>
          </a:p>
          <a:p>
            <a:pPr lvl="0" algn="just"/>
            <a:endParaRPr lang="pl-PL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lvl="0" algn="just"/>
            <a:r>
              <a:rPr lang="pl-PL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Wnioskując o zmianę należy sporządzić właściwy aneks (odpowiedni wzór i treść oraz załączniki dostępne na stronie internetowej NCN – </a:t>
            </a:r>
            <a:r>
              <a:rPr lang="pl-PL" sz="2400" u="sng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www.ncn.gov.pl</a:t>
            </a:r>
            <a:r>
              <a:rPr lang="pl-PL" sz="2400" u="sng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//finansowanie-nauki/konkursy/informacje-dla-</a:t>
            </a:r>
            <a:r>
              <a:rPr lang="pl-PL" sz="2400" u="sng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realizujacych</a:t>
            </a:r>
            <a:r>
              <a:rPr lang="pl-PL" sz="2400" u="sng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-projekty</a:t>
            </a:r>
            <a:r>
              <a:rPr lang="pl-PL" sz="2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)</a:t>
            </a:r>
            <a:endParaRPr lang="pl-PL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lvl="0" algn="just"/>
            <a:endParaRPr lang="pl-PL" sz="24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lvl="0" algn="just"/>
            <a:r>
              <a:rPr lang="pl-PL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Stronami zawierającą aneks są:</a:t>
            </a:r>
          </a:p>
          <a:p>
            <a:pPr lvl="1" algn="just">
              <a:buFont typeface="Wingdings" pitchFamily="2" charset="2"/>
              <a:buChar char="ü"/>
            </a:pPr>
            <a:r>
              <a:rPr lang="pl-PL" sz="19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Narodowe Centrum Nauki, </a:t>
            </a:r>
          </a:p>
          <a:p>
            <a:pPr lvl="1" algn="just">
              <a:buFont typeface="Wingdings" pitchFamily="2" charset="2"/>
              <a:buChar char="ü"/>
            </a:pPr>
            <a:r>
              <a:rPr lang="pl-PL" sz="19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Podmiot realizujący  </a:t>
            </a:r>
          </a:p>
          <a:p>
            <a:pPr lvl="1" algn="just">
              <a:buFont typeface="Wingdings" pitchFamily="2" charset="2"/>
              <a:buChar char="ü"/>
            </a:pPr>
            <a:r>
              <a:rPr lang="pl-PL" sz="19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Kierownik projektu</a:t>
            </a:r>
          </a:p>
          <a:p>
            <a:pPr lvl="0" algn="just"/>
            <a:endParaRPr lang="pl-PL" sz="2400" u="sng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pl-PL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Pod aneksem i załącznikami muszą się znaleźć właściwe podpisy i pieczęcie</a:t>
            </a:r>
            <a:endParaRPr lang="pl-PL" sz="2400" dirty="0">
              <a:latin typeface="+mj-lt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44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115616" y="72000"/>
            <a:ext cx="7571184" cy="112474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DB133C"/>
                </a:solidFill>
                <a:latin typeface="+mj-lt"/>
                <a:cs typeface="Times New Roman" pitchFamily="18" charset="0"/>
              </a:rPr>
              <a:t>Aneksy</a:t>
            </a:r>
            <a:endParaRPr lang="pl-PL" sz="3600" dirty="0">
              <a:solidFill>
                <a:srgbClr val="DB133C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1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8073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DB133C"/>
                </a:solidFill>
                <a:latin typeface="+mj-lt"/>
                <a:cs typeface="Times New Roman" pitchFamily="18" charset="0"/>
              </a:rPr>
              <a:t>NAJCZĘŚCIEJ POPEŁNIANE </a:t>
            </a:r>
            <a:br>
              <a:rPr lang="pl-PL" dirty="0" smtClean="0">
                <a:solidFill>
                  <a:srgbClr val="DB133C"/>
                </a:solidFill>
                <a:latin typeface="+mj-lt"/>
                <a:cs typeface="Times New Roman" pitchFamily="18" charset="0"/>
              </a:rPr>
            </a:br>
            <a:r>
              <a:rPr lang="pl-PL" dirty="0" smtClean="0">
                <a:solidFill>
                  <a:srgbClr val="DB133C"/>
                </a:solidFill>
                <a:latin typeface="+mj-lt"/>
                <a:cs typeface="Times New Roman" pitchFamily="18" charset="0"/>
              </a:rPr>
              <a:t>BŁĘDY</a:t>
            </a:r>
            <a:endParaRPr lang="pl-PL" dirty="0">
              <a:solidFill>
                <a:srgbClr val="DB133C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393465" y="1484784"/>
            <a:ext cx="8556240" cy="4781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1. </a:t>
            </a:r>
            <a:r>
              <a:rPr lang="pl-PL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Niezgodny rodzaj projektu podany we wstępie aneksu oraz na załącznikach</a:t>
            </a:r>
            <a:endParaRPr lang="pl-PL" sz="20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  <a:latin typeface="+mj-lt"/>
              </a:rPr>
              <a:pPr/>
              <a:t>45</a:t>
            </a:fld>
            <a:endParaRPr lang="pl-PL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99" y="2276872"/>
            <a:ext cx="4923060" cy="2169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5457825" cy="250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Łącznik prosty ze strzałką 5"/>
          <p:cNvCxnSpPr/>
          <p:nvPr/>
        </p:nvCxnSpPr>
        <p:spPr>
          <a:xfrm>
            <a:off x="2555776" y="3361688"/>
            <a:ext cx="4104456" cy="188089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0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196752"/>
            <a:ext cx="8435280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2. </a:t>
            </a:r>
            <a:r>
              <a:rPr lang="pl-PL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Wpisana data zawarcia aneksu</a:t>
            </a:r>
          </a:p>
          <a:p>
            <a:endParaRPr lang="pl-PL" dirty="0">
              <a:latin typeface="+mj-lt"/>
            </a:endParaRPr>
          </a:p>
          <a:p>
            <a:endParaRPr lang="pl-PL" dirty="0" smtClean="0">
              <a:latin typeface="+mj-lt"/>
            </a:endParaRPr>
          </a:p>
          <a:p>
            <a:endParaRPr lang="pl-PL" dirty="0">
              <a:latin typeface="+mj-lt"/>
            </a:endParaRPr>
          </a:p>
          <a:p>
            <a:endParaRPr lang="pl-PL" dirty="0" smtClean="0">
              <a:latin typeface="+mj-lt"/>
            </a:endParaRPr>
          </a:p>
          <a:p>
            <a:endParaRPr lang="pl-PL" dirty="0">
              <a:latin typeface="+mj-lt"/>
            </a:endParaRPr>
          </a:p>
          <a:p>
            <a:endParaRPr lang="pl-PL" dirty="0" smtClean="0">
              <a:latin typeface="+mj-lt"/>
            </a:endParaRPr>
          </a:p>
          <a:p>
            <a:pPr marL="0" indent="0" algn="just">
              <a:buNone/>
            </a:pPr>
            <a:endParaRPr lang="pl-PL" sz="2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Data zawarcia aneksu jest nadawana przez NCN w dniu podpisu aneksu przez Dyrekcję Centrum</a:t>
            </a:r>
            <a:endParaRPr lang="pl-PL" sz="20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46</a:t>
            </a:fld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07" y="1916831"/>
            <a:ext cx="6512570" cy="2920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a 4"/>
          <p:cNvSpPr/>
          <p:nvPr/>
        </p:nvSpPr>
        <p:spPr>
          <a:xfrm>
            <a:off x="3669301" y="3219536"/>
            <a:ext cx="1118724" cy="4851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ze strzałką 6"/>
          <p:cNvCxnSpPr/>
          <p:nvPr/>
        </p:nvCxnSpPr>
        <p:spPr>
          <a:xfrm flipH="1" flipV="1">
            <a:off x="4661492" y="3704678"/>
            <a:ext cx="1710709" cy="130849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115616" y="72000"/>
            <a:ext cx="7571184" cy="105274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DB133C"/>
                </a:solidFill>
                <a:latin typeface="+mj-lt"/>
                <a:cs typeface="Times New Roman" pitchFamily="18" charset="0"/>
              </a:rPr>
              <a:t>Aneksy</a:t>
            </a:r>
            <a:endParaRPr lang="pl-PL" sz="3600" dirty="0">
              <a:solidFill>
                <a:srgbClr val="DB133C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9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47</a:t>
            </a:fld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4243"/>
            <a:ext cx="5391150" cy="319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a 4"/>
          <p:cNvSpPr/>
          <p:nvPr/>
        </p:nvSpPr>
        <p:spPr>
          <a:xfrm>
            <a:off x="395536" y="3933056"/>
            <a:ext cx="93610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115616" y="4293096"/>
            <a:ext cx="93610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69307"/>
            <a:ext cx="4536504" cy="3728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539552" y="1240160"/>
            <a:ext cx="8219256" cy="4277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3. </a:t>
            </a:r>
            <a:r>
              <a:rPr lang="pl-PL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Niepełna nazwa Jednostki</a:t>
            </a:r>
            <a:endParaRPr lang="pl-PL" sz="24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4158415" y="5373216"/>
            <a:ext cx="93610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5360847" y="5373216"/>
            <a:ext cx="93610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1115616" y="72000"/>
            <a:ext cx="7571184" cy="105274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DB133C"/>
                </a:solidFill>
                <a:latin typeface="+mj-lt"/>
                <a:cs typeface="Times New Roman" pitchFamily="18" charset="0"/>
              </a:rPr>
              <a:t>Aneksy</a:t>
            </a:r>
            <a:endParaRPr lang="pl-PL" sz="3600" dirty="0">
              <a:solidFill>
                <a:srgbClr val="DB133C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179512" y="1268760"/>
            <a:ext cx="8496944" cy="4565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UWAGA! </a:t>
            </a:r>
            <a:r>
              <a:rPr lang="pl-PL" sz="1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Wszystkie</a:t>
            </a:r>
            <a:r>
              <a:rPr lang="pl-PL" sz="1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pl-PL" sz="1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osoby reprezentujące Jednostkę wymienione na 1 stronie aneksu muszą go podpisać </a:t>
            </a:r>
            <a:endParaRPr lang="pl-PL" sz="18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48</a:t>
            </a:fld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32098"/>
            <a:ext cx="4590810" cy="28526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5" y="1916832"/>
            <a:ext cx="4109640" cy="4416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Łącznik prosty ze strzałką 5"/>
          <p:cNvCxnSpPr/>
          <p:nvPr/>
        </p:nvCxnSpPr>
        <p:spPr>
          <a:xfrm flipV="1">
            <a:off x="3707904" y="3717032"/>
            <a:ext cx="2808312" cy="208823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115616" y="72000"/>
            <a:ext cx="7571184" cy="105274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DB133C"/>
                </a:solidFill>
                <a:latin typeface="+mj-lt"/>
                <a:cs typeface="Times New Roman" pitchFamily="18" charset="0"/>
              </a:rPr>
              <a:t>Aneksy</a:t>
            </a:r>
            <a:endParaRPr lang="pl-PL" sz="3600" dirty="0">
              <a:solidFill>
                <a:srgbClr val="DB133C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48501" y="3213366"/>
            <a:ext cx="8507288" cy="316757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pl-PL" sz="18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Przy przedłużaniu projektów </a:t>
            </a:r>
            <a:r>
              <a:rPr lang="pl-PL" sz="1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z konkursów NCN należy również pamiętać o zmianie paragrafu określającego datę odstąpienia od umowy </a:t>
            </a:r>
          </a:p>
          <a:p>
            <a:pPr algn="just">
              <a:buFont typeface="Arial" pitchFamily="34" charset="0"/>
              <a:buChar char="•"/>
            </a:pPr>
            <a:endParaRPr lang="pl-PL" sz="18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pl-PL" sz="1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pl-PL" sz="18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pl-PL" sz="1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pl-PL" sz="18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pl-PL" sz="18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pl-PL" sz="18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1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Jeśli to konieczne należy również dołączyć wymagane załączniki np. zmieniony harmonogram </a:t>
            </a:r>
            <a:endParaRPr lang="pl-PL" sz="1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49</a:t>
            </a:fld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593753" cy="135490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15" y="4147492"/>
            <a:ext cx="5593753" cy="1299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a 4"/>
          <p:cNvSpPr/>
          <p:nvPr/>
        </p:nvSpPr>
        <p:spPr>
          <a:xfrm>
            <a:off x="1680244" y="4869160"/>
            <a:ext cx="561662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328657" y="332656"/>
            <a:ext cx="7632848" cy="12961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Wingdings" pitchFamily="2" charset="2"/>
              <a:buChar char="§"/>
              <a:defRPr sz="28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Wingdings" pitchFamily="2" charset="2"/>
              <a:buChar char="§"/>
              <a:defRPr sz="24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Wingdings" pitchFamily="2" charset="2"/>
              <a:buChar char="§"/>
              <a:defRPr sz="20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Arial" pitchFamily="34" charset="0"/>
              <a:buChar char="•"/>
              <a:defRPr sz="18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Arial" pitchFamily="34" charset="0"/>
              <a:buChar char="•"/>
              <a:defRPr sz="18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Aneks </a:t>
            </a:r>
            <a:r>
              <a:rPr lang="pl-PL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MUSI </a:t>
            </a:r>
            <a:r>
              <a:rPr lang="pl-PL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zawierać zapisy dotyczące wszystkich zmienianych paragrafów           </a:t>
            </a:r>
          </a:p>
          <a:p>
            <a:pPr marL="0" indent="0" algn="just">
              <a:buNone/>
            </a:pPr>
            <a:r>
              <a:rPr lang="pl-PL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np.: w przypadku przedłużenia okresu realizacji projektu należy zawrzeć informację </a:t>
            </a:r>
          </a:p>
          <a:p>
            <a:pPr marL="0" indent="0" algn="just">
              <a:buNone/>
            </a:pPr>
            <a:r>
              <a:rPr lang="pl-PL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o zmianie treści paragrafu określającego datę zakończenia oraz okresu realizacji</a:t>
            </a:r>
          </a:p>
          <a:p>
            <a:pPr algn="just"/>
            <a:endParaRPr lang="pl-PL" sz="1800" dirty="0" smtClean="0">
              <a:latin typeface="+mj-lt"/>
            </a:endParaRPr>
          </a:p>
          <a:p>
            <a:pPr marL="0" indent="0" algn="just">
              <a:buNone/>
            </a:pPr>
            <a:endParaRPr lang="pl-PL" sz="1800" dirty="0" smtClean="0">
              <a:latin typeface="+mj-lt"/>
            </a:endParaRPr>
          </a:p>
          <a:p>
            <a:pPr marL="0" indent="0" algn="just">
              <a:buNone/>
            </a:pPr>
            <a:endParaRPr lang="pl-PL" sz="1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850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prstClr val="white"/>
                </a:solidFill>
              </a:rPr>
              <a:pPr/>
              <a:t>5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22619" y="1340768"/>
            <a:ext cx="8209284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DB133C"/>
                </a:solidFill>
                <a:effectLst/>
                <a:uLnTx/>
                <a:uFillTx/>
              </a:rPr>
              <a:t>Narodowe Centrum Nauki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- agencja wykonawcza powołana do finansowania badań podstawowych realizowanych w formie projektów badawczych, stypendiów doktorskich i staży po uzyskaniu stopnia naukowego doktora</a:t>
            </a:r>
            <a:endParaRPr kumimoji="0" lang="pl-PL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DB133C"/>
                </a:solidFill>
                <a:effectLst/>
                <a:uLnTx/>
                <a:uFillTx/>
              </a:rPr>
              <a:t>B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DB133C"/>
                </a:solidFill>
                <a:effectLst/>
                <a:uLnTx/>
                <a:uFillTx/>
              </a:rPr>
              <a:t>adania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DB133C"/>
                </a:solidFill>
                <a:effectLst/>
                <a:uLnTx/>
                <a:uFillTx/>
              </a:rPr>
              <a:t>podstawowe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- oryginalne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prace badawcze eksperymentalne lub teoretyczne podejmowane przede wszystkim w celu zdobywania nowej wiedzy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o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podstawach zjawisk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i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obserwowalnych faktach, bez nastawienia na bezpośrednie praktyczne zastosowanie lub 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użytkowanie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0" cap="none" spc="0" normalizeH="0" baseline="0" noProof="0" dirty="0" smtClean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0" cap="none" spc="0" normalizeH="0" baseline="0" noProof="0" dirty="0" smtClean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 smtClean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 smtClean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8028384" cy="5760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 smtClean="0">
                <a:ln>
                  <a:noFill/>
                </a:ln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Narodowe Centrum Nauki </a:t>
            </a:r>
            <a:endParaRPr kumimoji="0" lang="pl-PL" b="1" i="0" u="none" strike="noStrike" kern="0" cap="none" spc="0" normalizeH="0" baseline="0" noProof="0" dirty="0">
              <a:ln>
                <a:noFill/>
              </a:ln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611187" y="4437112"/>
            <a:ext cx="8137525" cy="1152128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rgbClr val="DB133C"/>
            </a:solidFill>
            <a:prstDash val="solid"/>
          </a:ln>
          <a:effectLst/>
        </p:spPr>
        <p:txBody>
          <a:bodyPr rtlCol="0" anchor="ctr"/>
          <a:lstStyle/>
          <a:p>
            <a:pPr algn="just">
              <a:defRPr/>
            </a:pPr>
            <a:r>
              <a:rPr lang="pl-PL" b="1" kern="0" dirty="0" smtClean="0">
                <a:solidFill>
                  <a:srgbClr val="000000"/>
                </a:solidFill>
              </a:rPr>
              <a:t>Narodowe </a:t>
            </a:r>
            <a:r>
              <a:rPr lang="pl-PL" b="1" kern="0" dirty="0">
                <a:solidFill>
                  <a:srgbClr val="000000"/>
                </a:solidFill>
              </a:rPr>
              <a:t>Centrum Nauki przeznacza nie mniej niż 20% środków pozostających w jego dyspozycji na wsparcie rozwoju osób rozpoczynających karierę </a:t>
            </a:r>
            <a:r>
              <a:rPr lang="pl-PL" b="1" kern="0" dirty="0" smtClean="0">
                <a:solidFill>
                  <a:srgbClr val="000000"/>
                </a:solidFill>
              </a:rPr>
              <a:t>naukową</a:t>
            </a:r>
            <a:endParaRPr lang="pl-PL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2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395536" y="2276872"/>
            <a:ext cx="8219256" cy="352839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Do aneksu należy dołączyć wniosek o zmianę warunków realizacji umowy</a:t>
            </a:r>
          </a:p>
          <a:p>
            <a:pPr algn="just">
              <a:buFont typeface="Wingdings" pitchFamily="2" charset="2"/>
              <a:buChar char="ü"/>
            </a:pPr>
            <a:endParaRPr lang="pl-PL" sz="2400" u="sng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Zgodnie z umową wniosek o zmianę składają i podpisują Kierownik projektu i osoby reprezentujące Jednostkę</a:t>
            </a:r>
            <a:endParaRPr lang="pl-PL" sz="24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  <a:latin typeface="+mj-lt"/>
              </a:rPr>
              <a:pPr/>
              <a:t>50</a:t>
            </a:fld>
            <a:endParaRPr lang="pl-PL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115616" y="72000"/>
            <a:ext cx="7571184" cy="105274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DB133C"/>
                </a:solidFill>
                <a:latin typeface="+mj-lt"/>
                <a:cs typeface="Times New Roman" pitchFamily="18" charset="0"/>
              </a:rPr>
              <a:t>Aneksy</a:t>
            </a:r>
            <a:endParaRPr lang="pl-PL" sz="3600" dirty="0">
              <a:solidFill>
                <a:srgbClr val="DB133C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395536" y="1196752"/>
            <a:ext cx="8219256" cy="4277072"/>
          </a:xfrm>
        </p:spPr>
        <p:txBody>
          <a:bodyPr/>
          <a:lstStyle/>
          <a:p>
            <a:pPr marL="0" lvl="0" indent="0" algn="ctr">
              <a:buNone/>
            </a:pPr>
            <a:endParaRPr lang="pl-PL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0" indent="0" algn="ctr">
              <a:buNone/>
            </a:pPr>
            <a:endParaRPr lang="pl-PL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0" indent="0" algn="ctr">
              <a:buNone/>
            </a:pPr>
            <a:endParaRPr lang="pl-PL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0" indent="0" algn="ctr">
              <a:buNone/>
            </a:pPr>
            <a:r>
              <a:rPr lang="pl-PL" sz="7200" b="1" kern="0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RAPORTY</a:t>
            </a:r>
            <a:endParaRPr lang="pl-PL" sz="7200" b="1" kern="0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indent="0">
              <a:buNone/>
            </a:pPr>
            <a:endParaRPr lang="pl-PL" dirty="0">
              <a:latin typeface="+mn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51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7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571184" cy="846591"/>
          </a:xfrm>
        </p:spPr>
        <p:txBody>
          <a:bodyPr/>
          <a:lstStyle/>
          <a:p>
            <a:r>
              <a:rPr lang="pl-PL" dirty="0" smtClean="0">
                <a:solidFill>
                  <a:srgbClr val="DB133C"/>
                </a:solidFill>
              </a:rPr>
              <a:t>Raporty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124744"/>
            <a:ext cx="8219256" cy="5040560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 smtClean="0">
                <a:solidFill>
                  <a:srgbClr val="000000"/>
                </a:solidFill>
              </a:rPr>
              <a:t>Raport należy złożyć na właściwym formularzu (</a:t>
            </a:r>
            <a:r>
              <a:rPr lang="pl-PL" sz="2000" dirty="0" smtClean="0">
                <a:solidFill>
                  <a:srgbClr val="000000"/>
                </a:solidFill>
              </a:rPr>
              <a:t>odpowiedni wzór dostępny na stronie internetowej NCN - </a:t>
            </a:r>
            <a:r>
              <a:rPr lang="pl-PL" sz="2000" u="sng" dirty="0">
                <a:solidFill>
                  <a:srgbClr val="000000"/>
                </a:solidFill>
                <a:cs typeface="Times New Roman" pitchFamily="18" charset="0"/>
              </a:rPr>
              <a:t>www.ncn.gov.pl//finansowanie-nauki/konkursy/informacje-dla-realizujacych-projekty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):</a:t>
            </a:r>
            <a:r>
              <a:rPr lang="pl-PL" dirty="0" smtClean="0">
                <a:solidFill>
                  <a:srgbClr val="000000"/>
                </a:solidFill>
              </a:rPr>
              <a:t>    </a:t>
            </a:r>
          </a:p>
          <a:p>
            <a:pPr marL="0" indent="0" algn="just">
              <a:buNone/>
            </a:pPr>
            <a:r>
              <a:rPr lang="pl-PL" dirty="0" smtClean="0">
                <a:solidFill>
                  <a:srgbClr val="000000"/>
                </a:solidFill>
              </a:rPr>
              <a:t>Obowiązują 3 wzory raportów właściwe dla odpowiedniego konkursu:</a:t>
            </a:r>
          </a:p>
          <a:p>
            <a:pPr lvl="1" algn="just">
              <a:buFont typeface="Wingdings" pitchFamily="2" charset="2"/>
              <a:buChar char="ü"/>
            </a:pPr>
            <a:r>
              <a:rPr lang="pl-PL" dirty="0" smtClean="0">
                <a:solidFill>
                  <a:srgbClr val="000000"/>
                </a:solidFill>
              </a:rPr>
              <a:t>dla konkursów od 30 do 33</a:t>
            </a:r>
          </a:p>
          <a:p>
            <a:pPr lvl="1" algn="just">
              <a:buFont typeface="Wingdings" pitchFamily="2" charset="2"/>
              <a:buChar char="ü"/>
            </a:pPr>
            <a:r>
              <a:rPr lang="pl-PL" dirty="0">
                <a:solidFill>
                  <a:srgbClr val="000000"/>
                </a:solidFill>
              </a:rPr>
              <a:t>d</a:t>
            </a:r>
            <a:r>
              <a:rPr lang="pl-PL" dirty="0" smtClean="0">
                <a:solidFill>
                  <a:srgbClr val="000000"/>
                </a:solidFill>
              </a:rPr>
              <a:t>la konkursów od 34 do 39</a:t>
            </a:r>
          </a:p>
          <a:p>
            <a:pPr lvl="1" algn="just">
              <a:buFont typeface="Wingdings" pitchFamily="2" charset="2"/>
              <a:buChar char="ü"/>
            </a:pPr>
            <a:r>
              <a:rPr lang="pl-PL" dirty="0">
                <a:solidFill>
                  <a:srgbClr val="000000"/>
                </a:solidFill>
              </a:rPr>
              <a:t>d</a:t>
            </a:r>
            <a:r>
              <a:rPr lang="pl-PL" dirty="0" smtClean="0">
                <a:solidFill>
                  <a:srgbClr val="000000"/>
                </a:solidFill>
              </a:rPr>
              <a:t>la konkursu 40</a:t>
            </a:r>
          </a:p>
          <a:p>
            <a:pPr algn="just"/>
            <a:r>
              <a:rPr lang="pl-PL" dirty="0" smtClean="0">
                <a:solidFill>
                  <a:srgbClr val="000000"/>
                </a:solidFill>
              </a:rPr>
              <a:t>Dla konkursów ogłoszonych przez NCN obowiązuje elektroniczna wersja (raport należy uzupełnić poprzez system OSF – dostępność od końca maja br.)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52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8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3563888" y="260648"/>
            <a:ext cx="5400600" cy="3816424"/>
          </a:xfrm>
        </p:spPr>
        <p:txBody>
          <a:bodyPr>
            <a:normAutofit/>
          </a:bodyPr>
          <a:lstStyle/>
          <a:p>
            <a:pPr algn="just"/>
            <a:r>
              <a:rPr lang="pl-PL" sz="1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Wszystkie pola raportu muszą zostać uzupełnione</a:t>
            </a:r>
          </a:p>
          <a:p>
            <a:pPr algn="just"/>
            <a:endParaRPr lang="pl-PL" sz="1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pl-PL" sz="1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Dane jednostki, Kierownika projektu, tytuł projektu oraz okres realizacji muszą być zgodne z umową</a:t>
            </a:r>
          </a:p>
          <a:p>
            <a:pPr algn="just"/>
            <a:endParaRPr lang="pl-PL" sz="1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pl-PL" sz="1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W oświadczeniach na ostatniej stronie należy </a:t>
            </a:r>
            <a:r>
              <a:rPr lang="pl-PL" sz="1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obowiązkowo </a:t>
            </a:r>
            <a:r>
              <a:rPr lang="pl-PL" sz="1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podać </a:t>
            </a:r>
            <a:r>
              <a:rPr lang="pl-PL" sz="18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osobę </a:t>
            </a:r>
            <a:r>
              <a:rPr lang="pl-PL" sz="1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odpowiedzialną </a:t>
            </a:r>
            <a:r>
              <a:rPr lang="pl-PL" sz="18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za sporządzenie </a:t>
            </a:r>
            <a:r>
              <a:rPr lang="pl-PL" sz="1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raportu</a:t>
            </a:r>
            <a:r>
              <a:rPr lang="pl-PL" sz="1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, miejsce dostępności do wglądu dokumentacji  oraz datę sporządzenia raportu</a:t>
            </a:r>
            <a:endParaRPr lang="pl-PL" sz="18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53</a:t>
            </a:fld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33072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56992"/>
            <a:ext cx="4239747" cy="3021286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2376264" cy="846591"/>
          </a:xfrm>
        </p:spPr>
        <p:txBody>
          <a:bodyPr/>
          <a:lstStyle/>
          <a:p>
            <a:r>
              <a:rPr lang="pl-PL" dirty="0" smtClean="0">
                <a:solidFill>
                  <a:srgbClr val="DB133C"/>
                </a:solidFill>
              </a:rPr>
              <a:t>Raporty</a:t>
            </a:r>
            <a:endParaRPr lang="pl-PL" dirty="0">
              <a:solidFill>
                <a:srgbClr val="DB1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3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04977" y="1540518"/>
            <a:ext cx="3502927" cy="45527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Zadania badawcze </a:t>
            </a:r>
            <a:r>
              <a:rPr lang="pl-PL" sz="20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muszą być zgodne </a:t>
            </a:r>
            <a:r>
              <a:rPr lang="pl-PL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z załącznikiem nr 1 do umowy lub zgodne ze zmianami wprowadzonymi aneksem do umowy zawartym między NCN a Jednostką</a:t>
            </a:r>
          </a:p>
          <a:p>
            <a:endParaRPr lang="pl-PL" sz="2000" dirty="0">
              <a:latin typeface="+mj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54</a:t>
            </a:fld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77" y="1540518"/>
            <a:ext cx="4583047" cy="464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ipsa 5"/>
          <p:cNvSpPr/>
          <p:nvPr/>
        </p:nvSpPr>
        <p:spPr>
          <a:xfrm>
            <a:off x="3949393" y="2348880"/>
            <a:ext cx="1728192" cy="2592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571184" cy="846591"/>
          </a:xfrm>
        </p:spPr>
        <p:txBody>
          <a:bodyPr/>
          <a:lstStyle/>
          <a:p>
            <a:r>
              <a:rPr lang="pl-PL" dirty="0" smtClean="0">
                <a:solidFill>
                  <a:srgbClr val="DB133C"/>
                </a:solidFill>
              </a:rPr>
              <a:t>Raporty</a:t>
            </a:r>
            <a:endParaRPr lang="pl-PL" dirty="0">
              <a:solidFill>
                <a:srgbClr val="DB1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2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1259632" y="1340768"/>
            <a:ext cx="7519165" cy="2756763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>
                <a:solidFill>
                  <a:srgbClr val="000000"/>
                </a:solidFill>
                <a:latin typeface="+mj-lt"/>
              </a:rPr>
              <a:t>Koszty planowane wskazane w </a:t>
            </a:r>
            <a:r>
              <a:rPr lang="pl-PL" sz="2400" b="1" dirty="0" smtClean="0">
                <a:solidFill>
                  <a:srgbClr val="000000"/>
                </a:solidFill>
                <a:latin typeface="+mj-lt"/>
              </a:rPr>
              <a:t>pkt J </a:t>
            </a:r>
            <a:r>
              <a:rPr lang="pl-PL" sz="2000" dirty="0" smtClean="0">
                <a:solidFill>
                  <a:srgbClr val="000000"/>
                </a:solidFill>
                <a:latin typeface="+mj-lt"/>
              </a:rPr>
              <a:t>raportu „Zestawienie kosztów planowanych i poniesionych” muszą być zgodne z załącznikiem nr 2 do umowy lub 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ze zmianami wprowadzonymi </a:t>
            </a:r>
            <a:r>
              <a:rPr lang="pl-PL" sz="2000" dirty="0" smtClean="0">
                <a:solidFill>
                  <a:srgbClr val="000000"/>
                </a:solidFill>
                <a:latin typeface="+mj-lt"/>
              </a:rPr>
              <a:t>aneksem 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do umowy zawartym między NCN a Jednostką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55</a:t>
            </a:fld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7" y="2843265"/>
            <a:ext cx="7981950" cy="303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571184" cy="846591"/>
          </a:xfrm>
        </p:spPr>
        <p:txBody>
          <a:bodyPr/>
          <a:lstStyle/>
          <a:p>
            <a:r>
              <a:rPr lang="pl-PL" dirty="0" smtClean="0">
                <a:solidFill>
                  <a:srgbClr val="DB133C"/>
                </a:solidFill>
              </a:rPr>
              <a:t>Raporty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2987824" y="3861048"/>
            <a:ext cx="1008112" cy="2030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4787822" y="3878626"/>
            <a:ext cx="936306" cy="2030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6372200" y="3842645"/>
            <a:ext cx="936104" cy="2030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57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2" y="332656"/>
            <a:ext cx="6657975" cy="286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67544" y="3068960"/>
            <a:ext cx="8568952" cy="36136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sz="1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W pkt  </a:t>
            </a:r>
            <a:r>
              <a:rPr lang="pl-PL" sz="1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K. </a:t>
            </a:r>
            <a:r>
              <a:rPr lang="pl-PL" sz="1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należy podać :</a:t>
            </a:r>
          </a:p>
          <a:p>
            <a:pPr lvl="1"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miejsce gdzie znajduje się do wglądu dokumentacja projektu</a:t>
            </a:r>
          </a:p>
          <a:p>
            <a:pPr lvl="1"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osobę odpowiedzialną za sporządzenie raportu</a:t>
            </a:r>
          </a:p>
          <a:p>
            <a:pPr lvl="1">
              <a:buFont typeface="Wingdings" pitchFamily="2" charset="2"/>
              <a:buChar char="ü"/>
            </a:pPr>
            <a:r>
              <a:rPr lang="pl-PL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d</a:t>
            </a:r>
            <a:r>
              <a:rPr lang="pl-PL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atę sporządzenia raportu</a:t>
            </a:r>
          </a:p>
          <a:p>
            <a:pPr marL="0" indent="0">
              <a:buNone/>
            </a:pPr>
            <a:endParaRPr lang="pl-PL" sz="2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sz="1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WYMAGANE SĄ: </a:t>
            </a:r>
          </a:p>
          <a:p>
            <a:pPr lvl="1"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pieczęć jednostki</a:t>
            </a:r>
          </a:p>
          <a:p>
            <a:pPr lvl="1" algn="just"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podpisy Kierownika jednostki, Głównego Księgowego/ Kwestora oraz Kierownika projektu</a:t>
            </a:r>
            <a:endParaRPr lang="pl-PL" sz="16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56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8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67544" y="1196752"/>
            <a:ext cx="8219256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Oryginał części raportu końcowego zwanego </a:t>
            </a:r>
            <a:r>
              <a:rPr lang="pl-PL" sz="1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Sprawozdanie finansowe</a:t>
            </a:r>
            <a:r>
              <a:rPr lang="pl-PL" sz="1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lub </a:t>
            </a:r>
            <a:r>
              <a:rPr lang="pl-PL" sz="1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Zestawienie </a:t>
            </a:r>
            <a:r>
              <a:rPr lang="pl-PL" sz="18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kosztów planowanych i </a:t>
            </a:r>
            <a:r>
              <a:rPr lang="pl-PL" sz="1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poniesionych</a:t>
            </a:r>
            <a:r>
              <a:rPr lang="pl-PL" sz="1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wraz z częścią raportu </a:t>
            </a:r>
            <a:r>
              <a:rPr lang="pl-PL" sz="1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„</a:t>
            </a:r>
            <a:r>
              <a:rPr lang="pl-PL" sz="1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Oświadczenie” stanowi dla NCN </a:t>
            </a:r>
            <a:r>
              <a:rPr lang="pl-PL" sz="1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dowód księgowy zewnętrzny</a:t>
            </a:r>
            <a:r>
              <a:rPr lang="pl-PL" sz="1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pl-PL" sz="1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obcy</a:t>
            </a:r>
            <a:r>
              <a:rPr lang="pl-PL" sz="18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będący podstawą rozliczenia projektu (służący do rozliczenia </a:t>
            </a:r>
            <a:r>
              <a:rPr lang="pl-PL" sz="1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projektów w </a:t>
            </a:r>
            <a:r>
              <a:rPr lang="pl-PL" sz="1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księgach rachunkowych), musi spełniać rygorystyczne wymogi </a:t>
            </a:r>
            <a:r>
              <a:rPr lang="pl-PL" sz="1800" u="sng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ustawy z dnia 29 września 1994 r. o rachunkowości</a:t>
            </a:r>
            <a:r>
              <a:rPr lang="pl-PL" sz="1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(</a:t>
            </a:r>
            <a:r>
              <a:rPr lang="pl-PL" sz="1800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t.j</a:t>
            </a:r>
            <a:r>
              <a:rPr lang="pl-PL" sz="1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.: Dz. U. z 2009 r. Nr 152, poz. 1223, Nr 157, poz. 1241 i Nr 165, poz. 1316 oraz z 2010 r. Nr 47, poz. 278).</a:t>
            </a:r>
          </a:p>
          <a:p>
            <a:pPr algn="just">
              <a:buFont typeface="Arial" pitchFamily="34" charset="0"/>
              <a:buChar char="•"/>
            </a:pPr>
            <a:endParaRPr lang="pl-PL" sz="1700" i="1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16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Dowody </a:t>
            </a:r>
            <a:r>
              <a:rPr lang="pl-PL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księgowe powinny być rzetelne, to jest zgodne z rzeczywistym </a:t>
            </a:r>
            <a:r>
              <a:rPr lang="pl-PL" sz="16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przebiegiem</a:t>
            </a:r>
            <a:r>
              <a:rPr lang="pl-PL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pl-PL" sz="16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operacji </a:t>
            </a:r>
            <a:r>
              <a:rPr lang="pl-PL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gospodarczej, którą dokumentują, </a:t>
            </a:r>
            <a:r>
              <a:rPr lang="pl-PL" sz="16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kompletne oraz </a:t>
            </a:r>
            <a:r>
              <a:rPr lang="pl-PL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wolne od błędów rachunkowych. Niedopuszczalne jest dokonywanie w dowodach księgowych wymazywania i przeróbek</a:t>
            </a:r>
            <a:r>
              <a:rPr lang="pl-PL" sz="16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pl-PL" sz="16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16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Błędy </a:t>
            </a:r>
            <a:r>
              <a:rPr lang="pl-PL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w dowodach źródłowych zewnętrznych obcych i własnych można </a:t>
            </a:r>
            <a:r>
              <a:rPr lang="pl-PL" sz="16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korygować</a:t>
            </a:r>
            <a:r>
              <a:rPr lang="pl-PL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pl-PL" sz="16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jedynie </a:t>
            </a:r>
            <a:r>
              <a:rPr lang="pl-PL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przez wysłanie </a:t>
            </a:r>
            <a:r>
              <a:rPr lang="pl-PL" sz="16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odpowiedniego </a:t>
            </a:r>
            <a:r>
              <a:rPr lang="pl-PL" sz="1600" b="1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dokumentu </a:t>
            </a:r>
            <a:r>
              <a:rPr lang="pl-PL" sz="1600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zawierającego</a:t>
            </a:r>
            <a:r>
              <a:rPr lang="pl-PL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pl-PL" sz="1600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sprostowanie</a:t>
            </a:r>
            <a:r>
              <a:rPr lang="pl-PL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, wraz ze stosownym uzasadnieniem, chyba że inne przepisy stanowią inaczej.</a:t>
            </a:r>
            <a:endParaRPr lang="pl-PL" sz="16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57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571184" cy="846591"/>
          </a:xfrm>
        </p:spPr>
        <p:txBody>
          <a:bodyPr/>
          <a:lstStyle/>
          <a:p>
            <a:r>
              <a:rPr lang="pl-PL" dirty="0" smtClean="0">
                <a:solidFill>
                  <a:srgbClr val="DB133C"/>
                </a:solidFill>
              </a:rPr>
              <a:t>Raporty</a:t>
            </a:r>
            <a:endParaRPr lang="pl-PL" dirty="0">
              <a:solidFill>
                <a:srgbClr val="DB1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3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71184" cy="112474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>
                <a:solidFill>
                  <a:srgbClr val="DB133C"/>
                </a:solidFill>
                <a:latin typeface="+mn-lt"/>
                <a:cs typeface="Times New Roman" pitchFamily="18" charset="0"/>
              </a:rPr>
              <a:t>ZASADY ZAPISU KWOT</a:t>
            </a:r>
            <a:r>
              <a:rPr lang="pl-PL" dirty="0">
                <a:solidFill>
                  <a:srgbClr val="DB133C"/>
                </a:solidFill>
                <a:latin typeface="+mn-lt"/>
              </a:rPr>
              <a:t/>
            </a:r>
            <a:br>
              <a:rPr lang="pl-PL" dirty="0">
                <a:solidFill>
                  <a:srgbClr val="DB133C"/>
                </a:solidFill>
                <a:latin typeface="+mn-lt"/>
              </a:rPr>
            </a:br>
            <a:endParaRPr lang="pl-PL" dirty="0">
              <a:solidFill>
                <a:srgbClr val="DB133C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0" y="1196752"/>
            <a:ext cx="8677472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pl-PL" sz="1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rzyjęto </a:t>
            </a:r>
            <a:r>
              <a:rPr lang="pl-PL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zapis kwot spójny z systemem OSF – z użyciem spacji jako separatora tysięcy oraz dodatkowo z dwoma miejscami dziesiętnymi po przecinku np. 1 000 000,00.</a:t>
            </a:r>
          </a:p>
          <a:p>
            <a:pPr marL="0" indent="0" algn="just">
              <a:buNone/>
            </a:pPr>
            <a:endParaRPr lang="pl-PL" sz="18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1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W </a:t>
            </a:r>
            <a:r>
              <a:rPr lang="pl-PL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obrębie jednej tabeli (zestawienia) </a:t>
            </a:r>
            <a:r>
              <a:rPr lang="pl-PL" sz="18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separatorem groszy może być tylko przecinek lub tylko kropka</a:t>
            </a:r>
            <a:r>
              <a:rPr lang="pl-PL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. Jako równoważne dopuszczono następujące zapisy kosztów</a:t>
            </a:r>
            <a:r>
              <a:rPr lang="pl-PL" sz="1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lvl="2" algn="just">
              <a:buFont typeface="Arial" pitchFamily="34" charset="0"/>
              <a:buChar char="•"/>
            </a:pPr>
            <a:endParaRPr lang="pl-PL" sz="18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lvl="2" algn="just">
              <a:buFont typeface="Wingdings" pitchFamily="2" charset="2"/>
              <a:buChar char="ü"/>
            </a:pPr>
            <a:r>
              <a:rPr lang="pl-PL" sz="1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gdy </a:t>
            </a:r>
            <a:r>
              <a:rPr lang="pl-PL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separatorem groszy jest przecinek</a:t>
            </a:r>
            <a:r>
              <a:rPr lang="pl-PL" sz="1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lvl="2" algn="just">
              <a:buFont typeface="Wingdings" pitchFamily="2" charset="2"/>
              <a:buChar char="ü"/>
            </a:pPr>
            <a:endParaRPr lang="pl-PL" sz="18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lvl="2" algn="just">
              <a:buFont typeface="Wingdings" pitchFamily="2" charset="2"/>
              <a:buChar char="ü"/>
            </a:pPr>
            <a:endParaRPr lang="pl-PL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lvl="2" algn="just">
              <a:buFont typeface="Wingdings" pitchFamily="2" charset="2"/>
              <a:buChar char="ü"/>
            </a:pPr>
            <a:endParaRPr lang="pl-PL" sz="18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lvl="2" algn="just">
              <a:buFont typeface="Wingdings" pitchFamily="2" charset="2"/>
              <a:buChar char="ü"/>
            </a:pPr>
            <a:r>
              <a:rPr lang="pl-PL" sz="1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gdy </a:t>
            </a:r>
            <a:r>
              <a:rPr lang="pl-PL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separatorem groszy jest kropka:</a:t>
            </a:r>
          </a:p>
          <a:p>
            <a:pPr marL="0" lvl="0" indent="0" algn="just">
              <a:buNone/>
            </a:pPr>
            <a:endParaRPr lang="pl-PL" sz="2400" dirty="0">
              <a:latin typeface="+mn-lt"/>
            </a:endParaRPr>
          </a:p>
          <a:p>
            <a:pPr marL="0" indent="0" algn="just">
              <a:buNone/>
            </a:pPr>
            <a:endParaRPr lang="pl-PL" sz="2400" dirty="0">
              <a:latin typeface="+mn-lt"/>
            </a:endParaRPr>
          </a:p>
          <a:p>
            <a:endParaRPr lang="pl-PL" dirty="0">
              <a:latin typeface="+mn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58</a:t>
            </a:fld>
            <a:endParaRPr lang="pl-PL" dirty="0">
              <a:solidFill>
                <a:srgbClr val="FFFFFF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162821"/>
              </p:ext>
            </p:extLst>
          </p:nvPr>
        </p:nvGraphicFramePr>
        <p:xfrm>
          <a:off x="1331640" y="3501008"/>
          <a:ext cx="6120679" cy="792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1224136"/>
                <a:gridCol w="1110448"/>
                <a:gridCol w="1343085"/>
                <a:gridCol w="1146866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1 000 000,00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1000000,00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1.000.000,00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1 000 000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1 000 000,-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478471"/>
              </p:ext>
            </p:extLst>
          </p:nvPr>
        </p:nvGraphicFramePr>
        <p:xfrm>
          <a:off x="1331640" y="4869160"/>
          <a:ext cx="6120681" cy="72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1584176"/>
                <a:gridCol w="1522356"/>
                <a:gridCol w="1501981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1 000 000.00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1000000.00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1 000 000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1,000,000.00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0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59</a:t>
            </a:fld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944" y="1340768"/>
            <a:ext cx="6715125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71184" cy="112474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>
                <a:solidFill>
                  <a:srgbClr val="DB133C"/>
                </a:solidFill>
                <a:latin typeface="+mn-lt"/>
                <a:cs typeface="Times New Roman" pitchFamily="18" charset="0"/>
              </a:rPr>
              <a:t>ZASADY ZAPISU KWOT</a:t>
            </a:r>
            <a:r>
              <a:rPr lang="pl-PL" dirty="0">
                <a:solidFill>
                  <a:srgbClr val="DB133C"/>
                </a:solidFill>
                <a:latin typeface="+mn-lt"/>
              </a:rPr>
              <a:t/>
            </a:r>
            <a:br>
              <a:rPr lang="pl-PL" dirty="0">
                <a:solidFill>
                  <a:srgbClr val="DB133C"/>
                </a:solidFill>
                <a:latin typeface="+mn-lt"/>
              </a:rPr>
            </a:br>
            <a:endParaRPr lang="pl-PL" dirty="0">
              <a:solidFill>
                <a:srgbClr val="DB13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208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prstClr val="white"/>
                </a:solidFill>
              </a:rPr>
              <a:pPr/>
              <a:t>6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3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395536" y="1124744"/>
            <a:ext cx="8280920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DB133C"/>
              </a:buClr>
              <a:buNone/>
              <a:defRPr/>
            </a:pPr>
            <a:r>
              <a:rPr lang="pl-PL" sz="1800" b="1" kern="0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Panele NCN – </a:t>
            </a:r>
            <a:r>
              <a:rPr lang="pl-PL" sz="1800" b="1" kern="0" dirty="0">
                <a:solidFill>
                  <a:srgbClr val="000000"/>
                </a:solidFill>
              </a:rPr>
              <a:t>podział na 25 paneli dziedzinowych, tematycznie pokrywających cały obszar badań naukowych, w trzech głównych działach</a:t>
            </a:r>
            <a:r>
              <a:rPr lang="pl-PL" sz="1800" b="1" kern="0" dirty="0" smtClean="0">
                <a:solidFill>
                  <a:srgbClr val="000000"/>
                </a:solidFill>
              </a:rPr>
              <a:t>:</a:t>
            </a:r>
          </a:p>
          <a:p>
            <a:pPr marL="0" indent="0" algn="just">
              <a:spcBef>
                <a:spcPts val="0"/>
              </a:spcBef>
              <a:buClr>
                <a:srgbClr val="DB133C"/>
              </a:buClr>
              <a:buNone/>
              <a:defRPr/>
            </a:pPr>
            <a:endParaRPr lang="pl-PL" sz="1800" b="1" kern="0" dirty="0" smtClean="0">
              <a:solidFill>
                <a:srgbClr val="000000"/>
              </a:solidFill>
            </a:endParaRPr>
          </a:p>
          <a:p>
            <a:pPr marL="642938" indent="-285750">
              <a:spcBef>
                <a:spcPts val="0"/>
              </a:spcBef>
              <a:buClr>
                <a:srgbClr val="DB133C"/>
              </a:buClr>
              <a:buFont typeface="Wingdings" pitchFamily="2" charset="2"/>
              <a:buChar char="v"/>
              <a:defRPr/>
            </a:pPr>
            <a:r>
              <a:rPr lang="pl-PL" sz="1800" b="1" kern="0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HS – Nauki </a:t>
            </a:r>
            <a:r>
              <a:rPr lang="pl-PL" sz="1800" b="1" kern="0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Humanistyczne, Społeczne i o Sztuce </a:t>
            </a:r>
            <a:r>
              <a:rPr lang="pl-PL" sz="1800" b="1" kern="0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b="1" kern="0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b="1" kern="0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800" b="1" kern="0" dirty="0">
                <a:solidFill>
                  <a:srgbClr val="DB133C"/>
                </a:solidFill>
              </a:rPr>
              <a:t> </a:t>
            </a:r>
            <a:r>
              <a:rPr lang="pl-PL" sz="1800" b="1" kern="0" dirty="0" smtClean="0">
                <a:solidFill>
                  <a:srgbClr val="DB133C"/>
                </a:solidFill>
              </a:rPr>
              <a:t>    </a:t>
            </a:r>
            <a:r>
              <a:rPr lang="pl-PL" sz="18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 paneli, HS1 - HS6</a:t>
            </a:r>
            <a:r>
              <a:rPr lang="pl-PL" sz="18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l-PL" sz="18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42938" indent="-285750">
              <a:spcBef>
                <a:spcPts val="0"/>
              </a:spcBef>
              <a:buClr>
                <a:srgbClr val="DB133C"/>
              </a:buClr>
              <a:buFont typeface="Wingdings" pitchFamily="2" charset="2"/>
              <a:buChar char="v"/>
              <a:defRPr/>
            </a:pPr>
            <a:r>
              <a:rPr lang="pl-PL" sz="1800" b="1" kern="0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ST – Nauki Ścisłe i Techniczne </a:t>
            </a:r>
            <a:endParaRPr lang="pl-PL" sz="1800" b="1" kern="0" dirty="0" smtClean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  <a:p>
            <a:pPr marL="357188" indent="0">
              <a:spcBef>
                <a:spcPts val="0"/>
              </a:spcBef>
              <a:buClr>
                <a:srgbClr val="DB133C"/>
              </a:buClr>
              <a:buNone/>
              <a:defRPr/>
            </a:pPr>
            <a:r>
              <a:rPr lang="pl-PL" sz="1800" b="1" kern="0" dirty="0">
                <a:solidFill>
                  <a:srgbClr val="DB133C"/>
                </a:solidFill>
              </a:rPr>
              <a:t> </a:t>
            </a:r>
            <a:r>
              <a:rPr lang="pl-PL" sz="1800" b="1" kern="0" dirty="0" smtClean="0">
                <a:solidFill>
                  <a:srgbClr val="DB133C"/>
                </a:solidFill>
              </a:rPr>
              <a:t>            </a:t>
            </a:r>
            <a:r>
              <a:rPr lang="pl-PL" sz="18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paneli, ST1 - ST10</a:t>
            </a:r>
            <a:r>
              <a:rPr lang="pl-PL" sz="18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642938" indent="-285750">
              <a:spcBef>
                <a:spcPts val="0"/>
              </a:spcBef>
              <a:buClr>
                <a:srgbClr val="DB133C"/>
              </a:buClr>
              <a:buFont typeface="Wingdings" pitchFamily="2" charset="2"/>
              <a:buChar char="v"/>
              <a:defRPr/>
            </a:pPr>
            <a:r>
              <a:rPr lang="pl-PL" sz="1800" b="1" kern="0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NZ </a:t>
            </a:r>
            <a:r>
              <a:rPr lang="pl-PL" sz="1800" b="1" kern="0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– Nauki o Życiu </a:t>
            </a:r>
            <a:endParaRPr lang="pl-PL" sz="1800" b="1" kern="0" dirty="0" smtClean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  <a:p>
            <a:pPr marL="357188" indent="0">
              <a:spcBef>
                <a:spcPts val="0"/>
              </a:spcBef>
              <a:buClr>
                <a:srgbClr val="DB133C"/>
              </a:buClr>
              <a:buNone/>
              <a:defRPr/>
            </a:pPr>
            <a:r>
              <a:rPr lang="pl-PL" sz="1800" b="1" kern="0" dirty="0">
                <a:solidFill>
                  <a:srgbClr val="DB133C"/>
                </a:solidFill>
              </a:rPr>
              <a:t> </a:t>
            </a:r>
            <a:r>
              <a:rPr lang="pl-PL" sz="1800" b="1" kern="0" dirty="0" smtClean="0">
                <a:solidFill>
                  <a:srgbClr val="DB133C"/>
                </a:solidFill>
              </a:rPr>
              <a:t>            </a:t>
            </a:r>
            <a:r>
              <a:rPr lang="pl-PL" sz="18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 paneli, NZ1 - NZ9</a:t>
            </a:r>
            <a:r>
              <a:rPr lang="pl-PL" sz="18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57188" indent="0">
              <a:spcBef>
                <a:spcPts val="0"/>
              </a:spcBef>
              <a:buClr>
                <a:srgbClr val="DB133C"/>
              </a:buClr>
              <a:buNone/>
              <a:defRPr/>
            </a:pPr>
            <a:endParaRPr lang="pl-PL" sz="1800" b="1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DB133C"/>
              </a:buClr>
              <a:buNone/>
              <a:defRPr/>
            </a:pPr>
            <a:r>
              <a:rPr lang="pl-PL" sz="1800" b="1" kern="0" dirty="0" smtClean="0">
                <a:solidFill>
                  <a:srgbClr val="DB133C"/>
                </a:solidFill>
              </a:rPr>
              <a:t>Zasady etyczne </a:t>
            </a:r>
            <a:r>
              <a:rPr lang="pl-PL" sz="1800" b="1" kern="0" dirty="0">
                <a:solidFill>
                  <a:srgbClr val="DB133C"/>
                </a:solidFill>
              </a:rPr>
              <a:t>członków Rady i ekspertów </a:t>
            </a:r>
            <a:r>
              <a:rPr lang="pl-PL" sz="1800" b="1" kern="0" dirty="0" smtClean="0">
                <a:solidFill>
                  <a:srgbClr val="DB133C"/>
                </a:solidFill>
              </a:rPr>
              <a:t>NCN</a:t>
            </a:r>
            <a:endParaRPr lang="pl-PL" sz="1800" b="1" kern="0" dirty="0">
              <a:solidFill>
                <a:srgbClr val="DB133C"/>
              </a:solidFill>
            </a:endParaRPr>
          </a:p>
          <a:p>
            <a:pPr algn="just">
              <a:spcBef>
                <a:spcPts val="0"/>
              </a:spcBef>
              <a:buClr>
                <a:srgbClr val="DB133C"/>
              </a:buClr>
              <a:buFont typeface="Wingdings" pitchFamily="2" charset="2"/>
              <a:buChar char="§"/>
              <a:defRPr/>
            </a:pPr>
            <a:r>
              <a:rPr lang="pl-PL" sz="1800" b="1" kern="0" dirty="0">
                <a:solidFill>
                  <a:srgbClr val="000000"/>
                </a:solidFill>
              </a:rPr>
              <a:t>Członkowie Rady nie mogą występować z wnioskiem o finansowanie projektów badawczych w charakterze kierowników i wykonawców tych projektów</a:t>
            </a:r>
          </a:p>
          <a:p>
            <a:pPr algn="just">
              <a:spcBef>
                <a:spcPts val="0"/>
              </a:spcBef>
              <a:buClr>
                <a:srgbClr val="DB133C"/>
              </a:buClr>
              <a:buFont typeface="Wingdings" pitchFamily="2" charset="2"/>
              <a:buChar char="§"/>
              <a:defRPr/>
            </a:pPr>
            <a:r>
              <a:rPr lang="pl-PL" sz="1800" b="1" kern="0" dirty="0">
                <a:solidFill>
                  <a:srgbClr val="000000"/>
                </a:solidFill>
              </a:rPr>
              <a:t>Członkowie Zespołów Ekspertów nie mogą być kierownikami projektu ani wykonawcami w konkursie, w którym pełnią funkcję </a:t>
            </a:r>
            <a:r>
              <a:rPr lang="pl-PL" sz="1800" b="1" kern="0" dirty="0" smtClean="0">
                <a:solidFill>
                  <a:srgbClr val="000000"/>
                </a:solidFill>
              </a:rPr>
              <a:t>eksperta      </a:t>
            </a:r>
            <a:endParaRPr lang="pl-PL" sz="1800" b="1" kern="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buClr>
                <a:srgbClr val="DB133C"/>
              </a:buClr>
              <a:buFont typeface="Wingdings" pitchFamily="2" charset="2"/>
              <a:buChar char="§"/>
              <a:defRPr/>
            </a:pPr>
            <a:r>
              <a:rPr lang="pl-PL" sz="1800" b="1" kern="0" dirty="0">
                <a:solidFill>
                  <a:srgbClr val="000000"/>
                </a:solidFill>
              </a:rPr>
              <a:t>Ekspert deklaruje brak konfliktu interesu przy ocenie danego </a:t>
            </a:r>
            <a:r>
              <a:rPr lang="pl-PL" sz="1800" b="1" kern="0" dirty="0" smtClean="0">
                <a:solidFill>
                  <a:srgbClr val="000000"/>
                </a:solidFill>
              </a:rPr>
              <a:t>projektu</a:t>
            </a:r>
            <a:endParaRPr lang="pl-PL" sz="1800" b="1" kern="0" dirty="0">
              <a:solidFill>
                <a:srgbClr val="000000"/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8048600" cy="5760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 smtClean="0">
                <a:ln>
                  <a:noFill/>
                </a:ln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Decyzje Rady NCN</a:t>
            </a:r>
            <a:endParaRPr kumimoji="0" lang="pl-PL" b="1" i="0" u="none" strike="noStrike" kern="0" cap="none" spc="0" normalizeH="0" baseline="0" noProof="0" dirty="0">
              <a:ln>
                <a:noFill/>
              </a:ln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2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5227762" y="578394"/>
            <a:ext cx="391623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Suma kosztów poniesionych na realizacje projektu wskazana </a:t>
            </a:r>
            <a:r>
              <a:rPr lang="pl-PL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w kolumnie 5 pkt E </a:t>
            </a:r>
            <a:r>
              <a:rPr lang="pl-PL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(Harmonogram) musi być zgodna z kosztami ogółem poniesionymi wskazanymi w pkt J. (Zestawienie koszów planowanych i poniesionych)</a:t>
            </a:r>
          </a:p>
          <a:p>
            <a:pPr algn="just">
              <a:buFont typeface="Arial" pitchFamily="34" charset="0"/>
              <a:buChar char="•"/>
            </a:pPr>
            <a:endParaRPr lang="pl-PL" sz="16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pl-PL" sz="16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15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SUMA KOSZTÓW W HARMONOGRAMIE </a:t>
            </a:r>
          </a:p>
          <a:p>
            <a:pPr marL="0" indent="0" algn="ctr">
              <a:buNone/>
            </a:pPr>
            <a:r>
              <a:rPr lang="pl-PL" sz="15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=</a:t>
            </a:r>
          </a:p>
          <a:p>
            <a:pPr marL="0" indent="0" algn="ctr">
              <a:buNone/>
            </a:pPr>
            <a:r>
              <a:rPr lang="pl-PL" sz="15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SUMA KOSZTÓW OGÓŁEM </a:t>
            </a:r>
            <a:r>
              <a:rPr lang="pl-PL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(kosztorys)</a:t>
            </a:r>
            <a:endParaRPr lang="pl-PL" sz="16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pl-PL" sz="16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pl-PL" sz="16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Jeśli jednostka ponosi większe koszty ze środków własnych należy kwotę dodatkowa wykazać w pkt E kolumna 6 oraz dodatkowym wierszu w tabeli w pkt J.</a:t>
            </a:r>
            <a:endParaRPr lang="pl-PL" sz="16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  <a:latin typeface="+mn-lt"/>
              </a:rPr>
              <a:pPr/>
              <a:t>60</a:t>
            </a:fld>
            <a:endParaRPr lang="pl-PL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4539"/>
            <a:ext cx="504825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 rot="19751178">
            <a:off x="986772" y="3587837"/>
            <a:ext cx="3038944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pl-PL" sz="3400" b="1" spc="150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KOSZTORYS</a:t>
            </a:r>
            <a:endParaRPr lang="pl-PL" sz="3400" b="1" spc="150" dirty="0">
              <a:ln w="1143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 rot="20627313">
            <a:off x="994706" y="1532809"/>
            <a:ext cx="246003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pl-PL" b="1" spc="150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HARMONOGRAM</a:t>
            </a:r>
            <a:endParaRPr lang="pl-PL" b="1" spc="150" dirty="0">
              <a:ln w="1143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9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3672408" cy="764702"/>
          </a:xfrm>
        </p:spPr>
        <p:txBody>
          <a:bodyPr/>
          <a:lstStyle/>
          <a:p>
            <a:r>
              <a:rPr lang="pl-PL" dirty="0" smtClean="0">
                <a:solidFill>
                  <a:srgbClr val="DB133C"/>
                </a:solidFill>
                <a:latin typeface="+mn-lt"/>
                <a:cs typeface="Times New Roman" pitchFamily="18" charset="0"/>
              </a:rPr>
              <a:t>  ILE RAPORTÓW?</a:t>
            </a:r>
            <a:endParaRPr lang="pl-PL" dirty="0">
              <a:solidFill>
                <a:srgbClr val="DB133C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323528" y="3284984"/>
            <a:ext cx="8424936" cy="2880320"/>
          </a:xfrm>
        </p:spPr>
        <p:txBody>
          <a:bodyPr>
            <a:normAutofit/>
          </a:bodyPr>
          <a:lstStyle/>
          <a:p>
            <a:pPr lvl="0" algn="just"/>
            <a:endParaRPr lang="pl-PL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1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Do raportu należy dołączyć wymagane załączniki m.in. publikacje, recenzje pracy doktorskiej </a:t>
            </a:r>
          </a:p>
          <a:p>
            <a:pPr lvl="0" algn="just">
              <a:buFont typeface="Wingdings" pitchFamily="2" charset="2"/>
              <a:buChar char="ü"/>
            </a:pPr>
            <a:endParaRPr lang="pl-PL" sz="1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1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W przypadku publikacji – manuskrypty pracy nie stanowią podstawy rozliczenia; należy dołączyć publikację lub potwierdzenie przyjęcia pracy do druku</a:t>
            </a:r>
          </a:p>
          <a:p>
            <a:endParaRPr lang="pl-PL" dirty="0">
              <a:latin typeface="+mj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61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3568" y="2066515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600" b="1" dirty="0">
                <a:solidFill>
                  <a:srgbClr val="000000"/>
                </a:solidFill>
                <a:cs typeface="Times New Roman" pitchFamily="18" charset="0"/>
              </a:rPr>
              <a:t>Raport </a:t>
            </a:r>
            <a:r>
              <a:rPr lang="pl-PL" sz="1600" b="1" dirty="0" smtClean="0">
                <a:solidFill>
                  <a:srgbClr val="000000"/>
                </a:solidFill>
                <a:cs typeface="Times New Roman" pitchFamily="18" charset="0"/>
              </a:rPr>
              <a:t>roczny</a:t>
            </a:r>
          </a:p>
          <a:p>
            <a:pPr lvl="0" algn="ctr"/>
            <a:r>
              <a:rPr lang="pl-PL" sz="1600" b="1" dirty="0" smtClean="0">
                <a:solidFill>
                  <a:srgbClr val="000000"/>
                </a:solidFill>
                <a:cs typeface="Times New Roman" pitchFamily="18" charset="0"/>
              </a:rPr>
              <a:t>  1 </a:t>
            </a:r>
            <a:r>
              <a:rPr lang="pl-PL" sz="1600" b="1" dirty="0">
                <a:solidFill>
                  <a:srgbClr val="000000"/>
                </a:solidFill>
                <a:cs typeface="Times New Roman" pitchFamily="18" charset="0"/>
              </a:rPr>
              <a:t>egz.</a:t>
            </a:r>
          </a:p>
        </p:txBody>
      </p:sp>
      <p:sp>
        <p:nvSpPr>
          <p:cNvPr id="6" name="Prostokąt 5"/>
          <p:cNvSpPr/>
          <p:nvPr/>
        </p:nvSpPr>
        <p:spPr>
          <a:xfrm>
            <a:off x="4572000" y="20927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600" b="1" dirty="0">
                <a:solidFill>
                  <a:srgbClr val="000000"/>
                </a:solidFill>
                <a:cs typeface="Times New Roman" pitchFamily="18" charset="0"/>
              </a:rPr>
              <a:t>Raport </a:t>
            </a:r>
            <a:r>
              <a:rPr lang="pl-PL" sz="1600" b="1" dirty="0" smtClean="0">
                <a:solidFill>
                  <a:srgbClr val="000000"/>
                </a:solidFill>
                <a:cs typeface="Times New Roman" pitchFamily="18" charset="0"/>
              </a:rPr>
              <a:t>końcowy </a:t>
            </a:r>
          </a:p>
          <a:p>
            <a:pPr lvl="0" algn="ctr"/>
            <a:r>
              <a:rPr lang="pl-PL" sz="1600" b="1" dirty="0" smtClean="0">
                <a:solidFill>
                  <a:srgbClr val="000000"/>
                </a:solidFill>
                <a:cs typeface="Times New Roman" pitchFamily="18" charset="0"/>
              </a:rPr>
              <a:t>2 </a:t>
            </a:r>
            <a:r>
              <a:rPr lang="pl-PL" sz="1600" b="1" dirty="0">
                <a:solidFill>
                  <a:srgbClr val="000000"/>
                </a:solidFill>
                <a:cs typeface="Times New Roman" pitchFamily="18" charset="0"/>
              </a:rPr>
              <a:t>egz. </a:t>
            </a:r>
            <a:endParaRPr lang="pl-PL" sz="16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0" algn="ctr"/>
            <a:r>
              <a:rPr lang="pl-PL" sz="1600" dirty="0" smtClean="0">
                <a:solidFill>
                  <a:srgbClr val="000000"/>
                </a:solidFill>
                <a:cs typeface="Times New Roman" pitchFamily="18" charset="0"/>
              </a:rPr>
              <a:t>oraz egzemplarz w wersji  </a:t>
            </a:r>
            <a:r>
              <a:rPr lang="pl-PL" sz="1600" dirty="0">
                <a:solidFill>
                  <a:srgbClr val="000000"/>
                </a:solidFill>
                <a:cs typeface="Times New Roman" pitchFamily="18" charset="0"/>
              </a:rPr>
              <a:t>elektronicznej </a:t>
            </a:r>
          </a:p>
        </p:txBody>
      </p:sp>
      <p:cxnSp>
        <p:nvCxnSpPr>
          <p:cNvPr id="8" name="Łącznik prosty ze strzałką 7"/>
          <p:cNvCxnSpPr/>
          <p:nvPr/>
        </p:nvCxnSpPr>
        <p:spPr>
          <a:xfrm flipH="1">
            <a:off x="2627784" y="1196752"/>
            <a:ext cx="1944216" cy="869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4572000" y="1196752"/>
            <a:ext cx="1728192" cy="869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44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0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Narodowe Centrum Nauki 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1043608" y="1556792"/>
            <a:ext cx="6768752" cy="4752528"/>
          </a:xfrm>
        </p:spPr>
        <p:txBody>
          <a:bodyPr>
            <a:normAutofit fontScale="62500" lnSpcReduction="20000"/>
          </a:bodyPr>
          <a:lstStyle/>
          <a:p>
            <a:endParaRPr lang="pl-PL" dirty="0" smtClean="0">
              <a:solidFill>
                <a:srgbClr val="000000"/>
              </a:solidFill>
            </a:endParaRPr>
          </a:p>
          <a:p>
            <a:endParaRPr lang="pl-PL" dirty="0">
              <a:solidFill>
                <a:srgbClr val="000000"/>
              </a:solidFill>
            </a:endParaRPr>
          </a:p>
          <a:p>
            <a:endParaRPr lang="pl-PL" dirty="0" smtClean="0">
              <a:solidFill>
                <a:srgbClr val="000000"/>
              </a:solidFill>
            </a:endParaRPr>
          </a:p>
          <a:p>
            <a:r>
              <a:rPr lang="pl-PL" sz="6400" b="1" dirty="0" smtClean="0">
                <a:solidFill>
                  <a:srgbClr val="000000"/>
                </a:solidFill>
              </a:rPr>
              <a:t>Finanse w projektach</a:t>
            </a:r>
          </a:p>
          <a:p>
            <a:endParaRPr lang="pl-PL" sz="6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sz="6400" b="1" dirty="0" smtClean="0">
              <a:solidFill>
                <a:srgbClr val="000000"/>
              </a:solidFill>
            </a:endParaRPr>
          </a:p>
          <a:p>
            <a:r>
              <a:rPr lang="pl-PL" sz="6400" b="1" dirty="0" smtClean="0">
                <a:solidFill>
                  <a:srgbClr val="000000"/>
                </a:solidFill>
              </a:rPr>
              <a:t>Koszty pośrednie</a:t>
            </a:r>
          </a:p>
          <a:p>
            <a:pPr marL="2286000" lvl="5" indent="0">
              <a:buNone/>
            </a:pPr>
            <a:endParaRPr lang="pl-PL" dirty="0" smtClean="0"/>
          </a:p>
          <a:p>
            <a:pPr marL="2286000" lvl="5" indent="0">
              <a:buNone/>
            </a:pPr>
            <a:endParaRPr lang="pl-PL" dirty="0"/>
          </a:p>
          <a:p>
            <a:pPr marL="2286000" lvl="5" indent="0">
              <a:buNone/>
            </a:pPr>
            <a:endParaRPr lang="pl-PL" dirty="0" smtClean="0"/>
          </a:p>
          <a:p>
            <a:pPr marL="2286000" lvl="5" indent="0">
              <a:buNone/>
            </a:pPr>
            <a:endParaRPr lang="pl-PL" dirty="0"/>
          </a:p>
          <a:p>
            <a:pPr marL="2286000" lvl="5" indent="0">
              <a:buNone/>
            </a:pPr>
            <a:endParaRPr lang="pl-PL" dirty="0" smtClean="0"/>
          </a:p>
          <a:p>
            <a:pPr marL="2286000" lvl="5" indent="0">
              <a:buNone/>
            </a:pPr>
            <a:endParaRPr lang="pl-PL" dirty="0"/>
          </a:p>
          <a:p>
            <a:pPr marL="2286000" lvl="5" indent="0">
              <a:buNone/>
            </a:pPr>
            <a:r>
              <a:rPr lang="pl-PL" dirty="0" smtClean="0"/>
              <a:t>			Magdalena Michalec</a:t>
            </a:r>
          </a:p>
          <a:p>
            <a:pPr marL="2286000" lvl="5" indent="0">
              <a:buNone/>
            </a:pPr>
            <a:r>
              <a:rPr lang="pl-PL" dirty="0"/>
              <a:t>	</a:t>
            </a:r>
            <a:r>
              <a:rPr lang="pl-PL" dirty="0" smtClean="0"/>
              <a:t>		Karolina Szklarczyk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62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DB133C"/>
                </a:solidFill>
              </a:rPr>
              <a:t>Koszty kwalifikowane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600" dirty="0" smtClean="0">
                <a:solidFill>
                  <a:srgbClr val="000000"/>
                </a:solidFill>
              </a:rPr>
              <a:t>Koszty </a:t>
            </a:r>
            <a:r>
              <a:rPr lang="pl-PL" sz="2600" dirty="0">
                <a:solidFill>
                  <a:srgbClr val="000000"/>
                </a:solidFill>
              </a:rPr>
              <a:t>kwalifikowalne to </a:t>
            </a:r>
            <a:r>
              <a:rPr lang="pl-PL" sz="2600" dirty="0" smtClean="0">
                <a:solidFill>
                  <a:srgbClr val="000000"/>
                </a:solidFill>
              </a:rPr>
              <a:t>koszty, </a:t>
            </a:r>
            <a:r>
              <a:rPr lang="pl-PL" sz="2600" dirty="0">
                <a:solidFill>
                  <a:srgbClr val="000000"/>
                </a:solidFill>
              </a:rPr>
              <a:t>które mogą zostać objęte finansowaniem ze środków NCN.</a:t>
            </a:r>
            <a:r>
              <a:rPr lang="pl-PL" sz="2600" b="1" dirty="0">
                <a:solidFill>
                  <a:srgbClr val="000000"/>
                </a:solidFill>
              </a:rPr>
              <a:t> </a:t>
            </a:r>
            <a:r>
              <a:rPr lang="pl-PL" sz="2600" dirty="0">
                <a:solidFill>
                  <a:srgbClr val="000000"/>
                </a:solidFill>
              </a:rPr>
              <a:t>Kosztem kwalifikowalnym może być wyłącznie koszt, który będzie</a:t>
            </a:r>
            <a:r>
              <a:rPr lang="pl-PL" sz="2600" dirty="0" smtClean="0">
                <a:solidFill>
                  <a:srgbClr val="000000"/>
                </a:solidFill>
              </a:rPr>
              <a:t>:</a:t>
            </a:r>
          </a:p>
          <a:p>
            <a:pPr lvl="0"/>
            <a:r>
              <a:rPr lang="pl-PL" sz="2600" dirty="0" smtClean="0">
                <a:solidFill>
                  <a:srgbClr val="000000"/>
                </a:solidFill>
              </a:rPr>
              <a:t>poniesiony </a:t>
            </a:r>
            <a:r>
              <a:rPr lang="pl-PL" sz="2600" dirty="0">
                <a:solidFill>
                  <a:srgbClr val="000000"/>
                </a:solidFill>
              </a:rPr>
              <a:t>w okresie realizacji projektu tj. od dnia podpisania umowy o realizację i finansowanie projektu do dnia jego zakończenia,</a:t>
            </a:r>
          </a:p>
          <a:p>
            <a:pPr lvl="0"/>
            <a:r>
              <a:rPr lang="pl-PL" sz="2600" dirty="0">
                <a:solidFill>
                  <a:srgbClr val="000000"/>
                </a:solidFill>
              </a:rPr>
              <a:t>niezbędny dla realizacji projektu,</a:t>
            </a:r>
          </a:p>
          <a:p>
            <a:pPr marL="0" indent="0">
              <a:buNone/>
            </a:pPr>
            <a:endParaRPr lang="pl-PL" sz="2600" dirty="0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63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9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Koszty kwalifikowane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pl-PL" dirty="0">
                <a:solidFill>
                  <a:srgbClr val="000000"/>
                </a:solidFill>
              </a:rPr>
              <a:t>poniesiony w sposób celowy i oszczędny, </a:t>
            </a: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z </a:t>
            </a:r>
            <a:r>
              <a:rPr lang="pl-PL" dirty="0">
                <a:solidFill>
                  <a:srgbClr val="000000"/>
                </a:solidFill>
              </a:rPr>
              <a:t>zachowaniem zasady uzyskiwania najlepszych </a:t>
            </a:r>
            <a:r>
              <a:rPr lang="pl-PL" dirty="0" smtClean="0">
                <a:solidFill>
                  <a:srgbClr val="000000"/>
                </a:solidFill>
              </a:rPr>
              <a:t>efektów </a:t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z danych </a:t>
            </a:r>
            <a:r>
              <a:rPr lang="pl-PL" dirty="0">
                <a:solidFill>
                  <a:srgbClr val="000000"/>
                </a:solidFill>
              </a:rPr>
              <a:t>nakładów,</a:t>
            </a:r>
          </a:p>
          <a:p>
            <a:pPr lvl="0"/>
            <a:r>
              <a:rPr lang="pl-PL" dirty="0">
                <a:solidFill>
                  <a:srgbClr val="000000"/>
                </a:solidFill>
              </a:rPr>
              <a:t>możliwy do zweryfikowania, rzetelnie udokumentowany </a:t>
            </a: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i </a:t>
            </a:r>
            <a:r>
              <a:rPr lang="pl-PL" dirty="0">
                <a:solidFill>
                  <a:srgbClr val="000000"/>
                </a:solidFill>
              </a:rPr>
              <a:t>właściwie </a:t>
            </a:r>
            <a:r>
              <a:rPr lang="pl-PL" dirty="0" smtClean="0">
                <a:solidFill>
                  <a:srgbClr val="000000"/>
                </a:solidFill>
              </a:rPr>
              <a:t>ujęty w księgach </a:t>
            </a:r>
            <a:r>
              <a:rPr lang="pl-PL" dirty="0">
                <a:solidFill>
                  <a:srgbClr val="000000"/>
                </a:solidFill>
              </a:rPr>
              <a:t>rachunkowych,</a:t>
            </a:r>
          </a:p>
          <a:p>
            <a:pPr lvl="0"/>
            <a:r>
              <a:rPr lang="pl-PL" dirty="0">
                <a:solidFill>
                  <a:srgbClr val="000000"/>
                </a:solidFill>
              </a:rPr>
              <a:t>zgodny z obowiązującymi przepisami.</a:t>
            </a: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 </a:t>
            </a: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Ocena kwalifikowalności kosztów ma miejsce </a:t>
            </a:r>
            <a:r>
              <a:rPr lang="pl-PL" dirty="0" smtClean="0">
                <a:solidFill>
                  <a:srgbClr val="000000"/>
                </a:solidFill>
              </a:rPr>
              <a:t>m.in. na </a:t>
            </a:r>
            <a:r>
              <a:rPr lang="pl-PL" dirty="0">
                <a:solidFill>
                  <a:srgbClr val="000000"/>
                </a:solidFill>
              </a:rPr>
              <a:t>etapie oceny wniosku, oceny raportu rocznego/końcowego, kontroli projektu i audytu zewnętrznego.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64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Koszty pośrednie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Do kategorii kosztów pośrednich należą koszty ogólne funkcjonowania jednostki, m.in.:</a:t>
            </a:r>
          </a:p>
          <a:p>
            <a:pPr lvl="0"/>
            <a:r>
              <a:rPr lang="pl-PL" dirty="0">
                <a:solidFill>
                  <a:srgbClr val="000000"/>
                </a:solidFill>
              </a:rPr>
              <a:t>koszty wynagrodzeń personelu administracyjnego </a:t>
            </a: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i </a:t>
            </a:r>
            <a:r>
              <a:rPr lang="pl-PL" dirty="0">
                <a:solidFill>
                  <a:srgbClr val="000000"/>
                </a:solidFill>
              </a:rPr>
              <a:t>finansowego (m.in. obsługa kadrowa, prawna </a:t>
            </a: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i </a:t>
            </a:r>
            <a:r>
              <a:rPr lang="pl-PL" dirty="0">
                <a:solidFill>
                  <a:srgbClr val="000000"/>
                </a:solidFill>
              </a:rPr>
              <a:t>księgowa projektu, w tym koszty zlecenia prowadzenia obsługi księgowej </a:t>
            </a:r>
            <a:r>
              <a:rPr lang="pl-PL" dirty="0" smtClean="0">
                <a:solidFill>
                  <a:srgbClr val="000000"/>
                </a:solidFill>
              </a:rPr>
              <a:t>zewnętrznym biurom rachunkowym),</a:t>
            </a:r>
            <a:endParaRPr lang="pl-PL" dirty="0">
              <a:solidFill>
                <a:srgbClr val="000000"/>
              </a:solidFill>
            </a:endParaRPr>
          </a:p>
          <a:p>
            <a:pPr lvl="0"/>
            <a:r>
              <a:rPr lang="pl-PL" dirty="0">
                <a:solidFill>
                  <a:srgbClr val="000000"/>
                </a:solidFill>
              </a:rPr>
              <a:t>koszty bieżących remontów pomieszczeń, </a:t>
            </a:r>
          </a:p>
          <a:p>
            <a:pPr lvl="0"/>
            <a:r>
              <a:rPr lang="pl-PL" dirty="0">
                <a:solidFill>
                  <a:srgbClr val="000000"/>
                </a:solidFill>
              </a:rPr>
              <a:t>koszty dostosowania pomieszczeń w zakresie niezbędnym do prowadzenia zadań badawczych,</a:t>
            </a:r>
          </a:p>
          <a:p>
            <a:pPr lvl="0"/>
            <a:r>
              <a:rPr lang="pl-PL" dirty="0">
                <a:solidFill>
                  <a:srgbClr val="000000"/>
                </a:solidFill>
              </a:rPr>
              <a:t>opłaty za korzystanie z powierzchni, podatki od nieruchomości itp.,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65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2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Koszty pośrednie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lvl="0"/>
            <a:r>
              <a:rPr lang="pl-PL" dirty="0">
                <a:solidFill>
                  <a:srgbClr val="000000"/>
                </a:solidFill>
              </a:rPr>
              <a:t>opłaty za media (energię elektryczną, cieplną, gaz </a:t>
            </a: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i </a:t>
            </a:r>
            <a:r>
              <a:rPr lang="pl-PL" dirty="0">
                <a:solidFill>
                  <a:srgbClr val="000000"/>
                </a:solidFill>
              </a:rPr>
              <a:t>wodę, opłaty przesyłowe, odprowadzanie ścieków itp.), usługi telekomunikacyjne (telefoniczne, internetowe) oraz pocztowe i kurierskie,</a:t>
            </a:r>
          </a:p>
          <a:p>
            <a:pPr lvl="0"/>
            <a:r>
              <a:rPr lang="pl-PL" dirty="0">
                <a:solidFill>
                  <a:srgbClr val="000000"/>
                </a:solidFill>
              </a:rPr>
              <a:t>koszty serwisowania, konserwacji, bieżących remontów </a:t>
            </a: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oraz </a:t>
            </a:r>
            <a:r>
              <a:rPr lang="pl-PL" dirty="0">
                <a:solidFill>
                  <a:srgbClr val="000000"/>
                </a:solidFill>
              </a:rPr>
              <a:t>naprawy aparatury i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srgbClr val="000000"/>
                </a:solidFill>
              </a:rPr>
              <a:t>urządzeń, </a:t>
            </a:r>
          </a:p>
          <a:p>
            <a:pPr lvl="0"/>
            <a:r>
              <a:rPr lang="pl-PL" dirty="0">
                <a:solidFill>
                  <a:srgbClr val="000000"/>
                </a:solidFill>
              </a:rPr>
              <a:t>koszty utrzymania czystości pomieszczeń,</a:t>
            </a:r>
          </a:p>
          <a:p>
            <a:pPr lvl="0"/>
            <a:r>
              <a:rPr lang="pl-PL" dirty="0">
                <a:solidFill>
                  <a:srgbClr val="000000"/>
                </a:solidFill>
              </a:rPr>
              <a:t>koszty dozoru,</a:t>
            </a:r>
          </a:p>
          <a:p>
            <a:pPr lvl="0"/>
            <a:r>
              <a:rPr lang="pl-PL" dirty="0">
                <a:solidFill>
                  <a:srgbClr val="000000"/>
                </a:solidFill>
              </a:rPr>
              <a:t>koszty ubezpieczeń majątkowych,</a:t>
            </a:r>
          </a:p>
          <a:p>
            <a:pPr lvl="0"/>
            <a:r>
              <a:rPr lang="pl-PL" dirty="0">
                <a:solidFill>
                  <a:srgbClr val="000000"/>
                </a:solidFill>
              </a:rPr>
              <a:t>opłaty manipulacyjne, administracyjne i bankowe,</a:t>
            </a:r>
          </a:p>
          <a:p>
            <a:pPr lvl="0"/>
            <a:r>
              <a:rPr lang="pl-PL" dirty="0">
                <a:solidFill>
                  <a:srgbClr val="000000"/>
                </a:solidFill>
              </a:rPr>
              <a:t>koszty usług kserograficznych.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66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DB133C"/>
                </a:solidFill>
              </a:rPr>
              <a:t>Koszty pośrednie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268760"/>
            <a:ext cx="8219256" cy="4680520"/>
          </a:xfrm>
        </p:spPr>
        <p:txBody>
          <a:bodyPr>
            <a:normAutofit/>
          </a:bodyPr>
          <a:lstStyle/>
          <a:p>
            <a:r>
              <a:rPr lang="pl-PL" sz="2600" dirty="0">
                <a:solidFill>
                  <a:srgbClr val="000000"/>
                </a:solidFill>
              </a:rPr>
              <a:t>Koszty ogólne funkcjonowania jednostki, </a:t>
            </a:r>
            <a:r>
              <a:rPr lang="pl-PL" sz="2600" dirty="0" smtClean="0">
                <a:solidFill>
                  <a:srgbClr val="000000"/>
                </a:solidFill>
              </a:rPr>
              <a:t/>
            </a:r>
            <a:br>
              <a:rPr lang="pl-PL" sz="2600" dirty="0" smtClean="0">
                <a:solidFill>
                  <a:srgbClr val="000000"/>
                </a:solidFill>
              </a:rPr>
            </a:br>
            <a:r>
              <a:rPr lang="pl-PL" sz="2600" dirty="0" smtClean="0">
                <a:solidFill>
                  <a:srgbClr val="000000"/>
                </a:solidFill>
              </a:rPr>
              <a:t>w </a:t>
            </a:r>
            <a:r>
              <a:rPr lang="pl-PL" sz="2600" dirty="0">
                <a:solidFill>
                  <a:srgbClr val="000000"/>
                </a:solidFill>
              </a:rPr>
              <a:t>szczególności te wskazane powyżej, nie mogą być pokrywane z innej pozycji kosztów niż koszty pośrednie. </a:t>
            </a:r>
            <a:endParaRPr lang="pl-PL" sz="2600" dirty="0" smtClean="0">
              <a:solidFill>
                <a:srgbClr val="000000"/>
              </a:solidFill>
            </a:endParaRPr>
          </a:p>
          <a:p>
            <a:r>
              <a:rPr lang="pl-PL" sz="2600" dirty="0" smtClean="0">
                <a:solidFill>
                  <a:srgbClr val="000000"/>
                </a:solidFill>
              </a:rPr>
              <a:t>Sposób </a:t>
            </a:r>
            <a:r>
              <a:rPr lang="pl-PL" sz="2600" dirty="0">
                <a:solidFill>
                  <a:srgbClr val="000000"/>
                </a:solidFill>
              </a:rPr>
              <a:t>rozliczania kosztów pośrednich </a:t>
            </a:r>
            <a:r>
              <a:rPr lang="pl-PL" sz="2600" dirty="0" smtClean="0">
                <a:solidFill>
                  <a:srgbClr val="000000"/>
                </a:solidFill>
              </a:rPr>
              <a:t>powinien być zgodny </a:t>
            </a:r>
            <a:r>
              <a:rPr lang="pl-PL" sz="2600" dirty="0">
                <a:solidFill>
                  <a:srgbClr val="000000"/>
                </a:solidFill>
              </a:rPr>
              <a:t>z polityką rachunkowości </a:t>
            </a:r>
            <a:r>
              <a:rPr lang="pl-PL" sz="2600" dirty="0" smtClean="0">
                <a:solidFill>
                  <a:srgbClr val="000000"/>
                </a:solidFill>
              </a:rPr>
              <a:t>jednostki </a:t>
            </a:r>
            <a:r>
              <a:rPr lang="pl-PL" sz="2600" dirty="0">
                <a:solidFill>
                  <a:srgbClr val="000000"/>
                </a:solidFill>
              </a:rPr>
              <a:t>realizującej projekt oraz </a:t>
            </a:r>
            <a:r>
              <a:rPr lang="pl-PL" sz="2600" dirty="0" smtClean="0">
                <a:solidFill>
                  <a:srgbClr val="000000"/>
                </a:solidFill>
              </a:rPr>
              <a:t>innymi uregulowaniami wewnętrznymi. </a:t>
            </a:r>
            <a:endParaRPr lang="pl-PL" sz="2600" dirty="0">
              <a:solidFill>
                <a:srgbClr val="000000"/>
              </a:solidFill>
            </a:endParaRPr>
          </a:p>
          <a:p>
            <a:r>
              <a:rPr lang="pl-PL" sz="2600" dirty="0" smtClean="0">
                <a:solidFill>
                  <a:srgbClr val="000000"/>
                </a:solidFill>
              </a:rPr>
              <a:t>Limit </a:t>
            </a:r>
            <a:r>
              <a:rPr lang="pl-PL" sz="2600" dirty="0">
                <a:solidFill>
                  <a:srgbClr val="000000"/>
                </a:solidFill>
              </a:rPr>
              <a:t>30% kosztów pośrednich obowiązuje dla </a:t>
            </a:r>
            <a:r>
              <a:rPr lang="pl-PL" sz="2600" dirty="0" smtClean="0">
                <a:solidFill>
                  <a:srgbClr val="000000"/>
                </a:solidFill>
              </a:rPr>
              <a:t>edycji konkursów ogłoszonych </a:t>
            </a:r>
            <a:r>
              <a:rPr lang="pl-PL" sz="2600" dirty="0">
                <a:solidFill>
                  <a:srgbClr val="000000"/>
                </a:solidFill>
              </a:rPr>
              <a:t>po 15 września 2011 r</a:t>
            </a:r>
            <a:r>
              <a:rPr lang="pl-PL" sz="2600" dirty="0" smtClean="0">
                <a:solidFill>
                  <a:srgbClr val="000000"/>
                </a:solidFill>
              </a:rPr>
              <a:t>. </a:t>
            </a:r>
          </a:p>
          <a:p>
            <a:r>
              <a:rPr lang="pl-PL" sz="2600" dirty="0" smtClean="0">
                <a:solidFill>
                  <a:srgbClr val="000000"/>
                </a:solidFill>
              </a:rPr>
              <a:t>Wyjątkiem jest konkurs </a:t>
            </a:r>
            <a:r>
              <a:rPr lang="pl-PL" sz="2600" dirty="0">
                <a:solidFill>
                  <a:srgbClr val="000000"/>
                </a:solidFill>
              </a:rPr>
              <a:t>Symfonia 1, gdzie wskazany limit wynosi 20</a:t>
            </a:r>
            <a:r>
              <a:rPr lang="pl-PL" sz="2600" dirty="0" smtClean="0">
                <a:solidFill>
                  <a:srgbClr val="000000"/>
                </a:solidFill>
              </a:rPr>
              <a:t>%. </a:t>
            </a:r>
          </a:p>
          <a:p>
            <a:pPr marL="0" indent="0">
              <a:buNone/>
            </a:pPr>
            <a:endParaRPr lang="pl-PL" sz="2600" dirty="0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67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5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827584" y="3501008"/>
            <a:ext cx="7704856" cy="11521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Koszty pośrednie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68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 bwMode="auto">
          <a:xfrm>
            <a:off x="457200" y="1556792"/>
            <a:ext cx="8291264" cy="4277072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rgbClr val="000000"/>
                </a:solidFill>
              </a:rPr>
              <a:t>W </a:t>
            </a:r>
            <a:r>
              <a:rPr lang="pl-PL" dirty="0" smtClean="0">
                <a:solidFill>
                  <a:srgbClr val="000000"/>
                </a:solidFill>
              </a:rPr>
              <a:t>konkursach Fuga 1 oraz 2  koszty </a:t>
            </a:r>
            <a:r>
              <a:rPr lang="pl-PL" dirty="0">
                <a:solidFill>
                  <a:srgbClr val="000000"/>
                </a:solidFill>
              </a:rPr>
              <a:t>pośrednie określone są </a:t>
            </a:r>
            <a:r>
              <a:rPr lang="pl-PL" dirty="0" smtClean="0">
                <a:solidFill>
                  <a:srgbClr val="000000"/>
                </a:solidFill>
              </a:rPr>
              <a:t>w </a:t>
            </a:r>
            <a:r>
              <a:rPr lang="pl-PL" dirty="0">
                <a:solidFill>
                  <a:srgbClr val="000000"/>
                </a:solidFill>
              </a:rPr>
              <a:t>kwocie 1 000,00 </a:t>
            </a:r>
            <a:r>
              <a:rPr lang="pl-PL" dirty="0" smtClean="0">
                <a:solidFill>
                  <a:srgbClr val="000000"/>
                </a:solidFill>
              </a:rPr>
              <a:t>zł/miesiąc.</a:t>
            </a:r>
            <a:endParaRPr lang="pl-PL" dirty="0">
              <a:solidFill>
                <a:srgbClr val="000000"/>
              </a:solidFill>
            </a:endParaRPr>
          </a:p>
          <a:p>
            <a:r>
              <a:rPr lang="pl-PL" dirty="0" smtClean="0">
                <a:solidFill>
                  <a:srgbClr val="000000"/>
                </a:solidFill>
              </a:rPr>
              <a:t>Koszty </a:t>
            </a:r>
            <a:r>
              <a:rPr lang="pl-PL" dirty="0">
                <a:solidFill>
                  <a:srgbClr val="000000"/>
                </a:solidFill>
              </a:rPr>
              <a:t>pośrednie nie mogą </a:t>
            </a:r>
            <a:r>
              <a:rPr lang="pl-PL" dirty="0" smtClean="0">
                <a:solidFill>
                  <a:srgbClr val="000000"/>
                </a:solidFill>
              </a:rPr>
              <a:t>przekraczać 30</a:t>
            </a:r>
            <a:r>
              <a:rPr lang="pl-PL" dirty="0">
                <a:solidFill>
                  <a:srgbClr val="000000"/>
                </a:solidFill>
              </a:rPr>
              <a:t>% </a:t>
            </a:r>
            <a:r>
              <a:rPr lang="pl-PL" dirty="0" smtClean="0">
                <a:solidFill>
                  <a:srgbClr val="000000"/>
                </a:solidFill>
              </a:rPr>
              <a:t>(lub 20%) wnioskowanych </a:t>
            </a:r>
            <a:r>
              <a:rPr lang="pl-PL" dirty="0">
                <a:solidFill>
                  <a:srgbClr val="000000"/>
                </a:solidFill>
              </a:rPr>
              <a:t>kosztów </a:t>
            </a:r>
            <a:r>
              <a:rPr lang="pl-PL" dirty="0" smtClean="0">
                <a:solidFill>
                  <a:srgbClr val="000000"/>
                </a:solidFill>
              </a:rPr>
              <a:t>bezpośrednich z </a:t>
            </a:r>
            <a:r>
              <a:rPr lang="pl-PL" dirty="0">
                <a:solidFill>
                  <a:srgbClr val="000000"/>
                </a:solidFill>
              </a:rPr>
              <a:t>wyłączeniem kosztów aparatury. </a:t>
            </a:r>
            <a:endParaRPr lang="pl-PL" dirty="0" smtClean="0">
              <a:solidFill>
                <a:srgbClr val="000000"/>
              </a:solidFill>
            </a:endParaRPr>
          </a:p>
          <a:p>
            <a:r>
              <a:rPr lang="pl-PL" dirty="0">
                <a:solidFill>
                  <a:srgbClr val="000000"/>
                </a:solidFill>
              </a:rPr>
              <a:t>K</a:t>
            </a:r>
            <a:r>
              <a:rPr lang="pl-PL" dirty="0" smtClean="0">
                <a:solidFill>
                  <a:srgbClr val="000000"/>
                </a:solidFill>
              </a:rPr>
              <a:t>oszty </a:t>
            </a:r>
            <a:r>
              <a:rPr lang="pl-PL" dirty="0">
                <a:solidFill>
                  <a:srgbClr val="000000"/>
                </a:solidFill>
              </a:rPr>
              <a:t>pośrednie mogą wynosić maksymalnie </a:t>
            </a:r>
            <a:r>
              <a:rPr lang="pl-PL" dirty="0" smtClean="0">
                <a:solidFill>
                  <a:srgbClr val="000000"/>
                </a:solidFill>
              </a:rPr>
              <a:t>30</a:t>
            </a:r>
            <a:r>
              <a:rPr lang="pl-PL" dirty="0">
                <a:solidFill>
                  <a:srgbClr val="000000"/>
                </a:solidFill>
              </a:rPr>
              <a:t>% </a:t>
            </a:r>
            <a:r>
              <a:rPr lang="pl-PL" dirty="0" smtClean="0">
                <a:solidFill>
                  <a:srgbClr val="000000"/>
                </a:solidFill>
              </a:rPr>
              <a:t>(lub 20%) kosztów bezpośrednich </a:t>
            </a:r>
            <a:r>
              <a:rPr lang="pl-PL" dirty="0">
                <a:solidFill>
                  <a:srgbClr val="000000"/>
                </a:solidFill>
              </a:rPr>
              <a:t>z wyłączeniem kosztów aparatury i usług obcych</a:t>
            </a:r>
            <a:r>
              <a:rPr lang="pl-PL" dirty="0" smtClean="0">
                <a:solidFill>
                  <a:srgbClr val="000000"/>
                </a:solidFill>
              </a:rPr>
              <a:t>.</a:t>
            </a:r>
          </a:p>
          <a:p>
            <a:r>
              <a:rPr lang="pl-PL" dirty="0" smtClean="0">
                <a:solidFill>
                  <a:srgbClr val="000000"/>
                </a:solidFill>
              </a:rPr>
              <a:t>W konkursach ogłoszonych przez NCN wysokość </a:t>
            </a:r>
            <a:r>
              <a:rPr lang="pl-PL" dirty="0">
                <a:solidFill>
                  <a:srgbClr val="000000"/>
                </a:solidFill>
              </a:rPr>
              <a:t>kosztów pośrednich nie może ulec zwiększeniu </a:t>
            </a:r>
            <a:r>
              <a:rPr lang="pl-PL" dirty="0" smtClean="0">
                <a:solidFill>
                  <a:srgbClr val="000000"/>
                </a:solidFill>
              </a:rPr>
              <a:t>w </a:t>
            </a:r>
            <a:r>
              <a:rPr lang="pl-PL" dirty="0">
                <a:solidFill>
                  <a:srgbClr val="000000"/>
                </a:solidFill>
              </a:rPr>
              <a:t>trakcie realizacji projektu</a:t>
            </a:r>
            <a:r>
              <a:rPr lang="pl-PL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pl-PL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06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Koszty pośrednie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772816"/>
            <a:ext cx="8219256" cy="4061048"/>
          </a:xfrm>
        </p:spPr>
        <p:txBody>
          <a:bodyPr/>
          <a:lstStyle/>
          <a:p>
            <a:pPr marL="0" indent="0">
              <a:buNone/>
            </a:pPr>
            <a:r>
              <a:rPr lang="pl-PL" sz="2600" dirty="0">
                <a:solidFill>
                  <a:srgbClr val="000000"/>
                </a:solidFill>
              </a:rPr>
              <a:t>Od </a:t>
            </a:r>
            <a:r>
              <a:rPr lang="pl-PL" sz="2600" dirty="0" smtClean="0">
                <a:solidFill>
                  <a:srgbClr val="000000"/>
                </a:solidFill>
              </a:rPr>
              <a:t>5. edycji </a:t>
            </a:r>
            <a:r>
              <a:rPr lang="pl-PL" sz="2600" dirty="0">
                <a:solidFill>
                  <a:srgbClr val="000000"/>
                </a:solidFill>
              </a:rPr>
              <a:t>konkursów </a:t>
            </a:r>
            <a:r>
              <a:rPr lang="pl-PL" sz="2600" dirty="0" smtClean="0">
                <a:solidFill>
                  <a:srgbClr val="000000"/>
                </a:solidFill>
              </a:rPr>
              <a:t>– </a:t>
            </a:r>
            <a:r>
              <a:rPr lang="pl-PL" sz="2600" dirty="0">
                <a:solidFill>
                  <a:srgbClr val="000000"/>
                </a:solidFill>
              </a:rPr>
              <a:t>w przypadku niewykorzystania lub nieprawidłowego wykorzystania (w całości lub części) środków finansowych stanowiących podstawę wyliczenia kosztów pośrednich (tj. koszty bezpośrednie i/lub koszty aparatury) koszty pośrednie ulegają proporcjonalnemu zmniejszeniu </a:t>
            </a:r>
            <a:r>
              <a:rPr lang="pl-PL" sz="2600" dirty="0" smtClean="0">
                <a:solidFill>
                  <a:srgbClr val="000000"/>
                </a:solidFill>
              </a:rPr>
              <a:t>i </a:t>
            </a:r>
            <a:r>
              <a:rPr lang="pl-PL" sz="2600" dirty="0">
                <a:solidFill>
                  <a:srgbClr val="000000"/>
                </a:solidFill>
              </a:rPr>
              <a:t>zwrotowi na rachunek bankowy NCN. </a:t>
            </a:r>
            <a:endParaRPr lang="pl-PL" sz="2600" dirty="0" smtClean="0">
              <a:solidFill>
                <a:srgbClr val="000000"/>
              </a:solidFill>
            </a:endParaRPr>
          </a:p>
          <a:p>
            <a:endParaRPr lang="pl-PL" sz="2600" dirty="0">
              <a:solidFill>
                <a:srgbClr val="DB133C"/>
              </a:solidFill>
            </a:endParaRPr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69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1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7"/>
          <p:cNvSpPr>
            <a:spLocks noGrp="1"/>
          </p:cNvSpPr>
          <p:nvPr>
            <p:ph idx="4294967295"/>
          </p:nvPr>
        </p:nvSpPr>
        <p:spPr>
          <a:xfrm>
            <a:off x="611560" y="1772816"/>
            <a:ext cx="8137525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1950" lvl="0" indent="-361950"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PRELUDIUM </a:t>
            </a:r>
            <a:r>
              <a:rPr lang="pl-PL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 projekty badawcze realizowane </a:t>
            </a:r>
            <a:r>
              <a:rPr lang="pl-PL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przez osoby</a:t>
            </a:r>
            <a:r>
              <a:rPr lang="pl-P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rozpoczynające karierę naukową nieposiadające stopnia naukowego </a:t>
            </a:r>
            <a:r>
              <a:rPr lang="pl-PL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doktora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 smtClean="0">
                <a:solidFill>
                  <a:srgbClr val="DB133C"/>
                </a:solidFill>
              </a:rPr>
              <a:t>ETIUDA </a:t>
            </a:r>
            <a:r>
              <a:rPr lang="pl-PL" sz="1800" b="1" dirty="0">
                <a:solidFill>
                  <a:srgbClr val="000000"/>
                </a:solidFill>
              </a:rPr>
              <a:t>na finansowanie stypendiów doktorskich dla osób z otwartym przewodem </a:t>
            </a:r>
            <a:r>
              <a:rPr lang="pl-PL" sz="1800" b="1" dirty="0" smtClean="0">
                <a:solidFill>
                  <a:srgbClr val="000000"/>
                </a:solidFill>
              </a:rPr>
              <a:t>doktorskim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>
                <a:solidFill>
                  <a:srgbClr val="DB133C"/>
                </a:solidFill>
              </a:rPr>
              <a:t>FUGA </a:t>
            </a:r>
            <a:r>
              <a:rPr lang="pl-PL" sz="1800" b="1" dirty="0">
                <a:solidFill>
                  <a:srgbClr val="000000"/>
                </a:solidFill>
              </a:rPr>
              <a:t>na finansowanie krajowych staży po uzyskaniu stopnia naukowego </a:t>
            </a:r>
            <a:r>
              <a:rPr lang="pl-PL" sz="1800" b="1" dirty="0" smtClean="0">
                <a:solidFill>
                  <a:srgbClr val="000000"/>
                </a:solidFill>
              </a:rPr>
              <a:t>doktora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>
                <a:solidFill>
                  <a:srgbClr val="DB133C"/>
                </a:solidFill>
              </a:rPr>
              <a:t>SONATA </a:t>
            </a:r>
            <a:r>
              <a:rPr lang="pl-PL" sz="1800" b="1" dirty="0">
                <a:solidFill>
                  <a:srgbClr val="000000"/>
                </a:solidFill>
              </a:rPr>
              <a:t>na projekty badawcze realizowane przez osoby rozpoczynające karierę naukową, które uzyskały stopień naukowy doktora nie wcześniej niż 5 lat przed rokiem wystąpienia z wnioskiem, w których możliwe jest stworzenie unikatowego warsztatu naukowego, </a:t>
            </a:r>
            <a:endParaRPr lang="pl-PL" sz="18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endParaRPr lang="pl-PL" sz="1800" b="1" dirty="0">
              <a:solidFill>
                <a:srgbClr val="000000"/>
              </a:solidFill>
            </a:endParaRPr>
          </a:p>
          <a:p>
            <a:pPr lvl="0"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endParaRPr lang="pl-PL" sz="1800" b="1" dirty="0">
              <a:solidFill>
                <a:srgbClr val="000000"/>
              </a:solidFill>
            </a:endParaRPr>
          </a:p>
          <a:p>
            <a:pPr marL="361950" lvl="0" indent="-361950"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endParaRPr lang="pl-PL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DB133C"/>
              </a:buClr>
              <a:buNone/>
            </a:pPr>
            <a:endParaRPr lang="pl-PL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DB133C"/>
              </a:buClr>
              <a:buNone/>
            </a:pPr>
            <a:endParaRPr lang="pl-PL" sz="14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DB133C"/>
              </a:buClr>
              <a:buNone/>
            </a:pP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DB133C"/>
              </a:buClr>
              <a:buNone/>
            </a:pPr>
            <a:endParaRPr lang="pl-PL" sz="14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DB133C"/>
              </a:buClr>
              <a:buNone/>
            </a:pP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DB133C"/>
              </a:buClr>
              <a:buNone/>
            </a:pPr>
            <a:endParaRPr lang="pl-PL" sz="14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DB133C"/>
              </a:buClr>
              <a:buNone/>
            </a:pP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DB133C"/>
              </a:buClr>
              <a:buNone/>
            </a:pPr>
            <a:endParaRPr lang="pl-PL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prstClr val="white"/>
                </a:solidFill>
              </a:rPr>
              <a:pPr/>
              <a:t>7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87624" y="644998"/>
            <a:ext cx="72720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200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Konkursy Narodowego Centrum Nauki</a:t>
            </a:r>
          </a:p>
        </p:txBody>
      </p:sp>
      <p:sp>
        <p:nvSpPr>
          <p:cNvPr id="6" name="AutoShape 6" descr="data:image/jpeg;base64,/9j/4AAQSkZJRgABAQAAAQABAAD/2wCEAAkGBggGDxUIBxITERITFhUVFhIVFhQVFhYYFRUdGh0RFBcXHCgeHBkkGRkfHy8gIyc1LCwsGB4xNTwqNSYtLCwBCQoKBQUFDQUFDSkYEhgpKSkpKSkpKSkpKSkpKSkpKSkpKSkpKSkpKSkpKSkpKSkpKSkpKSkpKSkpKSkpKSkpKf/AABEIAOEA4QMBIgACEQEDEQH/xAAcAAEBAQADAQEBAAAAAAAAAAAABwgEBQYDAQL/xABFEAACAQIDBQQFCgMFCQEAAAAAAQIDBAUGEQcSITFBIlFhgQgTMnGRFCM0QlJygqGywRVDsVNiksLRRFRjg6Kjs+HwFv/EABQBAQAAAAAAAAAAAAAAAAAAAAD/xAAUEQEAAAAAAAAAAAAAAAAAAAAA/9oADAMBAAIRAxEAPwC4gAAAAAAAAAAAAAAAAAAAAAOLiWJ2eDUpXuI1I0qUFrKc3ol/77lzZwssZqwzN9D+IYPPfhvSg9VuyTi+UovitVo14NAduAAAAAAAAAAAAAAAAAAAAAAAAAAAAAAAAAABwcbxqyy9b1MSxKahSpx3pP8ApFLrJvgl1bRzjOe3vPE8Yu//AM/Zy+Ztn85pynW046+EE933uXgB5TaDtDxHPlf1lduFCDfqqCfZivtS+1Nrm/JcD0GwXNM8FxP+GVX81drc06KpFNwl58Y/iXcTi2tK97L1NrCVST10jCLk3otXwXHkfXDL6phdenfUfapThUj74SUl/QDbIPnQrQuIRrU+MZJST8GtV+R9AAAAAAAAAAAAAAAAAAAAAAAAAAAAAAAAAOqzVjcMt2NfFZ6fM05SSfJy00jHzk0vMyBYWN/mW6ja2ydWvXqaeMpTerlJ93Nt9FqzQvpC4o7LCY2kHxr14Ra/uwTm/wDqjE8v6OWV41p1sxV1rufMUn3Skt6cl47rivxSApeRdneGZItvk1GKnWqR0rV2u1NvnFfZgukfN6viZNuaLoVJUn9WTj8HobdZibEKyr1qlVfWnKXxk2BsDJNd3OF2daXOVrbt+dKJ3R0OQYOnhNjF/wC62/8A4onfAAAAAAAAAAAAAAAAAAAAAAAAAAAAAAAAAQ/0l7jhZW6/4835erS/qz32yDClhOCWsNNHUg60n3+tk5J/4XFeRM/STnrdWkO6lUfxmv8AQuGB2qsbShax4KnSpQX4YJfsBxM5YvHAsOucRl/Lo1GvGTjpFecml5mN4xlUajFat8Eu99xevSJzZGhRp5btpduo1VqpPlCL7EX759r8C7yWbMcDlmDF7W101jGoqs+7cpdt6+/Td/EgNX4TZ/w+3pWf9nThD/BFR/Y5YAAAAAAAAAAAAAAAAAAAAAAAAAAAAAAAAAEG9I6lrd2T74VF8Kkf9SuZwzbYZKtJYlfvl2adNPSVSfSnH930SbJR6Rl3b07mx4qUoKrKUE1vKO/TabXRPSWj8GTDOmdcSzxcu+xF6RWqp0U+xSi37Me998ub+CQdfj2N3mZLmpimIS3qlWW8+5dFCPdFLRJdyRdPR7ydLDbaeYbuOk7jsUteapRfGX4pr4QT6kr2ZZCr57vFRmmralpKvUXSPSnF/alpou5avoavt7elaQjQt4qMIJRjFLRRUVoopdyQH0AAAAAAAAAAAAAAAAAAAAAAAAAAAAAAAAJ1tT2sW2SoPD8N3al7JcI840U1wnU/vdVHzfDTX92s7UaWSaXyDDmpXtWPZXBqlF/zZrv+zHrzfBaPMtzc1rycri5lKc5tylOTblJt6uTb5vUD+8QxC6xWrK9v5yqVJvelOT1bf/3TodllLKeI5yuo4ZhkdW+Mpv2acE+NSb7l+b0S4s6q2oO5nGiuG9JR19701NeZHyRh2RbZWNgt6b0dWs12qkl1fdFdI9F3ttsORlHKlhk20hheGrhHjKb9qpN86kvF6eSSXQ7oAAAAAAAAAAAAAAAAAAAAAAAAAAAAAAAHmtoGdbbI1lLEK2kqj7FGn9uo1w1/urm33LvaPSvgZS2tZ0lnHEZyoy1t6DdKilyaT7VX8Ulrr3KPcB5PFMTu8arTv8Qm6lWpJylJ9W/6JckuiSR6DZ/s+xDPtx6i2+bow0dWu1qoJ/VS6zfReb4HW5UyxeZvvKeE2C7U3xk+UIL2qkvBL4vRdTW2Wct2GVLWGF4ZHdhBcX9acnzqTfWTf7LkkBFNruVcLyhLC8PwemoRU6rlLnOct+h26kur/Jcloi/oi/pCfScM+/W/XRLQgP0AAAAAAAAAAAAAAAAAAAAAAAAAAAAAAAHjtreY3lnCK9ek9KlVeopvk96rqm14qClLyMmlu9JTFm52mFRfJVK0l72oRf5T+JJcsYNLMN7QwuP86rCDfdFy7UvKOr8gNAbCMmxwKw/jFzH5+7SktecaK9iK+97b79Y9xy9qe1ijkePyDD1GreTWqT4wpRfKdTTm30j5vhpr7e9ubbArWdzJbtK3pSlouGkKUNdF5IxziuI3uZbud7ca1K1eo3ok23KT4QiufdFLwSA/rHMxYrmWr8rxmtOtPo5PhFPpCK4RXgkfXBs3Y7l6SqYVc1qWn1VNuD+9B6xfmjmY7kHG8tfJ1jEI0ndNqEXJOS3XFPfUdd321w58zvMe2IZuwODrxpwuYri3Qk5yS79ySUn5JgUjZttyo49OOFZlUaVeWkYVo8KdR9IyX1Jv4N93BOuGHWnB6S4NGmdiWfKma7N2GIS3rm13YuTfGpTfs1H3yWm6/cm/aApIAAAAAAAAAAAAAAAAAAAAAAAAAAAADNPpB13Vxncf1LelH4uUv8xxNhFnG6xylUl/Kp1p+e44f5zm+kLbOjjEar5VLem15SnH9jjbBLqNvjcKcv5lKtBe9R3/AOkGBdNqMpxwW9dPn6iS8non+WpIPR4y1SxK9q4xcx1VrGKhr/aVde0vFRi/8SZecfwxY1aV8Nf86lUp692/Bx18m9Saejpbyt7K6jVW7NXLjJPmnGnHg/c2wOD6QX0rC/v1f10CzkY9IL6Vhf36v66BaEBFdvOzuhKk804XBRnFr5RGK0U4yeir6faTaT709ej1nmxzHJYHjNvx0jXbt5rvVXhH/ubr8jUWL4dSxe3q2FfjGrTnTfunFx/cxzgbqWd7QlylCvS+Mai/dAbRAAAAAAAAAAAAAAAAAAAAAAAAAAAAARz0jcvSurahjdFa+ok6dTT7FXTdk/BTWn/MItlLHJZbv7fFVyo1IyklzcddJRXvi2vM2Bi+FWuOW9TDr+O9TqxcJLwfVdzXNPo0jJOd8mX2SLuWH3qbjxdKrppGpDXhJePRro/JsNfW9eldQjXoNShNKUZLinGS1Uk+5o8/l/LtTAL+8rUEvk926ddaadmt2o1Y6c9JdmevjJdCbbDNptJwjlbGp7so8LapJ8JJ/wCztvqn7Peuz0WttAi/pBfSsL+/V/XQLQiL+kF9Kwv79X9dAtCA/GZDy1afxrG6NGjxVS7i+H2fW7zflFNmmtoWY6eVsMuMQk0p7jhTXfUmt2KS66N7z8Isj3o85Une3c8w14/N0E6dNvrVmtG192Dev30BoQAAAAAAAAAAAAAAAAAAAAAAAAAAAAAOozPlTC830HYYxT3484yXCcJfbhLo/wAnyeqO3AGZs47DMwZek6+EJ3lBcU6a+diu6VPm34x19yOfkzbpi2WtMNzNTnc04dnefZuIJdJb3t/i0fiaKOtxbLeD48t3FrejX4aa1IRk17pNaryYEK2s56wPOFXDrnCKu8qU6nrIyjKEqe9Oi1vby05RfFNrgypYztiyfg0XN3Ua8lyhQ1qN+Ca7C85Ilu2fI+A5YuLKOD0fVK4lUVSKnNp7sqSWm9J6cJvkWHCNmuU8EfrLGyoqSeqlNOrJNdU6jk0/cBKbmwzTtzuYV61OVnhtN9hy10afOcddPWVGuGq7MeXfrbMBwKyy3bQwzDI7lKmtEur6uUn1k3xb8TsEtOQAAAAAAAAAAAAAAAAAAAAAAAAAAAAAADenFmfNoG3bFLi4nZZVmqNCDcfXqMZTq6c5R3k1GHdotdOPXRWPaBeVbDCby4oPSUbero1zTcGtV7tdTHrA9phu2POWGzVX5XKqtdXCrGM4vwfDVeTRoLZztAtM/wBs7imvV1qbUa1LXXdbXCcX1hLR6e5rpq8kFM9H6/q2uMfJ4ezWo1IyXTs6TT9+sdPNget9IX6Thn36366JaURf0hfpGGffrfroloQH6AAAAAAAAAAAAAAAAAAAAAAAAAAAAAAADhY1hlPGrWth1bhGtTnTb7t+Ljr5a6mMcRsK+F1p2V3HdqUpShKPdKL0a+KNtkf207Kq2Ot5hwCG9XSXrqMedVRWiqQXWaXBrqktOK0YRvBsiZgzFbvEcHt5V6am6bcHFyUklLRx115SXHTQsOxLZjiuW688bx6CpSdN06VJuMp9ppyqS3W1HgtEtdeL5dfA7JtpCyDXna4lGUras1v6LWVOceCqKPVacGufBd2judTazkylS+VfLaTWmu6t5zfh6vTe18gPD7eYK7vsKtI8ZSqTWnXt1KMV+afwLMQjLV5cbW8xxxzclC0skpQUuii26alpw35VG5td0WuOmpdwAAAAAAAAAAAAAAAAAAAAAAAAAAAAAAAAAAA8dm3ZTlrOEncXlJ0qz51qLUJvxmtHGT8WtTyNv6N2CwnvV7q4lD7KVOL929o/6FfAHW5fy7huV6Cw/B6apU1x0XFyb5znJ8ZSfezsg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>
              <a:solidFill>
                <a:srgbClr val="58585A"/>
              </a:solidFill>
            </a:endParaRPr>
          </a:p>
        </p:txBody>
      </p:sp>
      <p:sp>
        <p:nvSpPr>
          <p:cNvPr id="8" name="AutoShape 8" descr="data:image/jpeg;base64,/9j/4AAQSkZJRgABAQAAAQABAAD/2wCEAAkGBggGDxUIBxITERITFhUVFhIVFhQVFhYYFRUdGh0RFBcXHCgeHBkkGRkfHy8gIyc1LCwsGB4xNTwqNSYtLCwBCQoKBQUFDQUFDSkYEhgpKSkpKSkpKSkpKSkpKSkpKSkpKSkpKSkpKSkpKSkpKSkpKSkpKSkpKSkpKSkpKSkpKf/AABEIAOEA4QMBIgACEQEDEQH/xAAcAAEBAQADAQEBAAAAAAAAAAAABwgEBQYDAQL/xABFEAACAQIDBQQFCgMFCQEAAAAAAQIDBAUGEQcSITFBIlFhgQgTMnGRFCM0QlJygqGywRVDsVNiksLRRFRjg6Kjs+HwFv/EABQBAQAAAAAAAAAAAAAAAAAAAAD/xAAUEQEAAAAAAAAAAAAAAAAAAAAA/9oADAMBAAIRAxEAPwC4gAAAAAAAAAAAAAAAAAAAAAOLiWJ2eDUpXuI1I0qUFrKc3ol/77lzZwssZqwzN9D+IYPPfhvSg9VuyTi+UovitVo14NAduAAAAAAAAAAAAAAAAAAAAAAAAAAAAAAAAAABwcbxqyy9b1MSxKahSpx3pP8ApFLrJvgl1bRzjOe3vPE8Yu//AM/Zy+Ztn85pynW046+EE933uXgB5TaDtDxHPlf1lduFCDfqqCfZivtS+1Nrm/JcD0GwXNM8FxP+GVX81drc06KpFNwl58Y/iXcTi2tK97L1NrCVST10jCLk3otXwXHkfXDL6phdenfUfapThUj74SUl/QDbIPnQrQuIRrU+MZJST8GtV+R9AAAAAAAAAAAAAAAAAAAAAAAAAAAAAAAAAOqzVjcMt2NfFZ6fM05SSfJy00jHzk0vMyBYWN/mW6ja2ydWvXqaeMpTerlJ93Nt9FqzQvpC4o7LCY2kHxr14Ra/uwTm/wDqjE8v6OWV41p1sxV1rufMUn3Skt6cl47rivxSApeRdneGZItvk1GKnWqR0rV2u1NvnFfZgukfN6viZNuaLoVJUn9WTj8HobdZibEKyr1qlVfWnKXxk2BsDJNd3OF2daXOVrbt+dKJ3R0OQYOnhNjF/wC62/8A4onfAAAAAAAAAAAAAAAAAAAAAAAAAAAAAAAAAQ/0l7jhZW6/4835erS/qz32yDClhOCWsNNHUg60n3+tk5J/4XFeRM/STnrdWkO6lUfxmv8AQuGB2qsbShax4KnSpQX4YJfsBxM5YvHAsOucRl/Lo1GvGTjpFecml5mN4xlUajFat8Eu99xevSJzZGhRp5btpduo1VqpPlCL7EX759r8C7yWbMcDlmDF7W101jGoqs+7cpdt6+/Td/EgNX4TZ/w+3pWf9nThD/BFR/Y5YAAAAAAAAAAAAAAAAAAAAAAAAAAAAAAAAAEG9I6lrd2T74VF8Kkf9SuZwzbYZKtJYlfvl2adNPSVSfSnH930SbJR6Rl3b07mx4qUoKrKUE1vKO/TabXRPSWj8GTDOmdcSzxcu+xF6RWqp0U+xSi37Me998ub+CQdfj2N3mZLmpimIS3qlWW8+5dFCPdFLRJdyRdPR7ydLDbaeYbuOk7jsUteapRfGX4pr4QT6kr2ZZCr57vFRmmralpKvUXSPSnF/alpou5avoavt7elaQjQt4qMIJRjFLRRUVoopdyQH0AAAAAAAAAAAAAAAAAAAAAAAAAAAAAAAAJ1tT2sW2SoPD8N3al7JcI840U1wnU/vdVHzfDTX92s7UaWSaXyDDmpXtWPZXBqlF/zZrv+zHrzfBaPMtzc1rycri5lKc5tylOTblJt6uTb5vUD+8QxC6xWrK9v5yqVJvelOT1bf/3TodllLKeI5yuo4ZhkdW+Mpv2acE+NSb7l+b0S4s6q2oO5nGiuG9JR19701NeZHyRh2RbZWNgt6b0dWs12qkl1fdFdI9F3ttsORlHKlhk20hheGrhHjKb9qpN86kvF6eSSXQ7oAAAAAAAAAAAAAAAAAAAAAAAAAAAAAAAHmtoGdbbI1lLEK2kqj7FGn9uo1w1/urm33LvaPSvgZS2tZ0lnHEZyoy1t6DdKilyaT7VX8Ulrr3KPcB5PFMTu8arTv8Qm6lWpJylJ9W/6JckuiSR6DZ/s+xDPtx6i2+bow0dWu1qoJ/VS6zfReb4HW5UyxeZvvKeE2C7U3xk+UIL2qkvBL4vRdTW2Wct2GVLWGF4ZHdhBcX9acnzqTfWTf7LkkBFNruVcLyhLC8PwemoRU6rlLnOct+h26kur/Jcloi/oi/pCfScM+/W/XRLQgP0AAAAAAAAAAAAAAAAAAAAAAAAAAAAAAAHjtreY3lnCK9ek9KlVeopvk96rqm14qClLyMmlu9JTFm52mFRfJVK0l72oRf5T+JJcsYNLMN7QwuP86rCDfdFy7UvKOr8gNAbCMmxwKw/jFzH5+7SktecaK9iK+97b79Y9xy9qe1ijkePyDD1GreTWqT4wpRfKdTTm30j5vhpr7e9ubbArWdzJbtK3pSlouGkKUNdF5IxziuI3uZbud7ca1K1eo3ok23KT4QiufdFLwSA/rHMxYrmWr8rxmtOtPo5PhFPpCK4RXgkfXBs3Y7l6SqYVc1qWn1VNuD+9B6xfmjmY7kHG8tfJ1jEI0ndNqEXJOS3XFPfUdd321w58zvMe2IZuwODrxpwuYri3Qk5yS79ySUn5JgUjZttyo49OOFZlUaVeWkYVo8KdR9IyX1Jv4N93BOuGHWnB6S4NGmdiWfKma7N2GIS3rm13YuTfGpTfs1H3yWm6/cm/aApIAAAAAAAAAAAAAAAAAAAAAAAAAAAADNPpB13Vxncf1LelH4uUv8xxNhFnG6xylUl/Kp1p+e44f5zm+kLbOjjEar5VLem15SnH9jjbBLqNvjcKcv5lKtBe9R3/AOkGBdNqMpxwW9dPn6iS8non+WpIPR4y1SxK9q4xcx1VrGKhr/aVde0vFRi/8SZecfwxY1aV8Nf86lUp692/Bx18m9Saejpbyt7K6jVW7NXLjJPmnGnHg/c2wOD6QX0rC/v1f10CzkY9IL6Vhf36v66BaEBFdvOzuhKk804XBRnFr5RGK0U4yeir6faTaT709ej1nmxzHJYHjNvx0jXbt5rvVXhH/ubr8jUWL4dSxe3q2FfjGrTnTfunFx/cxzgbqWd7QlylCvS+Mai/dAbRAAAAAAAAAAAAAAAAAAAAAAAAAAAAARz0jcvSurahjdFa+ok6dTT7FXTdk/BTWn/MItlLHJZbv7fFVyo1IyklzcddJRXvi2vM2Bi+FWuOW9TDr+O9TqxcJLwfVdzXNPo0jJOd8mX2SLuWH3qbjxdKrppGpDXhJePRro/JsNfW9eldQjXoNShNKUZLinGS1Uk+5o8/l/LtTAL+8rUEvk926ddaadmt2o1Y6c9JdmevjJdCbbDNptJwjlbGp7so8LapJ8JJ/wCztvqn7Peuz0WttAi/pBfSsL+/V/XQLQiL+kF9Kwv79X9dAtCA/GZDy1afxrG6NGjxVS7i+H2fW7zflFNmmtoWY6eVsMuMQk0p7jhTXfUmt2KS66N7z8Isj3o85Une3c8w14/N0E6dNvrVmtG192Dev30BoQAAAAAAAAAAAAAAAAAAAAAAAAAAAAAOozPlTC830HYYxT3484yXCcJfbhLo/wAnyeqO3AGZs47DMwZek6+EJ3lBcU6a+diu6VPm34x19yOfkzbpi2WtMNzNTnc04dnefZuIJdJb3t/i0fiaKOtxbLeD48t3FrejX4aa1IRk17pNaryYEK2s56wPOFXDrnCKu8qU6nrIyjKEqe9Oi1vby05RfFNrgypYztiyfg0XN3Ua8lyhQ1qN+Ca7C85Ilu2fI+A5YuLKOD0fVK4lUVSKnNp7sqSWm9J6cJvkWHCNmuU8EfrLGyoqSeqlNOrJNdU6jk0/cBKbmwzTtzuYV61OVnhtN9hy10afOcddPWVGuGq7MeXfrbMBwKyy3bQwzDI7lKmtEur6uUn1k3xb8TsEtOQAAAAAAAAAAAAAAAAAAAAAAAAAAAAAADenFmfNoG3bFLi4nZZVmqNCDcfXqMZTq6c5R3k1GHdotdOPXRWPaBeVbDCby4oPSUbero1zTcGtV7tdTHrA9phu2POWGzVX5XKqtdXCrGM4vwfDVeTRoLZztAtM/wBs7imvV1qbUa1LXXdbXCcX1hLR6e5rpq8kFM9H6/q2uMfJ4ezWo1IyXTs6TT9+sdPNget9IX6Thn36366JaURf0hfpGGffrfroloQH6AAAAAAAAAAAAAAAAAAAAAAAAAAAAAAADhY1hlPGrWth1bhGtTnTb7t+Ljr5a6mMcRsK+F1p2V3HdqUpShKPdKL0a+KNtkf207Kq2Ot5hwCG9XSXrqMedVRWiqQXWaXBrqktOK0YRvBsiZgzFbvEcHt5V6am6bcHFyUklLRx115SXHTQsOxLZjiuW688bx6CpSdN06VJuMp9ppyqS3W1HgtEtdeL5dfA7JtpCyDXna4lGUras1v6LWVOceCqKPVacGufBd2judTazkylS+VfLaTWmu6t5zfh6vTe18gPD7eYK7vsKtI8ZSqTWnXt1KMV+afwLMQjLV5cbW8xxxzclC0skpQUuii26alpw35VG5td0WuOmpdwAAAAAAAAAAAAAAAAAAAAAAAAAAAAAAAAAAA8dm3ZTlrOEncXlJ0qz51qLUJvxmtHGT8WtTyNv6N2CwnvV7q4lD7KVOL929o/6FfAHW5fy7huV6Cw/B6apU1x0XFyb5znJ8ZSfezsg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307975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>
              <a:solidFill>
                <a:srgbClr val="58585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28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DB133C"/>
                </a:solidFill>
              </a:rPr>
              <a:t>Koszty bezpośrednie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268760"/>
            <a:ext cx="8219256" cy="456510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361950" lvl="1" indent="-361950"/>
            <a:r>
              <a:rPr lang="pl-PL" sz="2600" dirty="0">
                <a:solidFill>
                  <a:srgbClr val="000000"/>
                </a:solidFill>
              </a:rPr>
              <a:t>Koszty bezpośrednie to koszty związane </a:t>
            </a:r>
            <a:r>
              <a:rPr lang="pl-PL" sz="2600" dirty="0" smtClean="0">
                <a:solidFill>
                  <a:srgbClr val="000000"/>
                </a:solidFill>
              </a:rPr>
              <a:t>bezpośrednio</a:t>
            </a:r>
            <a:br>
              <a:rPr lang="pl-PL" sz="2600" dirty="0" smtClean="0">
                <a:solidFill>
                  <a:srgbClr val="000000"/>
                </a:solidFill>
              </a:rPr>
            </a:br>
            <a:r>
              <a:rPr lang="pl-PL" sz="2600" dirty="0" smtClean="0">
                <a:solidFill>
                  <a:srgbClr val="000000"/>
                </a:solidFill>
              </a:rPr>
              <a:t>z</a:t>
            </a:r>
            <a:r>
              <a:rPr lang="pl-PL" sz="2600" dirty="0">
                <a:solidFill>
                  <a:srgbClr val="000000"/>
                </a:solidFill>
              </a:rPr>
              <a:t> </a:t>
            </a:r>
            <a:r>
              <a:rPr lang="pl-PL" sz="2600" dirty="0" smtClean="0">
                <a:solidFill>
                  <a:srgbClr val="000000"/>
                </a:solidFill>
              </a:rPr>
              <a:t>realizacją </a:t>
            </a:r>
            <a:r>
              <a:rPr lang="pl-PL" sz="2600" dirty="0">
                <a:solidFill>
                  <a:srgbClr val="000000"/>
                </a:solidFill>
              </a:rPr>
              <a:t>projektu badawczego.</a:t>
            </a:r>
          </a:p>
          <a:p>
            <a:r>
              <a:rPr lang="pl-PL" sz="2600" dirty="0" smtClean="0">
                <a:solidFill>
                  <a:srgbClr val="000000"/>
                </a:solidFill>
              </a:rPr>
              <a:t>Jednostka </a:t>
            </a:r>
            <a:r>
              <a:rPr lang="pl-PL" sz="2600" dirty="0">
                <a:solidFill>
                  <a:srgbClr val="000000"/>
                </a:solidFill>
              </a:rPr>
              <a:t>powinna zapewnić kierownikowi warunki do realizacji projektu, pokrywając m.in. wydatki </a:t>
            </a:r>
            <a:r>
              <a:rPr lang="pl-PL" sz="2600" dirty="0" smtClean="0">
                <a:solidFill>
                  <a:srgbClr val="000000"/>
                </a:solidFill>
              </a:rPr>
              <a:t/>
            </a:r>
            <a:br>
              <a:rPr lang="pl-PL" sz="2600" dirty="0" smtClean="0">
                <a:solidFill>
                  <a:srgbClr val="000000"/>
                </a:solidFill>
              </a:rPr>
            </a:br>
            <a:r>
              <a:rPr lang="pl-PL" sz="2600" dirty="0" smtClean="0">
                <a:solidFill>
                  <a:srgbClr val="000000"/>
                </a:solidFill>
              </a:rPr>
              <a:t>w ramach kosztów pośrednich. </a:t>
            </a:r>
            <a:r>
              <a:rPr lang="pl-PL" sz="2600" dirty="0">
                <a:solidFill>
                  <a:srgbClr val="000000"/>
                </a:solidFill>
              </a:rPr>
              <a:t>W szczególności, koszty remontów czy też wyposażenia pomieszczeń nie mogą być finansowane z kosztów bezpośrednich.</a:t>
            </a:r>
          </a:p>
          <a:p>
            <a:r>
              <a:rPr lang="pl-PL" sz="2600" dirty="0" smtClean="0">
                <a:solidFill>
                  <a:srgbClr val="000000"/>
                </a:solidFill>
              </a:rPr>
              <a:t>Na </a:t>
            </a:r>
            <a:r>
              <a:rPr lang="pl-PL" sz="2600" dirty="0">
                <a:solidFill>
                  <a:srgbClr val="000000"/>
                </a:solidFill>
              </a:rPr>
              <a:t>koszty bezpośrednie projektu składają się koszty wynagrodzeń wraz z pochodnymi, koszty usług obcych, koszty aparatury naukowo-badawczej oraz inne koszty bezpośrednie.</a:t>
            </a:r>
          </a:p>
          <a:p>
            <a:endParaRPr lang="pl-PL" sz="2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70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1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Aparatura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67544" y="1484784"/>
            <a:ext cx="8219256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>
                <a:solidFill>
                  <a:srgbClr val="000000"/>
                </a:solidFill>
              </a:rPr>
              <a:t>Koszty zakupu lub wytworzenia aparatury naukowo-badawczej niestanowiącej dużej infrastruktury badawczej, zaliczanej do środków trwałych zgodnie </a:t>
            </a:r>
            <a:r>
              <a:rPr lang="pl-PL" sz="2600" dirty="0" smtClean="0">
                <a:solidFill>
                  <a:srgbClr val="000000"/>
                </a:solidFill>
              </a:rPr>
              <a:t/>
            </a:r>
            <a:br>
              <a:rPr lang="pl-PL" sz="2600" dirty="0" smtClean="0">
                <a:solidFill>
                  <a:srgbClr val="000000"/>
                </a:solidFill>
              </a:rPr>
            </a:br>
            <a:r>
              <a:rPr lang="pl-PL" sz="2600" dirty="0" smtClean="0">
                <a:solidFill>
                  <a:srgbClr val="000000"/>
                </a:solidFill>
              </a:rPr>
              <a:t>z </a:t>
            </a:r>
            <a:r>
              <a:rPr lang="pl-PL" sz="2600" dirty="0">
                <a:solidFill>
                  <a:srgbClr val="000000"/>
                </a:solidFill>
              </a:rPr>
              <a:t>odrębnymi przepisami, </a:t>
            </a:r>
            <a:r>
              <a:rPr lang="pl-PL" sz="2600" dirty="0" smtClean="0">
                <a:solidFill>
                  <a:srgbClr val="000000"/>
                </a:solidFill>
              </a:rPr>
              <a:t>mogą </a:t>
            </a:r>
            <a:r>
              <a:rPr lang="pl-PL" sz="2600" dirty="0">
                <a:solidFill>
                  <a:srgbClr val="000000"/>
                </a:solidFill>
              </a:rPr>
              <a:t>być finansowane o ile wartość jednostkowa zakupu lub wytworzenia aparatu nie przekracza wartości odpowiednio 500 000 zł </a:t>
            </a:r>
            <a:r>
              <a:rPr lang="pl-PL" sz="2600" dirty="0" smtClean="0">
                <a:solidFill>
                  <a:srgbClr val="000000"/>
                </a:solidFill>
              </a:rPr>
              <a:t/>
            </a:r>
            <a:br>
              <a:rPr lang="pl-PL" sz="2600" dirty="0" smtClean="0">
                <a:solidFill>
                  <a:srgbClr val="000000"/>
                </a:solidFill>
              </a:rPr>
            </a:br>
            <a:r>
              <a:rPr lang="pl-PL" sz="2600" dirty="0" smtClean="0">
                <a:solidFill>
                  <a:srgbClr val="000000"/>
                </a:solidFill>
              </a:rPr>
              <a:t>w </a:t>
            </a:r>
            <a:r>
              <a:rPr lang="pl-PL" sz="2600" dirty="0">
                <a:solidFill>
                  <a:srgbClr val="000000"/>
                </a:solidFill>
              </a:rPr>
              <a:t>projektach z zakresu Nauk Ścisłych i Technicznych (panele ST) i Nauk o Życiu (panele NZ) oraz 150 000 zł </a:t>
            </a:r>
            <a:r>
              <a:rPr lang="pl-PL" sz="2600" dirty="0" smtClean="0">
                <a:solidFill>
                  <a:srgbClr val="000000"/>
                </a:solidFill>
              </a:rPr>
              <a:t/>
            </a:r>
            <a:br>
              <a:rPr lang="pl-PL" sz="2600" dirty="0" smtClean="0">
                <a:solidFill>
                  <a:srgbClr val="000000"/>
                </a:solidFill>
              </a:rPr>
            </a:br>
            <a:r>
              <a:rPr lang="pl-PL" sz="2600" dirty="0" smtClean="0">
                <a:solidFill>
                  <a:srgbClr val="000000"/>
                </a:solidFill>
              </a:rPr>
              <a:t>w </a:t>
            </a:r>
            <a:r>
              <a:rPr lang="pl-PL" sz="2600" dirty="0">
                <a:solidFill>
                  <a:srgbClr val="000000"/>
                </a:solidFill>
              </a:rPr>
              <a:t>projektach z zakresu Nauk Humanistycznych, Społecznych i o Sztuce (panele HS</a:t>
            </a:r>
            <a:r>
              <a:rPr lang="pl-PL" sz="2600" dirty="0" smtClean="0">
                <a:solidFill>
                  <a:srgbClr val="000000"/>
                </a:solidFill>
              </a:rPr>
              <a:t>). </a:t>
            </a:r>
            <a:endParaRPr lang="pl-PL" sz="2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71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8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Aparatura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>
                <a:solidFill>
                  <a:srgbClr val="000000"/>
                </a:solidFill>
              </a:rPr>
              <a:t>Podane limity dotyczą </a:t>
            </a:r>
            <a:r>
              <a:rPr lang="pl-PL" sz="2600" dirty="0" smtClean="0">
                <a:solidFill>
                  <a:srgbClr val="000000"/>
                </a:solidFill>
              </a:rPr>
              <a:t>zakupu lub wytworzenia pojedynczego </a:t>
            </a:r>
            <a:r>
              <a:rPr lang="pl-PL" sz="2600" dirty="0">
                <a:solidFill>
                  <a:srgbClr val="000000"/>
                </a:solidFill>
              </a:rPr>
              <a:t>aparatu naukowo-badawczego</a:t>
            </a:r>
            <a:r>
              <a:rPr lang="pl-PL" sz="26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pl-PL" sz="2600" dirty="0" smtClean="0">
                <a:solidFill>
                  <a:srgbClr val="000000"/>
                </a:solidFill>
              </a:rPr>
              <a:t>Wyjątki:</a:t>
            </a:r>
          </a:p>
          <a:p>
            <a:r>
              <a:rPr lang="pl-PL" sz="2600" dirty="0" smtClean="0">
                <a:solidFill>
                  <a:srgbClr val="000000"/>
                </a:solidFill>
              </a:rPr>
              <a:t>W </a:t>
            </a:r>
            <a:r>
              <a:rPr lang="pl-PL" sz="2600" dirty="0">
                <a:solidFill>
                  <a:srgbClr val="000000"/>
                </a:solidFill>
              </a:rPr>
              <a:t>przypadku 5. edycji konkursu Sonata powyższe limity dotyczą łącznego kosztu zakupu aparatury.</a:t>
            </a:r>
          </a:p>
          <a:p>
            <a:r>
              <a:rPr lang="pl-PL" sz="2600" dirty="0" smtClean="0">
                <a:solidFill>
                  <a:srgbClr val="000000"/>
                </a:solidFill>
              </a:rPr>
              <a:t>Od konkursu Preludium 3 możliwy </a:t>
            </a:r>
            <a:r>
              <a:rPr lang="pl-PL" sz="2600" dirty="0">
                <a:solidFill>
                  <a:srgbClr val="000000"/>
                </a:solidFill>
              </a:rPr>
              <a:t>jest zakup aparatury naukowo-badawczej, której koszt całkowity nie przekracza 30% wysokości wnioskowanych środków na realizację projektu.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72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Aparatura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>
                <a:solidFill>
                  <a:srgbClr val="000000"/>
                </a:solidFill>
              </a:rPr>
              <a:t>Zgodnie z zapisami umowy o realizację projektu można dokonać sprzedaży aparatury naukowo-badawczej zakupionej w ramach realizacji projektu po jego zakończeniu. Przychody ze sprzedaży aparatury naukowo-badawczej podlegają zwrotowi na konto NCN w przypadku, kiedy aparatura jest sprzedana </a:t>
            </a:r>
            <a:r>
              <a:rPr lang="pl-PL" sz="2600" dirty="0" smtClean="0">
                <a:solidFill>
                  <a:srgbClr val="000000"/>
                </a:solidFill>
              </a:rPr>
              <a:t>w </a:t>
            </a:r>
            <a:r>
              <a:rPr lang="pl-PL" sz="2600" dirty="0">
                <a:solidFill>
                  <a:srgbClr val="000000"/>
                </a:solidFill>
              </a:rPr>
              <a:t>okresie wykonywania projektu. Środki ze sprzedaży aparatury, która będzie miała miejsce po terminie realizacji projektu, </a:t>
            </a:r>
            <a:r>
              <a:rPr lang="pl-PL" sz="2600" dirty="0" smtClean="0">
                <a:solidFill>
                  <a:srgbClr val="000000"/>
                </a:solidFill>
              </a:rPr>
              <a:t>pozostają </a:t>
            </a:r>
            <a:r>
              <a:rPr lang="pl-PL" sz="2600" dirty="0">
                <a:solidFill>
                  <a:srgbClr val="000000"/>
                </a:solidFill>
              </a:rPr>
              <a:t>na koncie jednostki.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73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1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Koszty wynagrodzeń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pl-PL" sz="2600" dirty="0">
                <a:solidFill>
                  <a:srgbClr val="000000"/>
                </a:solidFill>
              </a:rPr>
              <a:t>Wynagrodzenia wraz z pochodnymi – w tej kategorii należy ująć koszty dotyczące wynagrodzeń wykonawców projektu (zgodnie ze specyfiką poszczególnych konkursów) oraz </a:t>
            </a:r>
            <a:r>
              <a:rPr lang="pl-PL" sz="2600" dirty="0" smtClean="0">
                <a:solidFill>
                  <a:srgbClr val="000000"/>
                </a:solidFill>
              </a:rPr>
              <a:t>pochodne od </a:t>
            </a:r>
            <a:r>
              <a:rPr lang="pl-PL" sz="2600" dirty="0">
                <a:solidFill>
                  <a:srgbClr val="000000"/>
                </a:solidFill>
              </a:rPr>
              <a:t>wynagrodzeń.</a:t>
            </a:r>
          </a:p>
          <a:p>
            <a:pPr marL="0" indent="0">
              <a:buNone/>
            </a:pPr>
            <a:endParaRPr lang="pl-PL" sz="2600" dirty="0">
              <a:solidFill>
                <a:srgbClr val="000000"/>
              </a:solidFill>
            </a:endParaRPr>
          </a:p>
          <a:p>
            <a:r>
              <a:rPr lang="pl-PL" sz="2600" dirty="0">
                <a:solidFill>
                  <a:srgbClr val="000000"/>
                </a:solidFill>
              </a:rPr>
              <a:t>Wynagrodzenia nie mogą dotyczyć pracowników zajmujących się administracyjną i finansowo-księgową obsługą projektu.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74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1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Koszty wynagrodzeń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556792"/>
            <a:ext cx="8219256" cy="4608512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Wynagrodzenia we wniosku o finansowanie mogą zostać przewidziane wyłącznie dla kierownika projektu i innych wykonawców projektu, w tym:</a:t>
            </a:r>
          </a:p>
          <a:p>
            <a:pPr lvl="0"/>
            <a:r>
              <a:rPr lang="pl-PL" dirty="0">
                <a:solidFill>
                  <a:srgbClr val="000000"/>
                </a:solidFill>
              </a:rPr>
              <a:t>osób będących członkami zespołu badawczego,</a:t>
            </a:r>
          </a:p>
          <a:p>
            <a:pPr lvl="0"/>
            <a:r>
              <a:rPr lang="pl-PL" dirty="0">
                <a:solidFill>
                  <a:srgbClr val="000000"/>
                </a:solidFill>
              </a:rPr>
              <a:t>personelu pomocniczego (tj. osób, które mogą występować w charakterze „wykonawcy zbiorowego” </a:t>
            </a: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np</a:t>
            </a:r>
            <a:r>
              <a:rPr lang="pl-PL" dirty="0">
                <a:solidFill>
                  <a:srgbClr val="000000"/>
                </a:solidFill>
              </a:rPr>
              <a:t>. ankieterzy, pielęgniarki itd.)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000000"/>
                </a:solidFill>
              </a:rPr>
              <a:t>Każda </a:t>
            </a:r>
            <a:r>
              <a:rPr lang="pl-PL" dirty="0">
                <a:solidFill>
                  <a:srgbClr val="000000"/>
                </a:solidFill>
              </a:rPr>
              <a:t>osoba, która ma otrzymywać wynagrodzenie, musi być uwzględniona w wykazie wykonawców projektu przedstawianym we wniosku (imiennie lub bezimiennie) </a:t>
            </a: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i zawrzeć </a:t>
            </a:r>
            <a:r>
              <a:rPr lang="pl-PL" dirty="0">
                <a:solidFill>
                  <a:srgbClr val="000000"/>
                </a:solidFill>
              </a:rPr>
              <a:t>z jednostką umowę o pracę (na całość lub część etatu), umowę zlecenie lub umowę </a:t>
            </a:r>
            <a:r>
              <a:rPr lang="pl-PL" dirty="0" smtClean="0">
                <a:solidFill>
                  <a:srgbClr val="000000"/>
                </a:solidFill>
              </a:rPr>
              <a:t>o </a:t>
            </a:r>
            <a:r>
              <a:rPr lang="pl-PL" dirty="0">
                <a:solidFill>
                  <a:srgbClr val="000000"/>
                </a:solidFill>
              </a:rPr>
              <a:t>dzieło.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75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5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Koszty wynagrodzeń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556792"/>
            <a:ext cx="8219256" cy="4824536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r>
              <a:rPr lang="pl-PL" sz="2600" dirty="0" smtClean="0">
                <a:solidFill>
                  <a:srgbClr val="000000"/>
                </a:solidFill>
              </a:rPr>
              <a:t>Planowane koszty wynagrodzeń powinny zawierać kwotę brutto wraz z narzutami pracodawcy oraz innymi świadczeniami i dodatkami zgodnie z wewnętrznymi przepisami jednostki. </a:t>
            </a:r>
          </a:p>
          <a:p>
            <a:r>
              <a:rPr lang="pl-PL" sz="2600" dirty="0" smtClean="0">
                <a:solidFill>
                  <a:srgbClr val="000000"/>
                </a:solidFill>
              </a:rPr>
              <a:t>Sposób zatrudnienia osób realizujących projekty powinien być zgodny z wewnętrznymi regulacjami jednostek oraz przepisami prawa powszechnie obowiązującego. </a:t>
            </a:r>
          </a:p>
          <a:p>
            <a:r>
              <a:rPr lang="pl-PL" sz="2600" dirty="0" smtClean="0">
                <a:solidFill>
                  <a:srgbClr val="000000"/>
                </a:solidFill>
              </a:rPr>
              <a:t>Zgodnie </a:t>
            </a:r>
            <a:r>
              <a:rPr lang="pl-PL" sz="2600" dirty="0">
                <a:solidFill>
                  <a:srgbClr val="000000"/>
                </a:solidFill>
              </a:rPr>
              <a:t>z zapisami umowy o realizację </a:t>
            </a:r>
            <a:r>
              <a:rPr lang="pl-PL" sz="2600" dirty="0" smtClean="0">
                <a:solidFill>
                  <a:srgbClr val="000000"/>
                </a:solidFill>
              </a:rPr>
              <a:t/>
            </a:r>
            <a:br>
              <a:rPr lang="pl-PL" sz="2600" dirty="0" smtClean="0">
                <a:solidFill>
                  <a:srgbClr val="000000"/>
                </a:solidFill>
              </a:rPr>
            </a:br>
            <a:r>
              <a:rPr lang="pl-PL" sz="2600" dirty="0" smtClean="0">
                <a:solidFill>
                  <a:srgbClr val="000000"/>
                </a:solidFill>
              </a:rPr>
              <a:t>i </a:t>
            </a:r>
            <a:r>
              <a:rPr lang="pl-PL" sz="2600" dirty="0">
                <a:solidFill>
                  <a:srgbClr val="000000"/>
                </a:solidFill>
              </a:rPr>
              <a:t>finansowanie stażu </a:t>
            </a:r>
            <a:r>
              <a:rPr lang="pl-PL" sz="2600" dirty="0" smtClean="0">
                <a:solidFill>
                  <a:srgbClr val="000000"/>
                </a:solidFill>
              </a:rPr>
              <a:t>jednostka </a:t>
            </a:r>
            <a:r>
              <a:rPr lang="pl-PL" sz="2600" dirty="0">
                <a:solidFill>
                  <a:srgbClr val="000000"/>
                </a:solidFill>
              </a:rPr>
              <a:t>zobowiązuje się </a:t>
            </a:r>
            <a:r>
              <a:rPr lang="pl-PL" sz="2600" dirty="0" smtClean="0">
                <a:solidFill>
                  <a:srgbClr val="000000"/>
                </a:solidFill>
              </a:rPr>
              <a:t>zatrudnić </a:t>
            </a:r>
            <a:r>
              <a:rPr lang="pl-PL" sz="2600" dirty="0">
                <a:solidFill>
                  <a:srgbClr val="000000"/>
                </a:solidFill>
              </a:rPr>
              <a:t>stażystę na podstawie umowy o pracę na czas trwania stażu w pełnym wymiarze czasu pracy.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76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Koszty wynagrodzeń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556792"/>
            <a:ext cx="821925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>
                <a:solidFill>
                  <a:srgbClr val="000000"/>
                </a:solidFill>
              </a:rPr>
              <a:t>Zalecenia Rady NCN z dnia 9 lipca 2012 roku:</a:t>
            </a:r>
          </a:p>
          <a:p>
            <a:r>
              <a:rPr lang="pl-PL" sz="2600" dirty="0" smtClean="0">
                <a:solidFill>
                  <a:srgbClr val="000000"/>
                </a:solidFill>
              </a:rPr>
              <a:t>W </a:t>
            </a:r>
            <a:r>
              <a:rPr lang="pl-PL" sz="2600" dirty="0">
                <a:solidFill>
                  <a:srgbClr val="000000"/>
                </a:solidFill>
              </a:rPr>
              <a:t>przypadku osób zatrudnianych na umowy o pracę na czas realizacji projektu Rada Centrum opracowała zalecenia dotyczące wysokości miesięcznych wynagrodzeń. Wysokość wynagrodzeń brutto </a:t>
            </a:r>
            <a:r>
              <a:rPr lang="pl-PL" sz="2600" dirty="0" smtClean="0">
                <a:solidFill>
                  <a:srgbClr val="000000"/>
                </a:solidFill>
              </a:rPr>
              <a:t/>
            </a:r>
            <a:br>
              <a:rPr lang="pl-PL" sz="2600" dirty="0" smtClean="0">
                <a:solidFill>
                  <a:srgbClr val="000000"/>
                </a:solidFill>
              </a:rPr>
            </a:br>
            <a:r>
              <a:rPr lang="pl-PL" sz="2600" dirty="0" smtClean="0">
                <a:solidFill>
                  <a:srgbClr val="000000"/>
                </a:solidFill>
              </a:rPr>
              <a:t>(bez dodatkowych składek ZUS ponoszonych przez pracodawcę) nie </a:t>
            </a:r>
            <a:r>
              <a:rPr lang="pl-PL" sz="2600" dirty="0">
                <a:solidFill>
                  <a:srgbClr val="000000"/>
                </a:solidFill>
              </a:rPr>
              <a:t>powinna przekraczać:</a:t>
            </a:r>
          </a:p>
          <a:p>
            <a:pPr marL="715963" indent="-354013">
              <a:buFont typeface="Wingdings" pitchFamily="2" charset="2"/>
              <a:buChar char="ü"/>
            </a:pPr>
            <a:r>
              <a:rPr lang="pl-PL" sz="2600" dirty="0">
                <a:solidFill>
                  <a:srgbClr val="000000"/>
                </a:solidFill>
              </a:rPr>
              <a:t>dla profesora – 9 </a:t>
            </a:r>
            <a:r>
              <a:rPr lang="pl-PL" sz="2600" dirty="0" smtClean="0">
                <a:solidFill>
                  <a:srgbClr val="000000"/>
                </a:solidFill>
              </a:rPr>
              <a:t>000 zł,</a:t>
            </a:r>
            <a:endParaRPr lang="pl-PL" sz="2600" dirty="0">
              <a:solidFill>
                <a:srgbClr val="000000"/>
              </a:solidFill>
            </a:endParaRPr>
          </a:p>
          <a:p>
            <a:pPr marL="714375" indent="-352425">
              <a:buFont typeface="Wingdings" pitchFamily="2" charset="2"/>
              <a:buChar char="ü"/>
            </a:pPr>
            <a:r>
              <a:rPr lang="pl-PL" sz="2600" dirty="0">
                <a:solidFill>
                  <a:srgbClr val="000000"/>
                </a:solidFill>
              </a:rPr>
              <a:t>dla doktora habilitowanego – 7 </a:t>
            </a:r>
            <a:r>
              <a:rPr lang="pl-PL" sz="2600" dirty="0" smtClean="0">
                <a:solidFill>
                  <a:srgbClr val="000000"/>
                </a:solidFill>
              </a:rPr>
              <a:t>000 zł,</a:t>
            </a:r>
            <a:endParaRPr lang="pl-PL" sz="2600" dirty="0">
              <a:solidFill>
                <a:srgbClr val="000000"/>
              </a:solidFill>
            </a:endParaRPr>
          </a:p>
          <a:p>
            <a:pPr marL="715963" indent="-354013">
              <a:buFont typeface="Wingdings" pitchFamily="2" charset="2"/>
              <a:buChar char="ü"/>
            </a:pPr>
            <a:r>
              <a:rPr lang="pl-PL" sz="2600" dirty="0">
                <a:solidFill>
                  <a:srgbClr val="000000"/>
                </a:solidFill>
              </a:rPr>
              <a:t>dla doktora – 5 </a:t>
            </a:r>
            <a:r>
              <a:rPr lang="pl-PL" sz="2600" dirty="0" smtClean="0">
                <a:solidFill>
                  <a:srgbClr val="000000"/>
                </a:solidFill>
              </a:rPr>
              <a:t>000 zł.</a:t>
            </a:r>
            <a:endParaRPr lang="pl-PL" sz="2600" dirty="0">
              <a:solidFill>
                <a:srgbClr val="000000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77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Koszty wynagrodzeń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pl-PL" sz="2600" dirty="0" smtClean="0">
                <a:solidFill>
                  <a:srgbClr val="000000"/>
                </a:solidFill>
              </a:rPr>
              <a:t>W </a:t>
            </a:r>
            <a:r>
              <a:rPr lang="pl-PL" sz="2600" dirty="0">
                <a:solidFill>
                  <a:srgbClr val="000000"/>
                </a:solidFill>
              </a:rPr>
              <a:t>przypadku zatrudniania w grancie doktorantów </a:t>
            </a:r>
            <a:r>
              <a:rPr lang="pl-PL" sz="2600" dirty="0" smtClean="0">
                <a:solidFill>
                  <a:srgbClr val="000000"/>
                </a:solidFill>
              </a:rPr>
              <a:t/>
            </a:r>
            <a:br>
              <a:rPr lang="pl-PL" sz="2600" dirty="0" smtClean="0">
                <a:solidFill>
                  <a:srgbClr val="000000"/>
                </a:solidFill>
              </a:rPr>
            </a:br>
            <a:r>
              <a:rPr lang="pl-PL" sz="2600" dirty="0" smtClean="0">
                <a:solidFill>
                  <a:srgbClr val="000000"/>
                </a:solidFill>
              </a:rPr>
              <a:t>i </a:t>
            </a:r>
            <a:r>
              <a:rPr lang="pl-PL" sz="2600" dirty="0">
                <a:solidFill>
                  <a:srgbClr val="000000"/>
                </a:solidFill>
              </a:rPr>
              <a:t>studentów, wysokość miesięcznego wynagrodzenia brutto (bez dodatkowych składek ZUS ponoszonych przez pracodawcę) wypłacanego np. na podstawie umów cywilnoprawnych nie powinna przekroczyć kwoty:</a:t>
            </a:r>
          </a:p>
          <a:p>
            <a:pPr marL="715963" indent="-354013">
              <a:buFont typeface="Wingdings" pitchFamily="2" charset="2"/>
              <a:buChar char="ü"/>
            </a:pPr>
            <a:r>
              <a:rPr lang="pl-PL" sz="2600" dirty="0">
                <a:solidFill>
                  <a:srgbClr val="000000"/>
                </a:solidFill>
              </a:rPr>
              <a:t>dla doktoranta – 3 </a:t>
            </a:r>
            <a:r>
              <a:rPr lang="pl-PL" sz="2600" dirty="0" smtClean="0">
                <a:solidFill>
                  <a:srgbClr val="000000"/>
                </a:solidFill>
              </a:rPr>
              <a:t>000 zł; </a:t>
            </a:r>
            <a:endParaRPr lang="pl-PL" sz="2600" dirty="0">
              <a:solidFill>
                <a:srgbClr val="000000"/>
              </a:solidFill>
            </a:endParaRPr>
          </a:p>
          <a:p>
            <a:pPr marL="715963" indent="-354013">
              <a:buFont typeface="Wingdings" pitchFamily="2" charset="2"/>
              <a:buChar char="ü"/>
            </a:pPr>
            <a:r>
              <a:rPr lang="pl-PL" sz="2600" dirty="0">
                <a:solidFill>
                  <a:srgbClr val="000000"/>
                </a:solidFill>
              </a:rPr>
              <a:t>dla studenta – 1 </a:t>
            </a:r>
            <a:r>
              <a:rPr lang="pl-PL" sz="2600" dirty="0" smtClean="0">
                <a:solidFill>
                  <a:srgbClr val="000000"/>
                </a:solidFill>
              </a:rPr>
              <a:t>000 zł.</a:t>
            </a:r>
            <a:endParaRPr lang="pl-PL" sz="2600" dirty="0">
              <a:solidFill>
                <a:srgbClr val="000000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78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Koszty </a:t>
            </a:r>
            <a:r>
              <a:rPr lang="pl-PL" dirty="0" smtClean="0">
                <a:solidFill>
                  <a:srgbClr val="DB133C"/>
                </a:solidFill>
              </a:rPr>
              <a:t>wynagrodzeń – Fuga 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 smtClean="0">
                <a:solidFill>
                  <a:srgbClr val="000000"/>
                </a:solidFill>
              </a:rPr>
              <a:t>Na </a:t>
            </a:r>
            <a:r>
              <a:rPr lang="pl-PL" sz="2600" dirty="0">
                <a:solidFill>
                  <a:srgbClr val="000000"/>
                </a:solidFill>
              </a:rPr>
              <a:t>zatrudnienie wnioskodawcy jednostka naukowa, wskazana jako miejsce odbywania stażu podoktorskiego otrzymuje zryczałtowaną kwotę </a:t>
            </a:r>
            <a:r>
              <a:rPr lang="pl-PL" sz="2600" dirty="0" smtClean="0">
                <a:solidFill>
                  <a:srgbClr val="000000"/>
                </a:solidFill>
              </a:rPr>
              <a:t/>
            </a:r>
            <a:br>
              <a:rPr lang="pl-PL" sz="2600" dirty="0" smtClean="0">
                <a:solidFill>
                  <a:srgbClr val="000000"/>
                </a:solidFill>
              </a:rPr>
            </a:br>
            <a:r>
              <a:rPr lang="pl-PL" sz="2600" dirty="0" smtClean="0">
                <a:solidFill>
                  <a:srgbClr val="000000"/>
                </a:solidFill>
              </a:rPr>
              <a:t>w </a:t>
            </a:r>
            <a:r>
              <a:rPr lang="pl-PL" sz="2600" dirty="0">
                <a:solidFill>
                  <a:srgbClr val="000000"/>
                </a:solidFill>
              </a:rPr>
              <a:t>wysokości: </a:t>
            </a:r>
          </a:p>
          <a:p>
            <a:r>
              <a:rPr lang="pl-PL" sz="2600" dirty="0" smtClean="0">
                <a:solidFill>
                  <a:srgbClr val="000000"/>
                </a:solidFill>
              </a:rPr>
              <a:t>9 </a:t>
            </a:r>
            <a:r>
              <a:rPr lang="pl-PL" sz="2600" dirty="0">
                <a:solidFill>
                  <a:srgbClr val="000000"/>
                </a:solidFill>
              </a:rPr>
              <a:t>000 zł miesięcznie w okresie od 1 do 12 miesiąca trwania </a:t>
            </a:r>
            <a:r>
              <a:rPr lang="pl-PL" sz="2600" dirty="0" smtClean="0">
                <a:solidFill>
                  <a:srgbClr val="000000"/>
                </a:solidFill>
              </a:rPr>
              <a:t>stażu; </a:t>
            </a:r>
            <a:endParaRPr lang="pl-PL" sz="2400" dirty="0">
              <a:solidFill>
                <a:srgbClr val="000000"/>
              </a:solidFill>
            </a:endParaRPr>
          </a:p>
          <a:p>
            <a:r>
              <a:rPr lang="pl-PL" sz="2400" dirty="0" smtClean="0">
                <a:solidFill>
                  <a:srgbClr val="000000"/>
                </a:solidFill>
              </a:rPr>
              <a:t>10 </a:t>
            </a:r>
            <a:r>
              <a:rPr lang="pl-PL" sz="2400" dirty="0">
                <a:solidFill>
                  <a:srgbClr val="000000"/>
                </a:solidFill>
              </a:rPr>
              <a:t>000 zł miesięcznie w okresie od 13 do 24 miesiąca trwania </a:t>
            </a:r>
            <a:r>
              <a:rPr lang="pl-PL" sz="2400" dirty="0" smtClean="0">
                <a:solidFill>
                  <a:srgbClr val="000000"/>
                </a:solidFill>
              </a:rPr>
              <a:t>stażu; </a:t>
            </a:r>
            <a:endParaRPr lang="pl-PL" sz="2400" dirty="0">
              <a:solidFill>
                <a:srgbClr val="000000"/>
              </a:solidFill>
            </a:endParaRPr>
          </a:p>
          <a:p>
            <a:r>
              <a:rPr lang="pl-PL" sz="2400" dirty="0" smtClean="0">
                <a:solidFill>
                  <a:srgbClr val="000000"/>
                </a:solidFill>
              </a:rPr>
              <a:t>11 </a:t>
            </a:r>
            <a:r>
              <a:rPr lang="pl-PL" sz="2400" dirty="0">
                <a:solidFill>
                  <a:srgbClr val="000000"/>
                </a:solidFill>
              </a:rPr>
              <a:t>000 zł miesięcznie w okresie od 25 do 36 miesiąca trwania </a:t>
            </a:r>
            <a:r>
              <a:rPr lang="pl-PL" sz="2400" dirty="0" smtClean="0">
                <a:solidFill>
                  <a:srgbClr val="000000"/>
                </a:solidFill>
              </a:rPr>
              <a:t>stażu. </a:t>
            </a:r>
            <a:endParaRPr lang="pl-PL" sz="2400" dirty="0">
              <a:solidFill>
                <a:srgbClr val="000000"/>
              </a:solidFill>
            </a:endParaRPr>
          </a:p>
          <a:p>
            <a:endParaRPr lang="pl-PL" sz="2600" dirty="0">
              <a:solidFill>
                <a:srgbClr val="000000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79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prstClr val="white"/>
                </a:solidFill>
              </a:rPr>
              <a:pPr/>
              <a:t>8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3" name="Symbol zastępczy zawartości 7"/>
          <p:cNvSpPr>
            <a:spLocks noGrp="1"/>
          </p:cNvSpPr>
          <p:nvPr>
            <p:ph idx="4294967295"/>
          </p:nvPr>
        </p:nvSpPr>
        <p:spPr>
          <a:xfrm>
            <a:off x="611560" y="1556792"/>
            <a:ext cx="8209284" cy="467658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DB133C"/>
              </a:buClr>
              <a:buNone/>
            </a:pPr>
            <a:endParaRPr lang="pl-PL" sz="1800" b="1" dirty="0"/>
          </a:p>
          <a:p>
            <a:pPr marL="361950" indent="-361950"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>
                <a:solidFill>
                  <a:srgbClr val="DB133C"/>
                </a:solidFill>
              </a:rPr>
              <a:t>SONATA BIS </a:t>
            </a:r>
            <a:r>
              <a:rPr lang="pl-PL" sz="1800" b="1" dirty="0">
                <a:solidFill>
                  <a:srgbClr val="000000"/>
                </a:solidFill>
              </a:rPr>
              <a:t>na projekty badawcze mające na celu powołanie nowego zespołu naukowego, realizowane przez osoby posiadające stopień naukowy lub tytuł naukowy, które uzyskały stopień naukowy doktora </a:t>
            </a:r>
            <a:br>
              <a:rPr lang="pl-PL" sz="1800" b="1" dirty="0">
                <a:solidFill>
                  <a:srgbClr val="000000"/>
                </a:solidFill>
              </a:rPr>
            </a:br>
            <a:r>
              <a:rPr lang="pl-PL" sz="1800" b="1" dirty="0">
                <a:solidFill>
                  <a:srgbClr val="000000"/>
                </a:solidFill>
              </a:rPr>
              <a:t>w okresie od 2 – 12 lat przed rokiem wystąpienia z wnioskiem</a:t>
            </a:r>
            <a:endParaRPr lang="pl-PL" sz="1800" b="1" dirty="0"/>
          </a:p>
          <a:p>
            <a:pPr marL="361950" lvl="0" indent="-361950"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 smtClean="0">
                <a:solidFill>
                  <a:srgbClr val="DB133C"/>
                </a:solidFill>
              </a:rPr>
              <a:t>OPUS </a:t>
            </a:r>
            <a:r>
              <a:rPr lang="pl-PL" sz="1800" b="1" dirty="0">
                <a:solidFill>
                  <a:srgbClr val="000000"/>
                </a:solidFill>
              </a:rPr>
              <a:t>na projekty badawcze, w tym finansowanie zakupu lub wytworzenia aparatury naukowo-badawczej niezbędnej do realizacji tych </a:t>
            </a:r>
            <a:r>
              <a:rPr lang="pl-PL" sz="1800" b="1" dirty="0" smtClean="0">
                <a:solidFill>
                  <a:srgbClr val="000000"/>
                </a:solidFill>
              </a:rPr>
              <a:t>projektów</a:t>
            </a:r>
            <a:endParaRPr lang="pl-PL" sz="1800" dirty="0">
              <a:solidFill>
                <a:srgbClr val="000000"/>
              </a:solidFill>
            </a:endParaRPr>
          </a:p>
          <a:p>
            <a:pPr lvl="0"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HARMONIA </a:t>
            </a:r>
            <a:r>
              <a:rPr lang="pl-PL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 projekty badawcze realizowane w </a:t>
            </a:r>
            <a:r>
              <a:rPr lang="pl-PL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ramach współpracy </a:t>
            </a:r>
            <a:r>
              <a:rPr lang="pl-PL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międzynarodowej</a:t>
            </a:r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MAESTRO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 projekty badawcze realizowane przez doświadczonych naukowców</a:t>
            </a:r>
            <a:endParaRPr lang="pl-PL" sz="1800" b="1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>
                <a:solidFill>
                  <a:srgbClr val="DB133C"/>
                </a:solidFill>
              </a:rPr>
              <a:t>SYMFONIA </a:t>
            </a:r>
            <a:r>
              <a:rPr lang="pl-PL" sz="1800" b="1" dirty="0">
                <a:solidFill>
                  <a:srgbClr val="000000"/>
                </a:solidFill>
              </a:rPr>
              <a:t>na międzydziedzinowe projekty </a:t>
            </a:r>
            <a:r>
              <a:rPr lang="pl-PL" sz="1800" b="1" dirty="0" smtClean="0">
                <a:solidFill>
                  <a:srgbClr val="000000"/>
                </a:solidFill>
              </a:rPr>
              <a:t>badawcze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endParaRPr lang="pl-PL" sz="1800" b="1" dirty="0">
              <a:solidFill>
                <a:srgbClr val="000000"/>
              </a:solidFill>
            </a:endParaRPr>
          </a:p>
          <a:p>
            <a:pPr marL="0" lvl="0" indent="0" algn="just">
              <a:spcBef>
                <a:spcPts val="0"/>
              </a:spcBef>
              <a:buClr>
                <a:srgbClr val="DB133C"/>
              </a:buClr>
              <a:buNone/>
            </a:pPr>
            <a:endParaRPr lang="pl-PL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DB133C"/>
              </a:buClr>
              <a:buNone/>
            </a:pP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DB133C"/>
              </a:buClr>
              <a:buNone/>
            </a:pPr>
            <a:endParaRPr lang="pl-PL" sz="14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DB133C"/>
              </a:buClr>
              <a:buNone/>
            </a:pP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DB133C"/>
              </a:buClr>
              <a:buNone/>
            </a:pPr>
            <a:endParaRPr lang="pl-PL" sz="14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DB133C"/>
              </a:buClr>
              <a:buNone/>
            </a:pP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DB133C"/>
              </a:buClr>
              <a:buNone/>
            </a:pPr>
            <a:endParaRPr lang="pl-PL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87624" y="632061"/>
            <a:ext cx="72720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200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Konkursy Narodowego Centrum Nauki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91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Koszty wynagrodzeń – Fuga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Podane kwoty obejmują wszystkie obowiązkowe obciążenia, które zostały narzucone na pracodawcę </a:t>
            </a: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z </a:t>
            </a:r>
            <a:r>
              <a:rPr lang="pl-PL" dirty="0">
                <a:solidFill>
                  <a:srgbClr val="000000"/>
                </a:solidFill>
              </a:rPr>
              <a:t>tytułu zatrudnienia stażysty, składki i podatek potrącane </a:t>
            </a: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z </a:t>
            </a:r>
            <a:r>
              <a:rPr lang="pl-PL" dirty="0">
                <a:solidFill>
                  <a:srgbClr val="000000"/>
                </a:solidFill>
              </a:rPr>
              <a:t>wynagrodzenia stażysty oraz wynagrodzenie netto dla stażysty, które wynosi orientacyjnie: </a:t>
            </a:r>
          </a:p>
          <a:p>
            <a:r>
              <a:rPr lang="pl-PL" dirty="0" smtClean="0">
                <a:solidFill>
                  <a:srgbClr val="000000"/>
                </a:solidFill>
              </a:rPr>
              <a:t>ok</a:t>
            </a:r>
            <a:r>
              <a:rPr lang="pl-PL" dirty="0">
                <a:solidFill>
                  <a:srgbClr val="000000"/>
                </a:solidFill>
              </a:rPr>
              <a:t>. </a:t>
            </a:r>
            <a:r>
              <a:rPr lang="pl-PL" dirty="0" smtClean="0">
                <a:solidFill>
                  <a:srgbClr val="000000"/>
                </a:solidFill>
              </a:rPr>
              <a:t>5 500 </a:t>
            </a:r>
            <a:r>
              <a:rPr lang="pl-PL" dirty="0">
                <a:solidFill>
                  <a:srgbClr val="000000"/>
                </a:solidFill>
              </a:rPr>
              <a:t>zł netto miesięcznie w okresie od 1 do 12 miesiąca trwania stażu; </a:t>
            </a:r>
          </a:p>
          <a:p>
            <a:r>
              <a:rPr lang="pl-PL" dirty="0" smtClean="0">
                <a:solidFill>
                  <a:srgbClr val="000000"/>
                </a:solidFill>
              </a:rPr>
              <a:t>ok</a:t>
            </a:r>
            <a:r>
              <a:rPr lang="pl-PL" dirty="0">
                <a:solidFill>
                  <a:srgbClr val="000000"/>
                </a:solidFill>
              </a:rPr>
              <a:t>. </a:t>
            </a:r>
            <a:r>
              <a:rPr lang="pl-PL" dirty="0" smtClean="0">
                <a:solidFill>
                  <a:srgbClr val="000000"/>
                </a:solidFill>
              </a:rPr>
              <a:t>6 000 </a:t>
            </a:r>
            <a:r>
              <a:rPr lang="pl-PL" dirty="0">
                <a:solidFill>
                  <a:srgbClr val="000000"/>
                </a:solidFill>
              </a:rPr>
              <a:t>zł netto miesięcznie w okresie od 13 do 24 miesiąca trwania stażu; </a:t>
            </a:r>
          </a:p>
          <a:p>
            <a:r>
              <a:rPr lang="pl-PL" dirty="0" smtClean="0">
                <a:solidFill>
                  <a:srgbClr val="000000"/>
                </a:solidFill>
              </a:rPr>
              <a:t>ok</a:t>
            </a:r>
            <a:r>
              <a:rPr lang="pl-PL" dirty="0">
                <a:solidFill>
                  <a:srgbClr val="000000"/>
                </a:solidFill>
              </a:rPr>
              <a:t>. </a:t>
            </a:r>
            <a:r>
              <a:rPr lang="pl-PL" dirty="0" smtClean="0">
                <a:solidFill>
                  <a:srgbClr val="000000"/>
                </a:solidFill>
              </a:rPr>
              <a:t>6 500 </a:t>
            </a:r>
            <a:r>
              <a:rPr lang="pl-PL" dirty="0">
                <a:solidFill>
                  <a:srgbClr val="000000"/>
                </a:solidFill>
              </a:rPr>
              <a:t>zł netto miesięcznie w okresie od 25 do 36 miesiąca trwania stażu.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80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0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DB133C"/>
                </a:solidFill>
              </a:rPr>
              <a:t>Koszty – Etiuda 1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>
                <a:solidFill>
                  <a:srgbClr val="000000"/>
                </a:solidFill>
              </a:rPr>
              <a:t>Stypendium doktorskie w wysokości 3 000 zł miesięcznie przyznawane jest na czas przygotowywania rozprawy </a:t>
            </a:r>
            <a:r>
              <a:rPr lang="pl-PL" sz="2600" dirty="0" smtClean="0">
                <a:solidFill>
                  <a:srgbClr val="000000"/>
                </a:solidFill>
              </a:rPr>
              <a:t>doktorskiej </a:t>
            </a:r>
            <a:r>
              <a:rPr lang="pl-PL" sz="2600" dirty="0">
                <a:solidFill>
                  <a:srgbClr val="000000"/>
                </a:solidFill>
              </a:rPr>
              <a:t>w okresie nie </a:t>
            </a:r>
            <a:r>
              <a:rPr lang="pl-PL" sz="2600" dirty="0" smtClean="0">
                <a:solidFill>
                  <a:srgbClr val="000000"/>
                </a:solidFill>
              </a:rPr>
              <a:t>przekraczającym 12 </a:t>
            </a:r>
            <a:r>
              <a:rPr lang="pl-PL" sz="2600" dirty="0">
                <a:solidFill>
                  <a:srgbClr val="000000"/>
                </a:solidFill>
              </a:rPr>
              <a:t>miesięcy.</a:t>
            </a:r>
          </a:p>
          <a:p>
            <a:pPr marL="0" indent="0">
              <a:buNone/>
            </a:pPr>
            <a:endParaRPr lang="pl-PL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l-PL" sz="2600" dirty="0">
                <a:solidFill>
                  <a:srgbClr val="000000"/>
                </a:solidFill>
              </a:rPr>
              <a:t>Wnioskodawca otrzymuje środki finansowe na pokrycie kosztów związanych z pobytem </a:t>
            </a:r>
            <a:r>
              <a:rPr lang="pl-PL" sz="2600" dirty="0" smtClean="0">
                <a:solidFill>
                  <a:srgbClr val="000000"/>
                </a:solidFill>
              </a:rPr>
              <a:t>w zagranicznym </a:t>
            </a:r>
            <a:r>
              <a:rPr lang="pl-PL" sz="2600" dirty="0">
                <a:solidFill>
                  <a:srgbClr val="000000"/>
                </a:solidFill>
              </a:rPr>
              <a:t>ośrodku </a:t>
            </a:r>
            <a:r>
              <a:rPr lang="pl-PL" sz="2600" dirty="0" smtClean="0">
                <a:solidFill>
                  <a:srgbClr val="000000"/>
                </a:solidFill>
              </a:rPr>
              <a:t>naukowym </a:t>
            </a:r>
            <a:r>
              <a:rPr lang="pl-PL" sz="2600" dirty="0">
                <a:solidFill>
                  <a:srgbClr val="000000"/>
                </a:solidFill>
              </a:rPr>
              <a:t>w zryczałtowanej kwocie </a:t>
            </a:r>
            <a:r>
              <a:rPr lang="pl-PL" sz="2600" dirty="0" smtClean="0">
                <a:solidFill>
                  <a:srgbClr val="000000"/>
                </a:solidFill>
              </a:rPr>
              <a:t>w </a:t>
            </a:r>
            <a:r>
              <a:rPr lang="pl-PL" sz="2600" dirty="0">
                <a:solidFill>
                  <a:srgbClr val="000000"/>
                </a:solidFill>
              </a:rPr>
              <a:t>wysokości 9 000 zł miesięcznie, skorygowanej </a:t>
            </a:r>
            <a:r>
              <a:rPr lang="pl-PL" sz="2600" dirty="0" smtClean="0">
                <a:solidFill>
                  <a:srgbClr val="000000"/>
                </a:solidFill>
              </a:rPr>
              <a:t>o </a:t>
            </a:r>
            <a:r>
              <a:rPr lang="pl-PL" sz="2600" dirty="0">
                <a:solidFill>
                  <a:srgbClr val="000000"/>
                </a:solidFill>
              </a:rPr>
              <a:t>procentowy wskaźnik korekcyjny </a:t>
            </a:r>
            <a:r>
              <a:rPr lang="pl-PL" sz="2600" dirty="0" smtClean="0">
                <a:solidFill>
                  <a:srgbClr val="000000"/>
                </a:solidFill>
              </a:rPr>
              <a:t>dla </a:t>
            </a:r>
            <a:r>
              <a:rPr lang="pl-PL" sz="2600" dirty="0">
                <a:solidFill>
                  <a:srgbClr val="000000"/>
                </a:solidFill>
              </a:rPr>
              <a:t>danego </a:t>
            </a:r>
            <a:r>
              <a:rPr lang="pl-PL" sz="2600" dirty="0" smtClean="0">
                <a:solidFill>
                  <a:srgbClr val="000000"/>
                </a:solidFill>
              </a:rPr>
              <a:t>kraju.</a:t>
            </a:r>
            <a:endParaRPr lang="pl-PL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sz="2600" dirty="0">
              <a:solidFill>
                <a:srgbClr val="000000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81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6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DB133C"/>
                </a:solidFill>
              </a:rPr>
              <a:t>Koszty – </a:t>
            </a:r>
            <a:r>
              <a:rPr lang="pl-PL" dirty="0">
                <a:solidFill>
                  <a:srgbClr val="DB133C"/>
                </a:solidFill>
              </a:rPr>
              <a:t>Etiuda 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916832"/>
            <a:ext cx="8219256" cy="39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>
                <a:solidFill>
                  <a:srgbClr val="000000"/>
                </a:solidFill>
              </a:rPr>
              <a:t>Wnioskodawca otrzymuje środki finansowe na pokrycie kosztów podróży (w obie strony) do zadeklarowanego ośrodka naukowego, będącego miejscem stażu zagranicznego, w zryczałtowanej kwocie w wysokości od 1000 zł do 10 000 zł, </a:t>
            </a:r>
            <a:r>
              <a:rPr lang="pl-PL" sz="2600" dirty="0" smtClean="0">
                <a:solidFill>
                  <a:srgbClr val="000000"/>
                </a:solidFill>
              </a:rPr>
              <a:t>w </a:t>
            </a:r>
            <a:r>
              <a:rPr lang="pl-PL" sz="2600" dirty="0">
                <a:solidFill>
                  <a:srgbClr val="000000"/>
                </a:solidFill>
              </a:rPr>
              <a:t>zależności od odległości między miejscem zamieszkania, a zagranicznym ośrodkiem </a:t>
            </a:r>
            <a:r>
              <a:rPr lang="pl-PL" sz="2600" dirty="0" smtClean="0">
                <a:solidFill>
                  <a:srgbClr val="000000"/>
                </a:solidFill>
              </a:rPr>
              <a:t>naukowym. </a:t>
            </a:r>
            <a:endParaRPr lang="pl-PL" sz="2600" dirty="0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82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1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Inne koszty bezpośrednie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l-PL" sz="2600" dirty="0" smtClean="0">
                <a:solidFill>
                  <a:srgbClr val="000000"/>
                </a:solidFill>
              </a:rPr>
              <a:t>Do </a:t>
            </a:r>
            <a:r>
              <a:rPr lang="pl-PL" sz="2600" dirty="0">
                <a:solidFill>
                  <a:srgbClr val="000000"/>
                </a:solidFill>
              </a:rPr>
              <a:t>kategorii „Innych kosztów bezpośrednich” zalicza się wszystkie pozostałe koszty bezpośrednio związane </a:t>
            </a:r>
            <a:r>
              <a:rPr lang="pl-PL" sz="2600" dirty="0" smtClean="0">
                <a:solidFill>
                  <a:srgbClr val="000000"/>
                </a:solidFill>
              </a:rPr>
              <a:t/>
            </a:r>
            <a:br>
              <a:rPr lang="pl-PL" sz="2600" dirty="0" smtClean="0">
                <a:solidFill>
                  <a:srgbClr val="000000"/>
                </a:solidFill>
              </a:rPr>
            </a:br>
            <a:r>
              <a:rPr lang="pl-PL" sz="2600" dirty="0" smtClean="0">
                <a:solidFill>
                  <a:srgbClr val="000000"/>
                </a:solidFill>
              </a:rPr>
              <a:t>z </a:t>
            </a:r>
            <a:r>
              <a:rPr lang="pl-PL" sz="2600" dirty="0">
                <a:solidFill>
                  <a:srgbClr val="000000"/>
                </a:solidFill>
              </a:rPr>
              <a:t>realizacją projektu, a nie mieszczące się w kategorii kosztów aparatury oraz wynagrodzeń</a:t>
            </a:r>
            <a:r>
              <a:rPr lang="pl-PL" sz="2600" dirty="0" smtClean="0">
                <a:solidFill>
                  <a:srgbClr val="000000"/>
                </a:solidFill>
              </a:rPr>
              <a:t>.</a:t>
            </a:r>
            <a:endParaRPr lang="pl-PL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sz="26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pl-PL" sz="2600" dirty="0">
                <a:solidFill>
                  <a:srgbClr val="000000"/>
                </a:solidFill>
              </a:rPr>
              <a:t>Usługi obce – w tej kategorii należy ująć koszty dotyczące usług </a:t>
            </a:r>
            <a:r>
              <a:rPr lang="pl-PL" sz="2600" dirty="0" smtClean="0">
                <a:solidFill>
                  <a:srgbClr val="000000"/>
                </a:solidFill>
              </a:rPr>
              <a:t>nabywanych </a:t>
            </a:r>
            <a:r>
              <a:rPr lang="pl-PL" sz="2600" dirty="0">
                <a:solidFill>
                  <a:srgbClr val="000000"/>
                </a:solidFill>
              </a:rPr>
              <a:t>od podmiotów zewnętrznych.</a:t>
            </a:r>
          </a:p>
          <a:p>
            <a:pPr marL="0" indent="0">
              <a:buNone/>
            </a:pPr>
            <a:endParaRPr lang="pl-PL" sz="2600" dirty="0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83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Inne koszty bezpośrednie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>
                <a:solidFill>
                  <a:srgbClr val="000000"/>
                </a:solidFill>
              </a:rPr>
              <a:t>Usługi obce nie mogą obejmować obsługi administracyjnej </a:t>
            </a:r>
            <a:r>
              <a:rPr lang="pl-PL" sz="2600" dirty="0" smtClean="0">
                <a:solidFill>
                  <a:srgbClr val="000000"/>
                </a:solidFill>
              </a:rPr>
              <a:t/>
            </a:r>
            <a:br>
              <a:rPr lang="pl-PL" sz="2600" dirty="0" smtClean="0">
                <a:solidFill>
                  <a:srgbClr val="000000"/>
                </a:solidFill>
              </a:rPr>
            </a:br>
            <a:r>
              <a:rPr lang="pl-PL" sz="2600" dirty="0" smtClean="0">
                <a:solidFill>
                  <a:srgbClr val="000000"/>
                </a:solidFill>
              </a:rPr>
              <a:t>i finansowo-księgowej </a:t>
            </a:r>
            <a:r>
              <a:rPr lang="pl-PL" sz="2600" dirty="0">
                <a:solidFill>
                  <a:srgbClr val="000000"/>
                </a:solidFill>
              </a:rPr>
              <a:t>projektu.</a:t>
            </a:r>
          </a:p>
          <a:p>
            <a:pPr marL="0" indent="0">
              <a:buNone/>
            </a:pPr>
            <a:endParaRPr lang="pl-PL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l-PL" sz="2600" dirty="0">
                <a:solidFill>
                  <a:srgbClr val="000000"/>
                </a:solidFill>
              </a:rPr>
              <a:t>Do kategorii usług obcych zaliczone mogą być m.in.:</a:t>
            </a:r>
          </a:p>
          <a:p>
            <a:pPr lvl="0"/>
            <a:r>
              <a:rPr lang="pl-PL" sz="2600" dirty="0">
                <a:solidFill>
                  <a:srgbClr val="000000"/>
                </a:solidFill>
              </a:rPr>
              <a:t>koszty zakupu usług badawczych (analizy laboratoryjne, opracowania statystyczne, badania ankietowe itp.),</a:t>
            </a:r>
          </a:p>
          <a:p>
            <a:pPr lvl="0"/>
            <a:r>
              <a:rPr lang="pl-PL" sz="2600" dirty="0">
                <a:solidFill>
                  <a:srgbClr val="000000"/>
                </a:solidFill>
              </a:rPr>
              <a:t>zakup innych usług specjalistycznych niezbędnych dla prawidłowej realizacji projektu (tłumaczenia, usługi edytorskie, graficzne, doradcze itp.).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84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1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Inne koszty bezpośrednie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 smtClean="0">
                <a:solidFill>
                  <a:srgbClr val="000000"/>
                </a:solidFill>
              </a:rPr>
              <a:t>Materiały - </a:t>
            </a:r>
            <a:r>
              <a:rPr lang="pl-PL" sz="2600" dirty="0">
                <a:solidFill>
                  <a:srgbClr val="000000"/>
                </a:solidFill>
              </a:rPr>
              <a:t>koszty </a:t>
            </a:r>
            <a:r>
              <a:rPr lang="pl-PL" sz="2600" dirty="0" smtClean="0">
                <a:solidFill>
                  <a:srgbClr val="000000"/>
                </a:solidFill>
              </a:rPr>
              <a:t>zakupu środków przeznaczonych </a:t>
            </a:r>
            <a:r>
              <a:rPr lang="pl-PL" sz="2600" dirty="0">
                <a:solidFill>
                  <a:srgbClr val="000000"/>
                </a:solidFill>
              </a:rPr>
              <a:t>do bezpośredniego zużycia przy realizacji projektu. </a:t>
            </a:r>
            <a:r>
              <a:rPr lang="pl-PL" sz="2600" dirty="0" smtClean="0">
                <a:solidFill>
                  <a:srgbClr val="000000"/>
                </a:solidFill>
              </a:rPr>
              <a:t/>
            </a:r>
            <a:br>
              <a:rPr lang="pl-PL" sz="2600" dirty="0" smtClean="0">
                <a:solidFill>
                  <a:srgbClr val="000000"/>
                </a:solidFill>
              </a:rPr>
            </a:br>
            <a:r>
              <a:rPr lang="pl-PL" sz="2600" dirty="0" smtClean="0">
                <a:solidFill>
                  <a:srgbClr val="000000"/>
                </a:solidFill>
              </a:rPr>
              <a:t>Do </a:t>
            </a:r>
            <a:r>
              <a:rPr lang="pl-PL" sz="2600" dirty="0">
                <a:solidFill>
                  <a:srgbClr val="000000"/>
                </a:solidFill>
              </a:rPr>
              <a:t>kategorii tej kwalifikowane są przykładowo</a:t>
            </a:r>
            <a:r>
              <a:rPr lang="pl-PL" sz="2600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endParaRPr lang="pl-PL" sz="2600" dirty="0">
              <a:solidFill>
                <a:srgbClr val="000000"/>
              </a:solidFill>
            </a:endParaRPr>
          </a:p>
          <a:p>
            <a:pPr lvl="0"/>
            <a:r>
              <a:rPr lang="pl-PL" sz="2600" dirty="0">
                <a:solidFill>
                  <a:srgbClr val="000000"/>
                </a:solidFill>
              </a:rPr>
              <a:t>surowce, półprodukty, odczynniki, </a:t>
            </a:r>
          </a:p>
          <a:p>
            <a:pPr lvl="0"/>
            <a:r>
              <a:rPr lang="pl-PL" sz="2600" dirty="0">
                <a:solidFill>
                  <a:srgbClr val="000000"/>
                </a:solidFill>
              </a:rPr>
              <a:t>materiały biurowe / </a:t>
            </a:r>
            <a:r>
              <a:rPr lang="pl-PL" sz="2600" dirty="0" smtClean="0">
                <a:solidFill>
                  <a:srgbClr val="000000"/>
                </a:solidFill>
              </a:rPr>
              <a:t>piśmiennicze.</a:t>
            </a:r>
            <a:endParaRPr lang="pl-PL" sz="2600" dirty="0">
              <a:solidFill>
                <a:srgbClr val="000000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85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6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Inne koszty bezpośrednie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67544" y="1556792"/>
            <a:ext cx="8219256" cy="4248472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Konferencje i podróże służbowe - koszty wyjazdów służbowych członków zespołu badawczego </a:t>
            </a:r>
            <a:r>
              <a:rPr lang="pl-PL" dirty="0" smtClean="0">
                <a:solidFill>
                  <a:srgbClr val="000000"/>
                </a:solidFill>
              </a:rPr>
              <a:t>(</a:t>
            </a:r>
            <a:r>
              <a:rPr lang="pl-PL" dirty="0">
                <a:solidFill>
                  <a:srgbClr val="000000"/>
                </a:solidFill>
              </a:rPr>
              <a:t>o ile dopuszczalne warunkami konkursu). </a:t>
            </a: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Do </a:t>
            </a:r>
            <a:r>
              <a:rPr lang="pl-PL" dirty="0">
                <a:solidFill>
                  <a:srgbClr val="000000"/>
                </a:solidFill>
              </a:rPr>
              <a:t>kategorii tej kwalifikowane są przykładowo:</a:t>
            </a:r>
          </a:p>
          <a:p>
            <a:pPr lvl="0"/>
            <a:r>
              <a:rPr lang="pl-PL" dirty="0">
                <a:solidFill>
                  <a:srgbClr val="000000"/>
                </a:solidFill>
              </a:rPr>
              <a:t>koszty udziału w seminariach / konferencjach związanych z tematyką projektu,</a:t>
            </a:r>
          </a:p>
          <a:p>
            <a:pPr lvl="0"/>
            <a:r>
              <a:rPr lang="pl-PL" dirty="0">
                <a:solidFill>
                  <a:srgbClr val="000000"/>
                </a:solidFill>
              </a:rPr>
              <a:t>koszty wyjazdów niezbędnych dla realizacji projektu </a:t>
            </a: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(</a:t>
            </a:r>
            <a:r>
              <a:rPr lang="pl-PL" dirty="0">
                <a:solidFill>
                  <a:srgbClr val="000000"/>
                </a:solidFill>
              </a:rPr>
              <a:t>w tym np. kwerendy, badania terenowe). </a:t>
            </a: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Koszty wyjazdów służbowych obejmują: dojazd, koszt pobytu, ubezpieczenie osobowe oraz opłaty konferencyjne.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86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Inne koszty bezpośrednie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 smtClean="0">
                <a:solidFill>
                  <a:srgbClr val="000000"/>
                </a:solidFill>
              </a:rPr>
              <a:t>Delegacje:</a:t>
            </a:r>
          </a:p>
          <a:p>
            <a:endParaRPr lang="pl-PL" sz="2600" dirty="0">
              <a:solidFill>
                <a:srgbClr val="000000"/>
              </a:solidFill>
            </a:endParaRPr>
          </a:p>
          <a:p>
            <a:r>
              <a:rPr lang="pl-PL" sz="2600" dirty="0" smtClean="0">
                <a:solidFill>
                  <a:srgbClr val="000000"/>
                </a:solidFill>
              </a:rPr>
              <a:t>Rozporządzenie </a:t>
            </a:r>
            <a:r>
              <a:rPr lang="pl-PL" sz="2600" dirty="0">
                <a:solidFill>
                  <a:srgbClr val="000000"/>
                </a:solidFill>
              </a:rPr>
              <a:t>Ministra Pracy i Polityki Społecznej z dnia 29 stycznia 2013 r. w sprawie należności przysługujących pracownikowi zatrudnionemu </a:t>
            </a:r>
            <a:r>
              <a:rPr lang="pl-PL" sz="2600" dirty="0" smtClean="0">
                <a:solidFill>
                  <a:srgbClr val="000000"/>
                </a:solidFill>
              </a:rPr>
              <a:t/>
            </a:r>
            <a:br>
              <a:rPr lang="pl-PL" sz="2600" dirty="0" smtClean="0">
                <a:solidFill>
                  <a:srgbClr val="000000"/>
                </a:solidFill>
              </a:rPr>
            </a:br>
            <a:r>
              <a:rPr lang="pl-PL" sz="2600" dirty="0" smtClean="0">
                <a:solidFill>
                  <a:srgbClr val="000000"/>
                </a:solidFill>
              </a:rPr>
              <a:t>w </a:t>
            </a:r>
            <a:r>
              <a:rPr lang="pl-PL" sz="2600" dirty="0">
                <a:solidFill>
                  <a:srgbClr val="000000"/>
                </a:solidFill>
              </a:rPr>
              <a:t>państwowej lub samorządowej jednostce sfery budżetowej z tytułu podróży </a:t>
            </a:r>
            <a:r>
              <a:rPr lang="pl-PL" sz="2600" dirty="0" smtClean="0">
                <a:solidFill>
                  <a:srgbClr val="000000"/>
                </a:solidFill>
              </a:rPr>
              <a:t>służbowej.</a:t>
            </a:r>
          </a:p>
          <a:p>
            <a:pPr marL="0" indent="0">
              <a:buNone/>
            </a:pPr>
            <a:endParaRPr lang="pl-PL" sz="2600" dirty="0" smtClean="0">
              <a:solidFill>
                <a:srgbClr val="000000"/>
              </a:solidFill>
            </a:endParaRPr>
          </a:p>
          <a:p>
            <a:r>
              <a:rPr lang="pl-PL" sz="2600" dirty="0" smtClean="0">
                <a:solidFill>
                  <a:srgbClr val="000000"/>
                </a:solidFill>
              </a:rPr>
              <a:t>Uregulowania wewnętrzne jednostki.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87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9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Inne koszty bezpośrednie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 smtClean="0">
                <a:solidFill>
                  <a:srgbClr val="000000"/>
                </a:solidFill>
              </a:rPr>
              <a:t>Ponadto </a:t>
            </a:r>
            <a:r>
              <a:rPr lang="pl-PL" sz="2600" dirty="0">
                <a:solidFill>
                  <a:srgbClr val="000000"/>
                </a:solidFill>
              </a:rPr>
              <a:t>do tej kategorii kwalifikować można </a:t>
            </a:r>
            <a:r>
              <a:rPr lang="pl-PL" sz="2600" dirty="0" smtClean="0">
                <a:solidFill>
                  <a:srgbClr val="000000"/>
                </a:solidFill>
              </a:rPr>
              <a:t>np.:</a:t>
            </a:r>
            <a:endParaRPr lang="pl-PL" sz="2600" dirty="0">
              <a:solidFill>
                <a:srgbClr val="000000"/>
              </a:solidFill>
            </a:endParaRPr>
          </a:p>
          <a:p>
            <a:pPr lvl="0"/>
            <a:r>
              <a:rPr lang="pl-PL" sz="2600" dirty="0">
                <a:solidFill>
                  <a:srgbClr val="000000"/>
                </a:solidFill>
              </a:rPr>
              <a:t>zakup </a:t>
            </a:r>
            <a:r>
              <a:rPr lang="pl-PL" sz="2600" dirty="0" smtClean="0">
                <a:solidFill>
                  <a:srgbClr val="000000"/>
                </a:solidFill>
              </a:rPr>
              <a:t>danych,</a:t>
            </a:r>
            <a:endParaRPr lang="pl-PL" sz="2600" dirty="0">
              <a:solidFill>
                <a:srgbClr val="000000"/>
              </a:solidFill>
            </a:endParaRPr>
          </a:p>
          <a:p>
            <a:pPr lvl="0"/>
            <a:r>
              <a:rPr lang="pl-PL" sz="2600" dirty="0">
                <a:solidFill>
                  <a:srgbClr val="000000"/>
                </a:solidFill>
              </a:rPr>
              <a:t>specjalistyczne publikacje / pomoce naukowe </a:t>
            </a:r>
            <a:r>
              <a:rPr lang="pl-PL" sz="2600" dirty="0" smtClean="0">
                <a:solidFill>
                  <a:srgbClr val="000000"/>
                </a:solidFill>
              </a:rPr>
              <a:t/>
            </a:r>
            <a:br>
              <a:rPr lang="pl-PL" sz="2600" dirty="0" smtClean="0">
                <a:solidFill>
                  <a:srgbClr val="000000"/>
                </a:solidFill>
              </a:rPr>
            </a:br>
            <a:r>
              <a:rPr lang="pl-PL" sz="2600" dirty="0" smtClean="0">
                <a:solidFill>
                  <a:srgbClr val="000000"/>
                </a:solidFill>
              </a:rPr>
              <a:t>i </a:t>
            </a:r>
            <a:r>
              <a:rPr lang="pl-PL" sz="2600" dirty="0">
                <a:solidFill>
                  <a:srgbClr val="000000"/>
                </a:solidFill>
              </a:rPr>
              <a:t>fachowe,</a:t>
            </a:r>
          </a:p>
          <a:p>
            <a:pPr lvl="0"/>
            <a:r>
              <a:rPr lang="pl-PL" sz="2600" dirty="0">
                <a:solidFill>
                  <a:srgbClr val="000000"/>
                </a:solidFill>
              </a:rPr>
              <a:t>koszty publikacji wyników badań,</a:t>
            </a:r>
          </a:p>
          <a:p>
            <a:pPr lvl="0"/>
            <a:r>
              <a:rPr lang="pl-PL" sz="2600" dirty="0">
                <a:solidFill>
                  <a:srgbClr val="000000"/>
                </a:solidFill>
              </a:rPr>
              <a:t>koszty upowszechnienia wyników w Internecie </a:t>
            </a:r>
            <a:r>
              <a:rPr lang="pl-PL" sz="2600" dirty="0" smtClean="0">
                <a:solidFill>
                  <a:srgbClr val="000000"/>
                </a:solidFill>
              </a:rPr>
              <a:t/>
            </a:r>
            <a:br>
              <a:rPr lang="pl-PL" sz="2600" dirty="0" smtClean="0">
                <a:solidFill>
                  <a:srgbClr val="000000"/>
                </a:solidFill>
              </a:rPr>
            </a:br>
            <a:r>
              <a:rPr lang="pl-PL" sz="2600" dirty="0" smtClean="0">
                <a:solidFill>
                  <a:srgbClr val="000000"/>
                </a:solidFill>
              </a:rPr>
              <a:t>(np. stworzenie </a:t>
            </a:r>
            <a:r>
              <a:rPr lang="pl-PL" sz="2600" dirty="0">
                <a:solidFill>
                  <a:srgbClr val="000000"/>
                </a:solidFill>
              </a:rPr>
              <a:t>strony internetowej),</a:t>
            </a:r>
          </a:p>
          <a:p>
            <a:pPr lvl="0"/>
            <a:r>
              <a:rPr lang="pl-PL" sz="2600" dirty="0">
                <a:solidFill>
                  <a:srgbClr val="000000"/>
                </a:solidFill>
              </a:rPr>
              <a:t>koszty materiałów </a:t>
            </a:r>
            <a:r>
              <a:rPr lang="pl-PL" sz="2600" dirty="0" smtClean="0">
                <a:solidFill>
                  <a:srgbClr val="000000"/>
                </a:solidFill>
              </a:rPr>
              <a:t>promocyjnych.</a:t>
            </a:r>
            <a:endParaRPr lang="pl-PL" sz="2600" dirty="0">
              <a:solidFill>
                <a:srgbClr val="000000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88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0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DB133C"/>
                </a:solidFill>
              </a:rPr>
              <a:t>Koszty niekwalifikowalne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rgbClr val="000000"/>
                </a:solidFill>
              </a:rPr>
              <a:t>Koszty </a:t>
            </a:r>
            <a:r>
              <a:rPr lang="pl-PL" dirty="0">
                <a:solidFill>
                  <a:srgbClr val="000000"/>
                </a:solidFill>
              </a:rPr>
              <a:t>niekwalifikowalne to wydatki, które nie mogą być objęte finansowaniem ze środków NCN. 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000000"/>
                </a:solidFill>
              </a:rPr>
              <a:t>Ze </a:t>
            </a:r>
            <a:r>
              <a:rPr lang="pl-PL" dirty="0">
                <a:solidFill>
                  <a:srgbClr val="000000"/>
                </a:solidFill>
              </a:rPr>
              <a:t>środków NCN nie można finansować przykładowo kosztów:</a:t>
            </a:r>
          </a:p>
          <a:p>
            <a:pPr lvl="0"/>
            <a:r>
              <a:rPr lang="pl-PL" dirty="0">
                <a:solidFill>
                  <a:srgbClr val="000000"/>
                </a:solidFill>
              </a:rPr>
              <a:t>zakupu lub wytworzenia aparatury badawczej </a:t>
            </a: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o </a:t>
            </a:r>
            <a:r>
              <a:rPr lang="pl-PL" dirty="0">
                <a:solidFill>
                  <a:srgbClr val="000000"/>
                </a:solidFill>
              </a:rPr>
              <a:t>jednostkowej wartości przekraczającej odpowiednio 500 000 zł w projektach z zakresu Nauk Ścisłych </a:t>
            </a: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i </a:t>
            </a:r>
            <a:r>
              <a:rPr lang="pl-PL" dirty="0">
                <a:solidFill>
                  <a:srgbClr val="000000"/>
                </a:solidFill>
              </a:rPr>
              <a:t>Technicznych (panele ST) i Nauk </a:t>
            </a:r>
            <a:r>
              <a:rPr lang="pl-PL" dirty="0" smtClean="0">
                <a:solidFill>
                  <a:srgbClr val="000000"/>
                </a:solidFill>
              </a:rPr>
              <a:t>o </a:t>
            </a:r>
            <a:r>
              <a:rPr lang="pl-PL" dirty="0">
                <a:solidFill>
                  <a:srgbClr val="000000"/>
                </a:solidFill>
              </a:rPr>
              <a:t>Życiu (panele NZ) </a:t>
            </a: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oraz </a:t>
            </a:r>
            <a:r>
              <a:rPr lang="pl-PL" dirty="0">
                <a:solidFill>
                  <a:srgbClr val="000000"/>
                </a:solidFill>
              </a:rPr>
              <a:t>150 000 zł w projektach </a:t>
            </a:r>
            <a:r>
              <a:rPr lang="pl-PL" dirty="0" smtClean="0">
                <a:solidFill>
                  <a:srgbClr val="000000"/>
                </a:solidFill>
              </a:rPr>
              <a:t>z </a:t>
            </a:r>
            <a:r>
              <a:rPr lang="pl-PL" dirty="0">
                <a:solidFill>
                  <a:srgbClr val="000000"/>
                </a:solidFill>
              </a:rPr>
              <a:t>zakresu Nauk Humanistycznych, Społecznych </a:t>
            </a:r>
            <a:r>
              <a:rPr lang="pl-PL" dirty="0" smtClean="0">
                <a:solidFill>
                  <a:srgbClr val="000000"/>
                </a:solidFill>
              </a:rPr>
              <a:t>i </a:t>
            </a:r>
            <a:r>
              <a:rPr lang="pl-PL" dirty="0">
                <a:solidFill>
                  <a:srgbClr val="000000"/>
                </a:solidFill>
              </a:rPr>
              <a:t>o Sztuce (panele HS),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89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9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3"/>
          </p:nvPr>
        </p:nvSpPr>
        <p:spPr>
          <a:xfrm>
            <a:off x="323528" y="1196752"/>
            <a:ext cx="8352928" cy="5256584"/>
          </a:xfrm>
        </p:spPr>
        <p:txBody>
          <a:bodyPr>
            <a:normAutofit/>
          </a:bodyPr>
          <a:lstStyle/>
          <a:p>
            <a:pPr marL="200025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pl-PL" sz="1800" b="1" dirty="0" smtClean="0">
                <a:solidFill>
                  <a:srgbClr val="000000"/>
                </a:solidFill>
              </a:rPr>
              <a:t>projekty </a:t>
            </a:r>
            <a:r>
              <a:rPr lang="pl-PL" sz="1800" b="1" dirty="0">
                <a:solidFill>
                  <a:srgbClr val="000000"/>
                </a:solidFill>
              </a:rPr>
              <a:t>badawcze realizowane przez osoby rozpoczynające karierę naukową, które jeszcze nie uzyskały stopnia naukowego </a:t>
            </a:r>
            <a:r>
              <a:rPr lang="pl-PL" sz="1800" b="1" dirty="0" smtClean="0">
                <a:solidFill>
                  <a:srgbClr val="000000"/>
                </a:solidFill>
              </a:rPr>
              <a:t>doktora</a:t>
            </a:r>
          </a:p>
          <a:p>
            <a:pPr marL="200025" indent="0" algn="just">
              <a:lnSpc>
                <a:spcPct val="150000"/>
              </a:lnSpc>
              <a:spcBef>
                <a:spcPts val="1200"/>
              </a:spcBef>
              <a:buNone/>
            </a:pPr>
            <a:endParaRPr lang="pl-PL" sz="1800" b="1" dirty="0" smtClean="0">
              <a:solidFill>
                <a:srgbClr val="000000"/>
              </a:solidFill>
            </a:endParaRPr>
          </a:p>
          <a:p>
            <a:pPr marL="542925" algn="just">
              <a:lnSpc>
                <a:spcPct val="110000"/>
              </a:lnSpc>
              <a:spcBef>
                <a:spcPts val="1200"/>
              </a:spcBef>
            </a:pPr>
            <a:r>
              <a:rPr lang="pl-PL" sz="1800" b="1" dirty="0" smtClean="0">
                <a:solidFill>
                  <a:srgbClr val="0A0A0A"/>
                </a:solidFill>
              </a:rPr>
              <a:t>Okres realizacji: </a:t>
            </a:r>
            <a:r>
              <a:rPr lang="pl-PL" sz="1800" b="1" dirty="0" smtClean="0">
                <a:solidFill>
                  <a:srgbClr val="000000"/>
                </a:solidFill>
              </a:rPr>
              <a:t>12 miesięcy - 36 miesięcy</a:t>
            </a:r>
          </a:p>
          <a:p>
            <a:pPr marL="542925" lvl="1" indent="-342900" algn="just">
              <a:lnSpc>
                <a:spcPct val="110000"/>
              </a:lnSpc>
              <a:spcBef>
                <a:spcPts val="1200"/>
              </a:spcBef>
            </a:pPr>
            <a:r>
              <a:rPr lang="pl-PL" sz="1800" b="1" dirty="0" smtClean="0">
                <a:solidFill>
                  <a:srgbClr val="0A0A0A"/>
                </a:solidFill>
              </a:rPr>
              <a:t>Maksymalna wysokość finansowania: </a:t>
            </a:r>
            <a:r>
              <a:rPr lang="pl-PL" sz="1800" b="1" dirty="0">
                <a:solidFill>
                  <a:srgbClr val="000000"/>
                </a:solidFill>
              </a:rPr>
              <a:t>50 tys. zł na </a:t>
            </a:r>
            <a:r>
              <a:rPr lang="pl-PL" sz="1800" b="1" dirty="0" smtClean="0">
                <a:solidFill>
                  <a:srgbClr val="000000"/>
                </a:solidFill>
              </a:rPr>
              <a:t>każde </a:t>
            </a:r>
            <a:r>
              <a:rPr lang="pl-PL" sz="1800" b="1" dirty="0" smtClean="0">
                <a:solidFill>
                  <a:srgbClr val="0A0A0A"/>
                </a:solidFill>
              </a:rPr>
              <a:t>12 </a:t>
            </a:r>
            <a:r>
              <a:rPr lang="pl-PL" sz="1800" b="1" dirty="0">
                <a:solidFill>
                  <a:srgbClr val="0A0A0A"/>
                </a:solidFill>
              </a:rPr>
              <a:t>miesięcy </a:t>
            </a:r>
          </a:p>
          <a:p>
            <a:pPr marL="542925" algn="just">
              <a:lnSpc>
                <a:spcPct val="110000"/>
              </a:lnSpc>
              <a:spcBef>
                <a:spcPts val="1200"/>
              </a:spcBef>
            </a:pPr>
            <a:r>
              <a:rPr lang="pl-PL" sz="1800" b="1" dirty="0" smtClean="0">
                <a:solidFill>
                  <a:srgbClr val="000000"/>
                </a:solidFill>
              </a:rPr>
              <a:t>Maksymalna liczba wykonawców: 3 osoby (tylko jeden samodzielny pracownik naukowy będący opiekunem naukowym lub promotorem)</a:t>
            </a:r>
          </a:p>
          <a:p>
            <a:pPr marL="542925" algn="just">
              <a:lnSpc>
                <a:spcPct val="110000"/>
              </a:lnSpc>
              <a:spcBef>
                <a:spcPts val="1200"/>
              </a:spcBef>
            </a:pPr>
            <a:r>
              <a:rPr lang="pl-PL" sz="1800" b="1" dirty="0" smtClean="0">
                <a:solidFill>
                  <a:srgbClr val="000000"/>
                </a:solidFill>
              </a:rPr>
              <a:t>Beneficjentem środków finansowych nie może być opiekun naukowy lub promotor</a:t>
            </a:r>
          </a:p>
          <a:p>
            <a:pPr marL="542925">
              <a:lnSpc>
                <a:spcPct val="110000"/>
              </a:lnSpc>
              <a:spcBef>
                <a:spcPts val="1200"/>
              </a:spcBef>
            </a:pPr>
            <a:r>
              <a:rPr lang="pl-PL" sz="1800" b="1" dirty="0" smtClean="0">
                <a:solidFill>
                  <a:srgbClr val="000000"/>
                </a:solidFill>
              </a:rPr>
              <a:t>Zakup aparatury naukowo-badawczej do 30% wysokości wnioskowanych środków</a:t>
            </a:r>
          </a:p>
          <a:p>
            <a:pPr marL="0" indent="0">
              <a:lnSpc>
                <a:spcPct val="110000"/>
              </a:lnSpc>
              <a:buNone/>
            </a:pPr>
            <a:endParaRPr lang="pl-PL" sz="1600" b="1" dirty="0" smtClean="0">
              <a:solidFill>
                <a:srgbClr val="0A0A0A"/>
              </a:solidFill>
            </a:endParaRPr>
          </a:p>
          <a:p>
            <a:pPr>
              <a:lnSpc>
                <a:spcPct val="110000"/>
              </a:lnSpc>
            </a:pPr>
            <a:endParaRPr lang="pl-PL" sz="1600" b="1" dirty="0">
              <a:solidFill>
                <a:srgbClr val="0A0A0A"/>
              </a:solidFill>
            </a:endParaRPr>
          </a:p>
          <a:p>
            <a:pPr>
              <a:lnSpc>
                <a:spcPct val="110000"/>
              </a:lnSpc>
            </a:pPr>
            <a:endParaRPr lang="pl-PL" sz="1600" b="1" dirty="0">
              <a:solidFill>
                <a:srgbClr val="0A0A0A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pl-PL" sz="1600" b="1" dirty="0" smtClean="0">
              <a:solidFill>
                <a:srgbClr val="0A0A0A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pl-PL" sz="1600" b="1" dirty="0" smtClean="0">
              <a:solidFill>
                <a:srgbClr val="0A0A0A"/>
              </a:solidFill>
            </a:endParaRPr>
          </a:p>
          <a:p>
            <a:pPr marL="809625" indent="-447675">
              <a:lnSpc>
                <a:spcPct val="110000"/>
              </a:lnSpc>
            </a:pPr>
            <a:endParaRPr lang="pl-PL" sz="1600" b="1" dirty="0">
              <a:solidFill>
                <a:srgbClr val="DB133C"/>
              </a:solidFill>
            </a:endParaRPr>
          </a:p>
          <a:p>
            <a:pPr>
              <a:lnSpc>
                <a:spcPct val="110000"/>
              </a:lnSpc>
            </a:pPr>
            <a:endParaRPr lang="pl-PL" sz="1600" b="1" dirty="0" smtClean="0">
              <a:solidFill>
                <a:srgbClr val="0A0A0A"/>
              </a:solidFill>
            </a:endParaRPr>
          </a:p>
          <a:p>
            <a:pPr>
              <a:lnSpc>
                <a:spcPct val="110000"/>
              </a:lnSpc>
            </a:pPr>
            <a:endParaRPr lang="pl-PL" sz="1600" b="1" dirty="0" smtClean="0">
              <a:solidFill>
                <a:srgbClr val="0A0A0A"/>
              </a:solidFill>
            </a:endParaRPr>
          </a:p>
          <a:p>
            <a:pPr>
              <a:lnSpc>
                <a:spcPct val="110000"/>
              </a:lnSpc>
            </a:pPr>
            <a:endParaRPr lang="pl-PL" sz="1600" dirty="0">
              <a:solidFill>
                <a:srgbClr val="0A0A0A"/>
              </a:solidFill>
            </a:endParaRPr>
          </a:p>
          <a:p>
            <a:pPr>
              <a:lnSpc>
                <a:spcPct val="110000"/>
              </a:lnSpc>
            </a:pPr>
            <a:endParaRPr lang="pl-PL" sz="1600" b="1" dirty="0">
              <a:solidFill>
                <a:srgbClr val="0A0A0A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115616" y="473830"/>
            <a:ext cx="8028384" cy="578906"/>
          </a:xfrm>
        </p:spPr>
        <p:txBody>
          <a:bodyPr>
            <a:norm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PRELUDIUM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991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Koszty niekwalifikowalne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lvl="0"/>
            <a:r>
              <a:rPr lang="pl-PL" dirty="0">
                <a:solidFill>
                  <a:srgbClr val="000000"/>
                </a:solidFill>
              </a:rPr>
              <a:t>indywidualnych składek członkowskich związanych </a:t>
            </a: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z </a:t>
            </a:r>
            <a:r>
              <a:rPr lang="pl-PL" dirty="0">
                <a:solidFill>
                  <a:srgbClr val="000000"/>
                </a:solidFill>
              </a:rPr>
              <a:t>uczestnictwem kierownika projektu lub pozostałych członków zespołu badawczego </a:t>
            </a: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w </a:t>
            </a:r>
            <a:r>
              <a:rPr lang="pl-PL" dirty="0">
                <a:solidFill>
                  <a:srgbClr val="000000"/>
                </a:solidFill>
              </a:rPr>
              <a:t>organizacjach, stowarzyszeniach itp.,</a:t>
            </a:r>
          </a:p>
          <a:p>
            <a:pPr lvl="0"/>
            <a:r>
              <a:rPr lang="pl-PL" dirty="0">
                <a:solidFill>
                  <a:srgbClr val="000000"/>
                </a:solidFill>
              </a:rPr>
              <a:t>procedur związanych z nadaniem stopnia/tytułu naukowego,</a:t>
            </a:r>
          </a:p>
          <a:p>
            <a:pPr lvl="0"/>
            <a:r>
              <a:rPr lang="pl-PL" dirty="0">
                <a:solidFill>
                  <a:srgbClr val="000000"/>
                </a:solidFill>
              </a:rPr>
              <a:t>opłat za uzyskanie zgód, pozwoleń itp. na prowadzenie badań,</a:t>
            </a:r>
          </a:p>
          <a:p>
            <a:pPr lvl="0"/>
            <a:r>
              <a:rPr lang="pl-PL" dirty="0">
                <a:solidFill>
                  <a:srgbClr val="000000"/>
                </a:solidFill>
              </a:rPr>
              <a:t>subskrypcji, prenumerat,</a:t>
            </a:r>
            <a:r>
              <a:rPr lang="pl-PL" i="1" dirty="0">
                <a:solidFill>
                  <a:srgbClr val="000000"/>
                </a:solidFill>
              </a:rPr>
              <a:t> </a:t>
            </a:r>
            <a:endParaRPr lang="pl-PL" dirty="0">
              <a:solidFill>
                <a:srgbClr val="000000"/>
              </a:solidFill>
            </a:endParaRPr>
          </a:p>
          <a:p>
            <a:pPr lvl="0"/>
            <a:r>
              <a:rPr lang="pl-PL" dirty="0">
                <a:solidFill>
                  <a:srgbClr val="000000"/>
                </a:solidFill>
              </a:rPr>
              <a:t>audytu zewnętrznego projektów,</a:t>
            </a:r>
          </a:p>
          <a:p>
            <a:pPr lvl="0"/>
            <a:r>
              <a:rPr lang="pl-PL" dirty="0">
                <a:solidFill>
                  <a:srgbClr val="000000"/>
                </a:solidFill>
              </a:rPr>
              <a:t>organizacji konferencji.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90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3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Zmiany w </a:t>
            </a:r>
            <a:r>
              <a:rPr lang="pl-PL" dirty="0" smtClean="0">
                <a:solidFill>
                  <a:srgbClr val="DB133C"/>
                </a:solidFill>
              </a:rPr>
              <a:t>kosztorysie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>
                <a:solidFill>
                  <a:srgbClr val="000000"/>
                </a:solidFill>
              </a:rPr>
              <a:t>Zgodnie z zapisami umowy </a:t>
            </a:r>
            <a:r>
              <a:rPr lang="pl-PL" sz="2600" dirty="0" smtClean="0">
                <a:solidFill>
                  <a:srgbClr val="000000"/>
                </a:solidFill>
              </a:rPr>
              <a:t>§ 3 </a:t>
            </a:r>
            <a:r>
              <a:rPr lang="pl-PL" sz="2600" dirty="0">
                <a:solidFill>
                  <a:srgbClr val="000000"/>
                </a:solidFill>
              </a:rPr>
              <a:t>pkt. 1 i 2 umowy (</a:t>
            </a:r>
            <a:r>
              <a:rPr lang="pl-PL" sz="2600" dirty="0" smtClean="0">
                <a:solidFill>
                  <a:srgbClr val="000000"/>
                </a:solidFill>
              </a:rPr>
              <a:t>39-40): </a:t>
            </a:r>
            <a:br>
              <a:rPr lang="pl-PL" sz="2600" dirty="0" smtClean="0">
                <a:solidFill>
                  <a:srgbClr val="000000"/>
                </a:solidFill>
              </a:rPr>
            </a:br>
            <a:r>
              <a:rPr lang="pl-PL" sz="2600" dirty="0" smtClean="0">
                <a:solidFill>
                  <a:srgbClr val="000000"/>
                </a:solidFill>
              </a:rPr>
              <a:t>za </a:t>
            </a:r>
            <a:r>
              <a:rPr lang="pl-PL" sz="2600" dirty="0">
                <a:solidFill>
                  <a:srgbClr val="000000"/>
                </a:solidFill>
              </a:rPr>
              <a:t>zmianę warunków realizacji projektu nie uważa się, dokonanego za zgodą </a:t>
            </a:r>
            <a:r>
              <a:rPr lang="pl-PL" sz="2600" dirty="0" smtClean="0">
                <a:solidFill>
                  <a:srgbClr val="000000"/>
                </a:solidFill>
              </a:rPr>
              <a:t>kierownika jednostki</a:t>
            </a:r>
            <a:r>
              <a:rPr lang="pl-PL" sz="2600" dirty="0">
                <a:solidFill>
                  <a:srgbClr val="000000"/>
                </a:solidFill>
              </a:rPr>
              <a:t>, zwiększenia lub zmniejszenia środków finansowych </a:t>
            </a:r>
            <a:r>
              <a:rPr lang="pl-PL" sz="2600" dirty="0" smtClean="0">
                <a:solidFill>
                  <a:srgbClr val="000000"/>
                </a:solidFill>
              </a:rPr>
              <a:t>w </a:t>
            </a:r>
            <a:r>
              <a:rPr lang="pl-PL" sz="2600" dirty="0">
                <a:solidFill>
                  <a:srgbClr val="000000"/>
                </a:solidFill>
              </a:rPr>
              <a:t>poszczególnych pozycjach kosztorysu lub harmonogramie o nie więcej niż 15% </a:t>
            </a:r>
            <a:r>
              <a:rPr lang="pl-PL" sz="2600" u="sng" dirty="0">
                <a:solidFill>
                  <a:srgbClr val="000000"/>
                </a:solidFill>
              </a:rPr>
              <a:t>kosztów ogółem</a:t>
            </a:r>
            <a:r>
              <a:rPr lang="pl-PL" sz="2600" dirty="0">
                <a:solidFill>
                  <a:srgbClr val="000000"/>
                </a:solidFill>
              </a:rPr>
              <a:t>, jeżeli zmianie nie ulega wysokość środków finansowych przyznanych na cały okres realizacji projektu oraz w kolejnych latach jego </a:t>
            </a:r>
            <a:r>
              <a:rPr lang="pl-PL" sz="2600" dirty="0" smtClean="0">
                <a:solidFill>
                  <a:srgbClr val="000000"/>
                </a:solidFill>
              </a:rPr>
              <a:t>realizacji.</a:t>
            </a:r>
            <a:endParaRPr lang="pl-PL" sz="2600" dirty="0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91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8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Zmiany w </a:t>
            </a:r>
            <a:r>
              <a:rPr lang="pl-PL" dirty="0" smtClean="0">
                <a:solidFill>
                  <a:srgbClr val="DB133C"/>
                </a:solidFill>
              </a:rPr>
              <a:t>kosztorysie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 smtClean="0">
                <a:solidFill>
                  <a:srgbClr val="000000"/>
                </a:solidFill>
              </a:rPr>
              <a:t>Zgodnie </a:t>
            </a:r>
            <a:r>
              <a:rPr lang="pl-PL" sz="2600" dirty="0">
                <a:solidFill>
                  <a:srgbClr val="000000"/>
                </a:solidFill>
              </a:rPr>
              <a:t>z </a:t>
            </a:r>
            <a:r>
              <a:rPr lang="pl-PL" sz="2600" dirty="0" smtClean="0">
                <a:solidFill>
                  <a:srgbClr val="000000"/>
                </a:solidFill>
              </a:rPr>
              <a:t>§ 4 </a:t>
            </a:r>
            <a:r>
              <a:rPr lang="pl-PL" sz="2600" dirty="0">
                <a:solidFill>
                  <a:srgbClr val="000000"/>
                </a:solidFill>
              </a:rPr>
              <a:t>pkt. 5 umowy </a:t>
            </a:r>
            <a:r>
              <a:rPr lang="pl-PL" sz="2600" dirty="0" smtClean="0">
                <a:solidFill>
                  <a:srgbClr val="000000"/>
                </a:solidFill>
              </a:rPr>
              <a:t>(edycja 1 i 2) </a:t>
            </a:r>
            <a:r>
              <a:rPr lang="pl-PL" sz="2600" dirty="0">
                <a:solidFill>
                  <a:srgbClr val="000000"/>
                </a:solidFill>
              </a:rPr>
              <a:t>z</a:t>
            </a:r>
            <a:r>
              <a:rPr lang="pl-PL" sz="2600" dirty="0" smtClean="0">
                <a:solidFill>
                  <a:srgbClr val="000000"/>
                </a:solidFill>
              </a:rPr>
              <a:t>a </a:t>
            </a:r>
            <a:r>
              <a:rPr lang="pl-PL" sz="2600" dirty="0">
                <a:solidFill>
                  <a:srgbClr val="000000"/>
                </a:solidFill>
              </a:rPr>
              <a:t>zmianę warunków realizacji projektu nie uważa się, dokonanego za zgodą </a:t>
            </a:r>
            <a:r>
              <a:rPr lang="pl-PL" sz="2600" dirty="0" smtClean="0">
                <a:solidFill>
                  <a:srgbClr val="000000"/>
                </a:solidFill>
              </a:rPr>
              <a:t>kierownika jednostki</a:t>
            </a:r>
            <a:r>
              <a:rPr lang="pl-PL" sz="2600" dirty="0">
                <a:solidFill>
                  <a:srgbClr val="000000"/>
                </a:solidFill>
              </a:rPr>
              <a:t>, zwiększenia lub zmniejszenia środków finansowych </a:t>
            </a:r>
            <a:r>
              <a:rPr lang="pl-PL" sz="2600" dirty="0" smtClean="0">
                <a:solidFill>
                  <a:srgbClr val="000000"/>
                </a:solidFill>
              </a:rPr>
              <a:t>w </a:t>
            </a:r>
            <a:r>
              <a:rPr lang="pl-PL" sz="2600" dirty="0">
                <a:solidFill>
                  <a:srgbClr val="000000"/>
                </a:solidFill>
              </a:rPr>
              <a:t>poszczególnych pozycjach kosztorysu lub harmonogramie o nie więcej niż 15% </a:t>
            </a:r>
            <a:r>
              <a:rPr lang="pl-PL" sz="2600" u="sng" dirty="0">
                <a:solidFill>
                  <a:srgbClr val="000000"/>
                </a:solidFill>
              </a:rPr>
              <a:t>kosztów wskazanych w pozycji</a:t>
            </a:r>
            <a:r>
              <a:rPr lang="pl-PL" sz="2600" dirty="0">
                <a:solidFill>
                  <a:srgbClr val="000000"/>
                </a:solidFill>
              </a:rPr>
              <a:t>, do której następuje przesunięcie środków, jeżeli zmianie nie ulega wysokość środków finansowych przyznanych na cały okres realizacji projektu oraz w kolejnych latach jego </a:t>
            </a:r>
            <a:r>
              <a:rPr lang="pl-PL" sz="2600" dirty="0" smtClean="0">
                <a:solidFill>
                  <a:srgbClr val="000000"/>
                </a:solidFill>
              </a:rPr>
              <a:t>realizacji. </a:t>
            </a:r>
            <a:endParaRPr lang="pl-PL" sz="2600" dirty="0">
              <a:solidFill>
                <a:srgbClr val="000000"/>
              </a:solidFill>
            </a:endParaRPr>
          </a:p>
          <a:p>
            <a:endParaRPr lang="pl-PL" sz="2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92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5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Zmiany w kosztorysie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Zgodnie z </a:t>
            </a:r>
            <a:r>
              <a:rPr lang="pl-PL" dirty="0" smtClean="0">
                <a:solidFill>
                  <a:srgbClr val="000000"/>
                </a:solidFill>
              </a:rPr>
              <a:t>§ 4 </a:t>
            </a:r>
            <a:r>
              <a:rPr lang="pl-PL" dirty="0">
                <a:solidFill>
                  <a:srgbClr val="000000"/>
                </a:solidFill>
              </a:rPr>
              <a:t>pkt. </a:t>
            </a:r>
            <a:r>
              <a:rPr lang="pl-PL" dirty="0" smtClean="0">
                <a:solidFill>
                  <a:srgbClr val="000000"/>
                </a:solidFill>
              </a:rPr>
              <a:t>6 </a:t>
            </a:r>
            <a:r>
              <a:rPr lang="pl-PL" dirty="0">
                <a:solidFill>
                  <a:srgbClr val="000000"/>
                </a:solidFill>
              </a:rPr>
              <a:t>umowy </a:t>
            </a:r>
            <a:r>
              <a:rPr lang="pl-PL" dirty="0" smtClean="0">
                <a:solidFill>
                  <a:srgbClr val="000000"/>
                </a:solidFill>
              </a:rPr>
              <a:t>(edycji od 3 do 6) za </a:t>
            </a:r>
            <a:r>
              <a:rPr lang="pl-PL" dirty="0">
                <a:solidFill>
                  <a:srgbClr val="000000"/>
                </a:solidFill>
              </a:rPr>
              <a:t>zmianę warunków realizacji projektu nie uważa się, dokonanego za zgodą kierownika </a:t>
            </a:r>
            <a:r>
              <a:rPr lang="pl-PL" dirty="0" smtClean="0">
                <a:solidFill>
                  <a:srgbClr val="000000"/>
                </a:solidFill>
              </a:rPr>
              <a:t>jednostki</a:t>
            </a:r>
            <a:r>
              <a:rPr lang="pl-PL" dirty="0">
                <a:solidFill>
                  <a:srgbClr val="000000"/>
                </a:solidFill>
              </a:rPr>
              <a:t>, zwiększenia lub zmniejszenia środków finansowych </a:t>
            </a:r>
            <a:r>
              <a:rPr lang="pl-PL" dirty="0" smtClean="0">
                <a:solidFill>
                  <a:srgbClr val="000000"/>
                </a:solidFill>
              </a:rPr>
              <a:t>w </a:t>
            </a:r>
            <a:r>
              <a:rPr lang="pl-PL" dirty="0">
                <a:solidFill>
                  <a:srgbClr val="000000"/>
                </a:solidFill>
              </a:rPr>
              <a:t>poszczególnych pozycjach </a:t>
            </a:r>
            <a:r>
              <a:rPr lang="pl-PL" dirty="0" smtClean="0">
                <a:solidFill>
                  <a:srgbClr val="000000"/>
                </a:solidFill>
              </a:rPr>
              <a:t>kosztorysu, </a:t>
            </a:r>
            <a:r>
              <a:rPr lang="pl-PL" u="sng" dirty="0">
                <a:solidFill>
                  <a:srgbClr val="000000"/>
                </a:solidFill>
              </a:rPr>
              <a:t>jeżeli zarówno pozycja, z której następuje przesunięcie jak </a:t>
            </a:r>
            <a:r>
              <a:rPr lang="pl-PL" u="sng" dirty="0" smtClean="0">
                <a:solidFill>
                  <a:srgbClr val="000000"/>
                </a:solidFill>
              </a:rPr>
              <a:t>i </a:t>
            </a:r>
            <a:r>
              <a:rPr lang="pl-PL" u="sng" dirty="0">
                <a:solidFill>
                  <a:srgbClr val="000000"/>
                </a:solidFill>
              </a:rPr>
              <a:t>pozycja, do której następuje przesunięcie, ulega zmianie </a:t>
            </a:r>
            <a:r>
              <a:rPr lang="pl-PL" u="sng" dirty="0" smtClean="0">
                <a:solidFill>
                  <a:srgbClr val="000000"/>
                </a:solidFill>
              </a:rPr>
              <a:t>o </a:t>
            </a:r>
            <a:r>
              <a:rPr lang="pl-PL" u="sng" dirty="0">
                <a:solidFill>
                  <a:srgbClr val="000000"/>
                </a:solidFill>
              </a:rPr>
              <a:t>nie więcej niż 15 %</a:t>
            </a:r>
            <a:r>
              <a:rPr lang="pl-PL" dirty="0">
                <a:solidFill>
                  <a:srgbClr val="000000"/>
                </a:solidFill>
              </a:rPr>
              <a:t>, i o ile  zmianie nie ulega wysokość środków finansowych przyznanych na cały okres realizacji projektu oraz w kolejnych latach jego </a:t>
            </a:r>
            <a:r>
              <a:rPr lang="pl-PL" dirty="0" smtClean="0">
                <a:solidFill>
                  <a:srgbClr val="000000"/>
                </a:solidFill>
              </a:rPr>
              <a:t>realizacji.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93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6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Zmiany w kosztorysie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endParaRPr lang="pl-PL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l-PL" sz="2600" dirty="0" smtClean="0">
                <a:solidFill>
                  <a:srgbClr val="000000"/>
                </a:solidFill>
              </a:rPr>
              <a:t>Jeżeli </a:t>
            </a:r>
            <a:r>
              <a:rPr lang="pl-PL" sz="2600" dirty="0">
                <a:solidFill>
                  <a:srgbClr val="000000"/>
                </a:solidFill>
              </a:rPr>
              <a:t>zmniejszenie lub zwiększenie w danej pozycji kosztorysu następuje więcej niż jeden raz, przy ustalaniu, czy planowana zmiana wymaga sporządzenia aneksu do wartości planowanego przesunięcia, należy doliczyć wartość przesunięć dokonanych wcześniej.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94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4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Płatności z tytułu umowy grantowej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>
                <a:solidFill>
                  <a:srgbClr val="000000"/>
                </a:solidFill>
              </a:rPr>
              <a:t>Narodowe Centrum Nauki nie wymaga, aby </a:t>
            </a:r>
            <a:r>
              <a:rPr lang="pl-PL" sz="2600" dirty="0" smtClean="0">
                <a:solidFill>
                  <a:srgbClr val="000000"/>
                </a:solidFill>
              </a:rPr>
              <a:t>jednostki prowadziły </a:t>
            </a:r>
            <a:r>
              <a:rPr lang="pl-PL" sz="2600" dirty="0">
                <a:solidFill>
                  <a:srgbClr val="000000"/>
                </a:solidFill>
              </a:rPr>
              <a:t>wyodrębnione rachunki bankowe na potrzeby </a:t>
            </a:r>
            <a:r>
              <a:rPr lang="pl-PL" sz="2600" dirty="0" smtClean="0">
                <a:solidFill>
                  <a:srgbClr val="000000"/>
                </a:solidFill>
              </a:rPr>
              <a:t>realizacji projektów</a:t>
            </a:r>
            <a:r>
              <a:rPr lang="pl-PL" sz="2600" dirty="0">
                <a:solidFill>
                  <a:srgbClr val="000000"/>
                </a:solidFill>
              </a:rPr>
              <a:t>. Zgodnie z zapisami umowy o realizację projektu badawczego §</a:t>
            </a:r>
            <a:r>
              <a:rPr lang="pl-PL" sz="2600" dirty="0" smtClean="0">
                <a:solidFill>
                  <a:srgbClr val="000000"/>
                </a:solidFill>
              </a:rPr>
              <a:t>2 </a:t>
            </a:r>
            <a:r>
              <a:rPr lang="pl-PL" sz="2600" dirty="0">
                <a:solidFill>
                  <a:srgbClr val="000000"/>
                </a:solidFill>
              </a:rPr>
              <a:t>pkt. 4 </a:t>
            </a:r>
            <a:r>
              <a:rPr lang="pl-PL" sz="2600" dirty="0" smtClean="0">
                <a:solidFill>
                  <a:srgbClr val="000000"/>
                </a:solidFill>
              </a:rPr>
              <a:t>jednostka </a:t>
            </a:r>
            <a:r>
              <a:rPr lang="pl-PL" sz="2600" dirty="0">
                <a:solidFill>
                  <a:srgbClr val="000000"/>
                </a:solidFill>
              </a:rPr>
              <a:t>sprawuje nadzór nad realizacją projektu </a:t>
            </a:r>
            <a:r>
              <a:rPr lang="pl-PL" sz="2600" dirty="0" smtClean="0">
                <a:solidFill>
                  <a:srgbClr val="000000"/>
                </a:solidFill>
              </a:rPr>
              <a:t>i </a:t>
            </a:r>
            <a:r>
              <a:rPr lang="pl-PL" sz="2600" dirty="0">
                <a:solidFill>
                  <a:srgbClr val="000000"/>
                </a:solidFill>
              </a:rPr>
              <a:t>nad prawidłowością wydatkowania środków finansowych </a:t>
            </a:r>
            <a:r>
              <a:rPr lang="pl-PL" sz="2600" dirty="0" smtClean="0">
                <a:solidFill>
                  <a:srgbClr val="000000"/>
                </a:solidFill>
              </a:rPr>
              <a:t>i </a:t>
            </a:r>
            <a:r>
              <a:rPr lang="pl-PL" sz="2600" dirty="0">
                <a:solidFill>
                  <a:srgbClr val="000000"/>
                </a:solidFill>
              </a:rPr>
              <a:t>to </a:t>
            </a:r>
            <a:r>
              <a:rPr lang="pl-PL" sz="2600" dirty="0" smtClean="0">
                <a:solidFill>
                  <a:srgbClr val="000000"/>
                </a:solidFill>
              </a:rPr>
              <a:t>jednostce </a:t>
            </a:r>
            <a:r>
              <a:rPr lang="pl-PL" sz="2600" dirty="0">
                <a:solidFill>
                  <a:srgbClr val="000000"/>
                </a:solidFill>
              </a:rPr>
              <a:t>przekazywane są środki na realizację grantów na wskazany przez nią rachunek, przy czym </a:t>
            </a:r>
            <a:r>
              <a:rPr lang="pl-PL" sz="2600" dirty="0" smtClean="0">
                <a:solidFill>
                  <a:srgbClr val="000000"/>
                </a:solidFill>
              </a:rPr>
              <a:t>- </a:t>
            </a:r>
            <a:r>
              <a:rPr lang="pl-PL" sz="2600" dirty="0">
                <a:solidFill>
                  <a:srgbClr val="000000"/>
                </a:solidFill>
              </a:rPr>
              <a:t>ze względów systemowych – rachunek ten musi być </a:t>
            </a:r>
            <a:r>
              <a:rPr lang="pl-PL" sz="2600" dirty="0" smtClean="0">
                <a:solidFill>
                  <a:srgbClr val="000000"/>
                </a:solidFill>
              </a:rPr>
              <a:t>jeden dla </a:t>
            </a:r>
            <a:r>
              <a:rPr lang="pl-PL" sz="2600" dirty="0">
                <a:solidFill>
                  <a:srgbClr val="000000"/>
                </a:solidFill>
              </a:rPr>
              <a:t>wszystkich projektów</a:t>
            </a:r>
            <a:r>
              <a:rPr lang="pl-PL" sz="2600" dirty="0" smtClean="0">
                <a:solidFill>
                  <a:srgbClr val="000000"/>
                </a:solidFill>
              </a:rPr>
              <a:t>. </a:t>
            </a:r>
            <a:endParaRPr lang="pl-PL" sz="2600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95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Płatności z tytułu umowy grantowej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556792"/>
            <a:ext cx="821925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 smtClean="0">
                <a:solidFill>
                  <a:srgbClr val="000000"/>
                </a:solidFill>
              </a:rPr>
              <a:t>Płatności dokonywane są:</a:t>
            </a:r>
          </a:p>
          <a:p>
            <a:r>
              <a:rPr lang="pl-PL" sz="2600" dirty="0" smtClean="0">
                <a:solidFill>
                  <a:srgbClr val="000000"/>
                </a:solidFill>
              </a:rPr>
              <a:t>w czterech (płaconych kwartalnie) transzach (konkursy 36-40 oraz 1-4 edycji konkursów NCN),</a:t>
            </a:r>
          </a:p>
          <a:p>
            <a:r>
              <a:rPr lang="pl-PL" sz="2600" dirty="0" smtClean="0">
                <a:solidFill>
                  <a:srgbClr val="000000"/>
                </a:solidFill>
              </a:rPr>
              <a:t>jednej (rocznej) transzy wypłacanej po pozytywnej weryfikacji raportu rocznego w przypadku projektów międzynarodowych niewspółfinansowanych,</a:t>
            </a:r>
          </a:p>
          <a:p>
            <a:r>
              <a:rPr lang="pl-PL" sz="2600" dirty="0" smtClean="0">
                <a:solidFill>
                  <a:srgbClr val="000000"/>
                </a:solidFill>
              </a:rPr>
              <a:t>dwóch (półrocznych) transzach, od 5. edycji konkursów.</a:t>
            </a:r>
          </a:p>
          <a:p>
            <a:pPr marL="0" indent="0">
              <a:buNone/>
            </a:pPr>
            <a:r>
              <a:rPr lang="pl-PL" sz="2600" dirty="0" smtClean="0">
                <a:solidFill>
                  <a:srgbClr val="000000"/>
                </a:solidFill>
              </a:rPr>
              <a:t>Wypłata środków finansowych następuje pod warunkiem ich dostępności na rachunku NCN. </a:t>
            </a:r>
            <a:endParaRPr lang="pl-PL" sz="2600" dirty="0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96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B133C"/>
                </a:solidFill>
              </a:rPr>
              <a:t>Płatności z tytułu umowy grantowej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l-PL" sz="2600" dirty="0" smtClean="0">
                <a:solidFill>
                  <a:srgbClr val="000000"/>
                </a:solidFill>
              </a:rPr>
              <a:t>Od 01.01.2013 roku Narodowe Centrum Nauki nie powiadamia mailowo jednostek o przesłanych na ich konta bankowe płatnościach związanych z realizacją umów. </a:t>
            </a:r>
          </a:p>
          <a:p>
            <a:pPr marL="0" indent="0">
              <a:buNone/>
            </a:pPr>
            <a:endParaRPr lang="pl-PL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l-PL" sz="2600" dirty="0" smtClean="0">
                <a:solidFill>
                  <a:srgbClr val="000000"/>
                </a:solidFill>
              </a:rPr>
              <a:t>W tytule przelewów zamieszone są numery umów identyfikujące daną płatność oraz imię i nazwisko kierownika projektu.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97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4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DB133C"/>
                </a:solidFill>
              </a:rPr>
              <a:t>Wstrzymanie i przerwanie finansowania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67544" y="1484784"/>
            <a:ext cx="8219256" cy="4752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3400" dirty="0">
                <a:solidFill>
                  <a:srgbClr val="000000"/>
                </a:solidFill>
              </a:rPr>
              <a:t>Wstrzymanie finansowania może nastąpić </a:t>
            </a:r>
            <a:r>
              <a:rPr lang="pl-PL" sz="3400" dirty="0" smtClean="0">
                <a:solidFill>
                  <a:srgbClr val="000000"/>
                </a:solidFill>
              </a:rPr>
              <a:t>w </a:t>
            </a:r>
            <a:r>
              <a:rPr lang="pl-PL" sz="3400" dirty="0">
                <a:solidFill>
                  <a:srgbClr val="000000"/>
                </a:solidFill>
              </a:rPr>
              <a:t>przypadku</a:t>
            </a:r>
            <a:r>
              <a:rPr lang="pl-PL" sz="3400" dirty="0" smtClean="0">
                <a:solidFill>
                  <a:srgbClr val="000000"/>
                </a:solidFill>
              </a:rPr>
              <a:t>:</a:t>
            </a:r>
            <a:endParaRPr lang="pl-PL" sz="3400" dirty="0">
              <a:solidFill>
                <a:srgbClr val="000000"/>
              </a:solidFill>
            </a:endParaRPr>
          </a:p>
          <a:p>
            <a:pPr lvl="0"/>
            <a:r>
              <a:rPr lang="pl-PL" sz="3400" dirty="0" smtClean="0">
                <a:solidFill>
                  <a:srgbClr val="000000"/>
                </a:solidFill>
              </a:rPr>
              <a:t>wydatkowania </a:t>
            </a:r>
            <a:r>
              <a:rPr lang="pl-PL" sz="3400" dirty="0">
                <a:solidFill>
                  <a:srgbClr val="000000"/>
                </a:solidFill>
              </a:rPr>
              <a:t>środków finansowych niezgodnie </a:t>
            </a:r>
            <a:r>
              <a:rPr lang="pl-PL" sz="3400" dirty="0" smtClean="0">
                <a:solidFill>
                  <a:srgbClr val="000000"/>
                </a:solidFill>
              </a:rPr>
              <a:t/>
            </a:r>
            <a:br>
              <a:rPr lang="pl-PL" sz="3400" dirty="0" smtClean="0">
                <a:solidFill>
                  <a:srgbClr val="000000"/>
                </a:solidFill>
              </a:rPr>
            </a:br>
            <a:r>
              <a:rPr lang="pl-PL" sz="3400" dirty="0" smtClean="0">
                <a:solidFill>
                  <a:srgbClr val="000000"/>
                </a:solidFill>
              </a:rPr>
              <a:t>z </a:t>
            </a:r>
            <a:r>
              <a:rPr lang="pl-PL" sz="3400" dirty="0">
                <a:solidFill>
                  <a:srgbClr val="000000"/>
                </a:solidFill>
              </a:rPr>
              <a:t>umową lub nieosiągnięciem wyników zaplanowanych na danym etapie realizacji projektu do czasu wyjaśnienia </a:t>
            </a:r>
            <a:r>
              <a:rPr lang="pl-PL" sz="3400" dirty="0" smtClean="0">
                <a:solidFill>
                  <a:srgbClr val="000000"/>
                </a:solidFill>
              </a:rPr>
              <a:t>nieprawidłowości;</a:t>
            </a:r>
            <a:endParaRPr lang="pl-PL" sz="3400" dirty="0">
              <a:solidFill>
                <a:srgbClr val="000000"/>
              </a:solidFill>
            </a:endParaRPr>
          </a:p>
          <a:p>
            <a:pPr lvl="0"/>
            <a:r>
              <a:rPr lang="pl-PL" sz="3400" dirty="0" smtClean="0">
                <a:solidFill>
                  <a:srgbClr val="000000"/>
                </a:solidFill>
              </a:rPr>
              <a:t>w </a:t>
            </a:r>
            <a:r>
              <a:rPr lang="pl-PL" sz="3400" dirty="0">
                <a:solidFill>
                  <a:srgbClr val="000000"/>
                </a:solidFill>
              </a:rPr>
              <a:t>innych przypadkach wskazanych w </a:t>
            </a:r>
            <a:r>
              <a:rPr lang="pl-PL" sz="3400" dirty="0" smtClean="0">
                <a:solidFill>
                  <a:srgbClr val="000000"/>
                </a:solidFill>
              </a:rPr>
              <a:t>umowie.</a:t>
            </a:r>
            <a:endParaRPr lang="pl-PL" sz="3400" dirty="0">
              <a:solidFill>
                <a:srgbClr val="000000"/>
              </a:solidFill>
            </a:endParaRPr>
          </a:p>
          <a:p>
            <a:endParaRPr lang="pl-PL" sz="3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l-PL" sz="3400" dirty="0">
                <a:solidFill>
                  <a:srgbClr val="000000"/>
                </a:solidFill>
              </a:rPr>
              <a:t>Przerwanie finansowania może nastąpić w przypadku:</a:t>
            </a:r>
          </a:p>
          <a:p>
            <a:pPr lvl="0"/>
            <a:r>
              <a:rPr lang="pl-PL" sz="3400" dirty="0" smtClean="0">
                <a:solidFill>
                  <a:srgbClr val="000000"/>
                </a:solidFill>
              </a:rPr>
              <a:t>wydatkowania </a:t>
            </a:r>
            <a:r>
              <a:rPr lang="pl-PL" sz="3400" dirty="0">
                <a:solidFill>
                  <a:srgbClr val="000000"/>
                </a:solidFill>
              </a:rPr>
              <a:t>środków niezgodnie z </a:t>
            </a:r>
            <a:r>
              <a:rPr lang="pl-PL" sz="3400" dirty="0" smtClean="0">
                <a:solidFill>
                  <a:srgbClr val="000000"/>
                </a:solidFill>
              </a:rPr>
              <a:t>umową;</a:t>
            </a:r>
            <a:endParaRPr lang="pl-PL" sz="3400" dirty="0">
              <a:solidFill>
                <a:srgbClr val="000000"/>
              </a:solidFill>
            </a:endParaRPr>
          </a:p>
          <a:p>
            <a:pPr lvl="0"/>
            <a:r>
              <a:rPr lang="pl-PL" sz="3400" dirty="0" smtClean="0">
                <a:solidFill>
                  <a:srgbClr val="000000"/>
                </a:solidFill>
              </a:rPr>
              <a:t>nieterminowego </a:t>
            </a:r>
            <a:r>
              <a:rPr lang="pl-PL" sz="3400" dirty="0">
                <a:solidFill>
                  <a:srgbClr val="000000"/>
                </a:solidFill>
              </a:rPr>
              <a:t>albo nienależytego wykonania umowy, w tym w szczególności stwierdzenia zmniejszenia zakresu rzeczowego </a:t>
            </a:r>
            <a:r>
              <a:rPr lang="pl-PL" sz="3400" dirty="0" smtClean="0">
                <a:solidFill>
                  <a:srgbClr val="000000"/>
                </a:solidFill>
              </a:rPr>
              <a:t>projektu.</a:t>
            </a:r>
            <a:endParaRPr lang="pl-PL" sz="3400" dirty="0">
              <a:solidFill>
                <a:srgbClr val="000000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98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5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DB133C"/>
                </a:solidFill>
              </a:rPr>
              <a:t>Wstrzymanie i przerwanie finansowania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W przypadku przerwania finansowania </a:t>
            </a:r>
            <a:r>
              <a:rPr lang="pl-PL" dirty="0" smtClean="0">
                <a:solidFill>
                  <a:srgbClr val="000000"/>
                </a:solidFill>
              </a:rPr>
              <a:t>jednostka </a:t>
            </a:r>
            <a:r>
              <a:rPr lang="pl-PL" dirty="0">
                <a:solidFill>
                  <a:srgbClr val="000000"/>
                </a:solidFill>
              </a:rPr>
              <a:t>zobowiązana jest </a:t>
            </a:r>
            <a:r>
              <a:rPr lang="pl-PL" dirty="0" smtClean="0">
                <a:solidFill>
                  <a:srgbClr val="000000"/>
                </a:solidFill>
              </a:rPr>
              <a:t>do:</a:t>
            </a:r>
            <a:endParaRPr lang="pl-PL" dirty="0">
              <a:solidFill>
                <a:srgbClr val="000000"/>
              </a:solidFill>
            </a:endParaRPr>
          </a:p>
          <a:p>
            <a:r>
              <a:rPr lang="pl-PL" dirty="0" smtClean="0">
                <a:solidFill>
                  <a:srgbClr val="000000"/>
                </a:solidFill>
              </a:rPr>
              <a:t>złożenia </a:t>
            </a:r>
            <a:r>
              <a:rPr lang="pl-PL" dirty="0">
                <a:solidFill>
                  <a:srgbClr val="000000"/>
                </a:solidFill>
              </a:rPr>
              <a:t>wraz z </a:t>
            </a:r>
            <a:r>
              <a:rPr lang="pl-PL" dirty="0" smtClean="0">
                <a:solidFill>
                  <a:srgbClr val="000000"/>
                </a:solidFill>
              </a:rPr>
              <a:t>kierownikiem projektu </a:t>
            </a:r>
            <a:r>
              <a:rPr lang="pl-PL" dirty="0">
                <a:solidFill>
                  <a:srgbClr val="000000"/>
                </a:solidFill>
              </a:rPr>
              <a:t>raportu końcowego w terminie 60 dni od dnia doręczenia </a:t>
            </a:r>
            <a:r>
              <a:rPr lang="pl-PL" dirty="0" smtClean="0">
                <a:solidFill>
                  <a:srgbClr val="000000"/>
                </a:solidFill>
              </a:rPr>
              <a:t>jednostce </a:t>
            </a:r>
            <a:r>
              <a:rPr lang="pl-PL" dirty="0">
                <a:solidFill>
                  <a:srgbClr val="000000"/>
                </a:solidFill>
              </a:rPr>
              <a:t>informacji o przerwaniu </a:t>
            </a:r>
            <a:r>
              <a:rPr lang="pl-PL" dirty="0" smtClean="0">
                <a:solidFill>
                  <a:srgbClr val="000000"/>
                </a:solidFill>
              </a:rPr>
              <a:t>finansowania;</a:t>
            </a:r>
            <a:endParaRPr lang="pl-PL" dirty="0">
              <a:solidFill>
                <a:srgbClr val="000000"/>
              </a:solidFill>
            </a:endParaRPr>
          </a:p>
          <a:p>
            <a:r>
              <a:rPr lang="pl-PL" dirty="0" smtClean="0">
                <a:solidFill>
                  <a:srgbClr val="000000"/>
                </a:solidFill>
              </a:rPr>
              <a:t>zwrotu </a:t>
            </a:r>
            <a:r>
              <a:rPr lang="pl-PL" dirty="0">
                <a:solidFill>
                  <a:srgbClr val="000000"/>
                </a:solidFill>
              </a:rPr>
              <a:t>na rachunek bankowy NCN niewykorzystanych środków (do 14 dni</a:t>
            </a:r>
            <a:r>
              <a:rPr lang="pl-PL" dirty="0" smtClean="0">
                <a:solidFill>
                  <a:srgbClr val="000000"/>
                </a:solidFill>
              </a:rPr>
              <a:t>);</a:t>
            </a:r>
            <a:endParaRPr lang="pl-PL" dirty="0">
              <a:solidFill>
                <a:srgbClr val="000000"/>
              </a:solidFill>
            </a:endParaRPr>
          </a:p>
          <a:p>
            <a:r>
              <a:rPr lang="pl-PL" dirty="0" smtClean="0">
                <a:solidFill>
                  <a:srgbClr val="000000"/>
                </a:solidFill>
              </a:rPr>
              <a:t>zwrotu </a:t>
            </a:r>
            <a:r>
              <a:rPr lang="pl-PL" dirty="0">
                <a:solidFill>
                  <a:srgbClr val="000000"/>
                </a:solidFill>
              </a:rPr>
              <a:t>na rachunek bankowy NCN środków wykorzystanych nieprawidłowo wraz z </a:t>
            </a:r>
            <a:r>
              <a:rPr lang="pl-PL" dirty="0" smtClean="0">
                <a:solidFill>
                  <a:srgbClr val="000000"/>
                </a:solidFill>
              </a:rPr>
              <a:t>odsetkami;</a:t>
            </a:r>
            <a:endParaRPr lang="pl-PL" dirty="0">
              <a:solidFill>
                <a:srgbClr val="000000"/>
              </a:solidFill>
            </a:endParaRPr>
          </a:p>
          <a:p>
            <a:r>
              <a:rPr lang="pl-PL" dirty="0" smtClean="0">
                <a:solidFill>
                  <a:srgbClr val="000000"/>
                </a:solidFill>
              </a:rPr>
              <a:t>wpłaty </a:t>
            </a:r>
            <a:r>
              <a:rPr lang="pl-PL" dirty="0">
                <a:solidFill>
                  <a:srgbClr val="000000"/>
                </a:solidFill>
              </a:rPr>
              <a:t>na rachunek NCN kary umownej, jeżeli zostanie naliczona przez NCN na podstawie umowy.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99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2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_prezentacji">
  <a:themeElements>
    <a:clrScheme name="NCN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DB133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B133C"/>
      </a:hlink>
      <a:folHlink>
        <a:srgbClr val="DB133C"/>
      </a:folHlink>
    </a:clrScheme>
    <a:fontScheme name="Aria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Niestandardowy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FF404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zablon_prezentacji">
  <a:themeElements>
    <a:clrScheme name="NCN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DB133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B133C"/>
      </a:hlink>
      <a:folHlink>
        <a:srgbClr val="DB133C"/>
      </a:folHlink>
    </a:clrScheme>
    <a:fontScheme name="Aria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6111</Words>
  <Application>Microsoft Office PowerPoint</Application>
  <PresentationFormat>Pokaz na ekranie (4:3)</PresentationFormat>
  <Paragraphs>1148</Paragraphs>
  <Slides>128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128</vt:i4>
      </vt:variant>
    </vt:vector>
  </HeadingPairs>
  <TitlesOfParts>
    <vt:vector size="132" baseType="lpstr">
      <vt:lpstr>szablon_prezentacji</vt:lpstr>
      <vt:lpstr>1_Motyw pakietu Office</vt:lpstr>
      <vt:lpstr>1_szablon_prezentacji</vt:lpstr>
      <vt:lpstr>Motyw pakietu Office</vt:lpstr>
      <vt:lpstr>Prezentacja programu PowerPoint</vt:lpstr>
      <vt:lpstr>Prezentacja programu PowerPoint</vt:lpstr>
      <vt:lpstr>Plan spotkania</vt:lpstr>
      <vt:lpstr>Narodowe Centrum Nauki </vt:lpstr>
      <vt:lpstr>Narodowe Centrum Nauki </vt:lpstr>
      <vt:lpstr>Decyzje Rady NCN</vt:lpstr>
      <vt:lpstr>Prezentacja programu PowerPoint</vt:lpstr>
      <vt:lpstr>Prezentacja programu PowerPoint</vt:lpstr>
      <vt:lpstr>PRELUDIUM</vt:lpstr>
      <vt:lpstr>ETIUDA (stypendia doktorskie)</vt:lpstr>
      <vt:lpstr>FUGA (staże podoktorskie)</vt:lpstr>
      <vt:lpstr>SONATA</vt:lpstr>
      <vt:lpstr>SONATA BIS</vt:lpstr>
      <vt:lpstr>OPUS</vt:lpstr>
      <vt:lpstr>HARMONIA</vt:lpstr>
      <vt:lpstr>MAESTRO</vt:lpstr>
      <vt:lpstr>MAESTRO</vt:lpstr>
      <vt:lpstr>SYMFONIA</vt:lpstr>
      <vt:lpstr>Sposób oceny wniosków</vt:lpstr>
      <vt:lpstr>Prezentacja programu PowerPoint</vt:lpstr>
      <vt:lpstr>Konkursy Międzynarodowe</vt:lpstr>
      <vt:lpstr>Ogólne zasady w konkursach</vt:lpstr>
      <vt:lpstr>Rola jednostek</vt:lpstr>
      <vt:lpstr>Rola pracowników administracji</vt:lpstr>
      <vt:lpstr>Prezentacja programu PowerPoint</vt:lpstr>
      <vt:lpstr>Projekt: od złożenia do zamknięcia</vt:lpstr>
      <vt:lpstr>Prezentacja programu PowerPoint</vt:lpstr>
      <vt:lpstr>Wniosek</vt:lpstr>
      <vt:lpstr>Wniosek</vt:lpstr>
      <vt:lpstr>PLAN BADAŃ  </vt:lpstr>
      <vt:lpstr>Prezentacja programu PowerPoint</vt:lpstr>
      <vt:lpstr>Prezentacja programu PowerPoint</vt:lpstr>
      <vt:lpstr>Prezentacja programu PowerPoint</vt:lpstr>
      <vt:lpstr>NOWA EDYCJA KONKURSÓW istotne zmiany</vt:lpstr>
      <vt:lpstr>Prezentacja programu PowerPoint</vt:lpstr>
      <vt:lpstr>KONKURS  SONATA</vt:lpstr>
      <vt:lpstr>Złożenie wniosku</vt:lpstr>
      <vt:lpstr>Prezentacja programu PowerPoint</vt:lpstr>
      <vt:lpstr>Prezentacja programu PowerPoint</vt:lpstr>
      <vt:lpstr>Prezentacja programu PowerPoint</vt:lpstr>
      <vt:lpstr>Umowa</vt:lpstr>
      <vt:lpstr>Umowa</vt:lpstr>
      <vt:lpstr>Prezentacja programu PowerPoint</vt:lpstr>
      <vt:lpstr>Aneksy</vt:lpstr>
      <vt:lpstr>NAJCZĘŚCIEJ POPEŁNIANE  BŁĘDY</vt:lpstr>
      <vt:lpstr>Aneksy</vt:lpstr>
      <vt:lpstr>Aneksy</vt:lpstr>
      <vt:lpstr>Aneksy</vt:lpstr>
      <vt:lpstr>Prezentacja programu PowerPoint</vt:lpstr>
      <vt:lpstr>Aneksy</vt:lpstr>
      <vt:lpstr>Prezentacja programu PowerPoint</vt:lpstr>
      <vt:lpstr>Raporty</vt:lpstr>
      <vt:lpstr>Raporty</vt:lpstr>
      <vt:lpstr>Raporty</vt:lpstr>
      <vt:lpstr>Raporty</vt:lpstr>
      <vt:lpstr>Prezentacja programu PowerPoint</vt:lpstr>
      <vt:lpstr>Raporty</vt:lpstr>
      <vt:lpstr>ZASADY ZAPISU KWOT </vt:lpstr>
      <vt:lpstr>ZASADY ZAPISU KWOT </vt:lpstr>
      <vt:lpstr>Prezentacja programu PowerPoint</vt:lpstr>
      <vt:lpstr>  ILE RAPORTÓW?</vt:lpstr>
      <vt:lpstr>Narodowe Centrum Nauki </vt:lpstr>
      <vt:lpstr>Koszty kwalifikowane</vt:lpstr>
      <vt:lpstr>Koszty kwalifikowane</vt:lpstr>
      <vt:lpstr>Koszty pośrednie</vt:lpstr>
      <vt:lpstr>Koszty pośrednie</vt:lpstr>
      <vt:lpstr>Koszty pośrednie</vt:lpstr>
      <vt:lpstr>Koszty pośrednie</vt:lpstr>
      <vt:lpstr>Koszty pośrednie</vt:lpstr>
      <vt:lpstr>Koszty bezpośrednie</vt:lpstr>
      <vt:lpstr>Aparatura</vt:lpstr>
      <vt:lpstr>Aparatura</vt:lpstr>
      <vt:lpstr>Aparatura</vt:lpstr>
      <vt:lpstr>Koszty wynagrodzeń</vt:lpstr>
      <vt:lpstr>Koszty wynagrodzeń</vt:lpstr>
      <vt:lpstr>Koszty wynagrodzeń</vt:lpstr>
      <vt:lpstr>Koszty wynagrodzeń</vt:lpstr>
      <vt:lpstr>Koszty wynagrodzeń</vt:lpstr>
      <vt:lpstr>Koszty wynagrodzeń – Fuga </vt:lpstr>
      <vt:lpstr>Koszty wynagrodzeń – Fuga </vt:lpstr>
      <vt:lpstr>Koszty – Etiuda 1</vt:lpstr>
      <vt:lpstr>Koszty – Etiuda 1</vt:lpstr>
      <vt:lpstr>Inne koszty bezpośrednie</vt:lpstr>
      <vt:lpstr>Inne koszty bezpośrednie</vt:lpstr>
      <vt:lpstr>Inne koszty bezpośrednie</vt:lpstr>
      <vt:lpstr>Inne koszty bezpośrednie</vt:lpstr>
      <vt:lpstr>Inne koszty bezpośrednie</vt:lpstr>
      <vt:lpstr>Inne koszty bezpośrednie</vt:lpstr>
      <vt:lpstr>Koszty niekwalifikowalne</vt:lpstr>
      <vt:lpstr>Koszty niekwalifikowalne</vt:lpstr>
      <vt:lpstr>Zmiany w kosztorysie</vt:lpstr>
      <vt:lpstr>Zmiany w kosztorysie</vt:lpstr>
      <vt:lpstr>Zmiany w kosztorysie</vt:lpstr>
      <vt:lpstr>Zmiany w kosztorysie</vt:lpstr>
      <vt:lpstr>Płatności z tytułu umowy grantowej</vt:lpstr>
      <vt:lpstr>Płatności z tytułu umowy grantowej</vt:lpstr>
      <vt:lpstr>Płatności z tytułu umowy grantowej</vt:lpstr>
      <vt:lpstr>Wstrzymanie i przerwanie finansowania</vt:lpstr>
      <vt:lpstr>Wstrzymanie i przerwanie finansowania</vt:lpstr>
      <vt:lpstr>Przechodzenie środków na kolejne lata</vt:lpstr>
      <vt:lpstr>Zwroty środków niewykorzystanych</vt:lpstr>
      <vt:lpstr>Zwroty środków niewykorzystanych</vt:lpstr>
      <vt:lpstr>Narodowe Centrum Nauki </vt:lpstr>
      <vt:lpstr>Europejskie podstawy prawne</vt:lpstr>
      <vt:lpstr>Podstawy prawne udzielania pomocy publicznej przez NCN</vt:lpstr>
      <vt:lpstr>Pomoc publiczna w konkursach NCN</vt:lpstr>
      <vt:lpstr>Kto może otrzymać pomoc publiczną?</vt:lpstr>
      <vt:lpstr>Definicja organizacji badawczej</vt:lpstr>
      <vt:lpstr>Działalność gospodarcza i niegospodarcza organizacji badawczych</vt:lpstr>
      <vt:lpstr>Występowanie pomocy publicznej w projektach badawczych realizowanych ze środków NCN</vt:lpstr>
      <vt:lpstr>Kwestionariusz występowania pomocy publicznej – przegląd pytań</vt:lpstr>
      <vt:lpstr>Kwestionariusz występowania pomocy publicznej – kwestie formalne</vt:lpstr>
      <vt:lpstr>Dodatkowe informacje</vt:lpstr>
      <vt:lpstr>Dodatkowe informacje cd.</vt:lpstr>
      <vt:lpstr>Wnioskowanie o udzielenie pomocy publicznej – uprawnienia i obowiązki wnioskodawcy</vt:lpstr>
      <vt:lpstr>Konsekwencje…</vt:lpstr>
      <vt:lpstr>Narodowe Centrum Nauki </vt:lpstr>
      <vt:lpstr>  Podstawa prawna – przepisy rangi ustawowej</vt:lpstr>
      <vt:lpstr>Akty prawne niższej rangi</vt:lpstr>
      <vt:lpstr>Wpływ aktów prawnych na kształt postępowania</vt:lpstr>
      <vt:lpstr>Etap zakończenia postępowania </vt:lpstr>
      <vt:lpstr>Etap zakończenia postępowania cd</vt:lpstr>
      <vt:lpstr>Odwołanie od decyzji Dyrektora NCN</vt:lpstr>
      <vt:lpstr>Zasady postępowania odwoławczego</vt:lpstr>
      <vt:lpstr>Postępowanie przed Wojewódzkim Sądem Administracyjnym</vt:lpstr>
      <vt:lpstr>Podsumowanie</vt:lpstr>
      <vt:lpstr>Uwagi i komentarze</vt:lpstr>
      <vt:lpstr>Prezentacja programu PowerPoint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Gilewski</dc:creator>
  <cp:lastModifiedBy>Marcin Liana</cp:lastModifiedBy>
  <cp:revision>112</cp:revision>
  <dcterms:created xsi:type="dcterms:W3CDTF">2013-01-25T11:04:33Z</dcterms:created>
  <dcterms:modified xsi:type="dcterms:W3CDTF">2013-05-08T07:48:07Z</dcterms:modified>
</cp:coreProperties>
</file>