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60" r:id="rId4"/>
    <p:sldId id="259" r:id="rId5"/>
    <p:sldId id="261" r:id="rId6"/>
    <p:sldId id="258" r:id="rId7"/>
    <p:sldId id="271" r:id="rId8"/>
    <p:sldId id="264" r:id="rId9"/>
    <p:sldId id="265" r:id="rId10"/>
    <p:sldId id="272" r:id="rId11"/>
    <p:sldId id="266" r:id="rId12"/>
    <p:sldId id="269" r:id="rId13"/>
    <p:sldId id="263" r:id="rId14"/>
    <p:sldId id="270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65" d="100"/>
          <a:sy n="65" d="100"/>
        </p:scale>
        <p:origin x="-96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63416A-572A-43FD-AFA7-E2670E4A9339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DDD519-0407-4E92-8657-B50541F2B6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955675" y="685800"/>
            <a:ext cx="49514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7959" tIns="43979" rIns="87959" bIns="43979" anchor="ctr"/>
          <a:lstStyle/>
          <a:p>
            <a:pPr>
              <a:lnSpc>
                <a:spcPct val="54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>
              <a:latin typeface="Calibri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9200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l="-17000" r="-17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 descr="logo RP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5733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547813" y="404813"/>
            <a:ext cx="7272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Regionalny Punkt Kontaktowy Programów Badawczych UE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noProof="0" dirty="0" smtClean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0"/>
          </p:nvPr>
        </p:nvSpPr>
        <p:spPr>
          <a:xfrm>
            <a:off x="827584" y="1484313"/>
            <a:ext cx="7488832" cy="2881312"/>
          </a:xfrm>
        </p:spPr>
        <p:txBody>
          <a:bodyPr anchor="ctr">
            <a:normAutofit/>
          </a:bodyPr>
          <a:lstStyle>
            <a:lvl1pPr algn="ctr">
              <a:buNone/>
              <a:defRPr sz="3600" b="1">
                <a:solidFill>
                  <a:srgbClr val="C00000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A639-056E-4DD5-84D0-778D5D64296B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 l="-17000" t="19000" r="-6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 descr="logo RP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5733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547813" y="404813"/>
            <a:ext cx="72723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Regionalny Punkt Kontaktowy Programów Badawczych UE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E13EA-DC14-4755-89B9-A78816774646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712FD-30C6-4A41-AF1E-17C0221830F0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8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D1C6-5D4A-4591-9677-C2E1FDEBF917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D631-BE15-4AB7-88B3-8E740BAF0765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ajd tytułowy">
    <p:bg>
      <p:bgPr>
        <a:blipFill dpi="0" rotWithShape="1">
          <a:blip r:embed="rId2" cstate="print">
            <a:lum/>
          </a:blip>
          <a:srcRect/>
          <a:stretch>
            <a:fillRect l="-17000" r="-17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noProof="0" dirty="0" smtClean="0"/>
          </a:p>
        </p:txBody>
      </p:sp>
      <p:sp>
        <p:nvSpPr>
          <p:cNvPr id="4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B3DA6-BC6D-4967-AAED-66003A196D91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2"/>
          </p:nvPr>
        </p:nvSpPr>
        <p:spPr>
          <a:xfrm>
            <a:off x="468313" y="6308725"/>
            <a:ext cx="1008062" cy="3651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7F26BB06-DDEF-44D3-BF8F-BC3EA01D5D2D}" type="datetimeFigureOut">
              <a:rPr lang="pl-PL"/>
              <a:pPr>
                <a:defRPr/>
              </a:pPr>
              <a:t>2014-01-27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1476375" y="6308725"/>
            <a:ext cx="7199313" cy="365125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pl-PL"/>
          </a:p>
        </p:txBody>
      </p:sp>
      <p:pic>
        <p:nvPicPr>
          <p:cNvPr id="1029" name="Obraz 13" descr="logo RPK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1557338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Łącznik prosty 11"/>
          <p:cNvCxnSpPr/>
          <p:nvPr/>
        </p:nvCxnSpPr>
        <p:spPr>
          <a:xfrm>
            <a:off x="468313" y="1052513"/>
            <a:ext cx="8218487" cy="0"/>
          </a:xfrm>
          <a:prstGeom prst="line">
            <a:avLst/>
          </a:prstGeom>
          <a:ln w="85725" cmpd="thickThin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403350" y="274638"/>
            <a:ext cx="7283450" cy="706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8" r:id="rId2"/>
    <p:sldLayoutId id="2147483754" r:id="rId3"/>
    <p:sldLayoutId id="2147483749" r:id="rId4"/>
    <p:sldLayoutId id="2147483750" r:id="rId5"/>
    <p:sldLayoutId id="2147483751" r:id="rId6"/>
    <p:sldLayoutId id="2147483755" r:id="rId7"/>
    <p:sldLayoutId id="2147483752" r:id="rId8"/>
    <p:sldLayoutId id="2147483756" r:id="rId9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17000" r="-17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tytuł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pl-PL" b="1" dirty="0" smtClean="0">
                <a:latin typeface="Arial" charset="0"/>
                <a:cs typeface="Arial" charset="0"/>
              </a:rPr>
              <a:t>Regionalna inauguracja programu Horyzont 2020</a:t>
            </a:r>
          </a:p>
          <a:p>
            <a:pPr fontAlgn="base">
              <a:spcAft>
                <a:spcPct val="0"/>
              </a:spcAft>
            </a:pPr>
            <a:r>
              <a:rPr lang="pl-PL" dirty="0" smtClean="0">
                <a:latin typeface="Arial" charset="0"/>
                <a:cs typeface="Arial" charset="0"/>
              </a:rPr>
              <a:t>Uniwersytet </a:t>
            </a:r>
            <a:r>
              <a:rPr lang="pl-PL" dirty="0" smtClean="0">
                <a:latin typeface="Arial" charset="0"/>
                <a:cs typeface="Arial" charset="0"/>
              </a:rPr>
              <a:t>Jana Kochanowskiego w Kielcach</a:t>
            </a:r>
            <a:r>
              <a:rPr lang="pl-PL" dirty="0" smtClean="0">
                <a:latin typeface="Arial" charset="0"/>
                <a:cs typeface="Arial" charset="0"/>
              </a:rPr>
              <a:t/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smtClean="0">
                <a:latin typeface="Arial" charset="0"/>
                <a:cs typeface="Arial" charset="0"/>
              </a:rPr>
              <a:t>31 </a:t>
            </a:r>
            <a:r>
              <a:rPr lang="pl-PL" dirty="0" smtClean="0">
                <a:latin typeface="Arial" charset="0"/>
                <a:cs typeface="Arial" charset="0"/>
              </a:rPr>
              <a:t>stycznia 2014 r.</a:t>
            </a:r>
          </a:p>
        </p:txBody>
      </p:sp>
      <p:sp>
        <p:nvSpPr>
          <p:cNvPr id="6147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827088" y="1484313"/>
            <a:ext cx="7489825" cy="2881312"/>
          </a:xfrm>
        </p:spPr>
        <p:txBody>
          <a:bodyPr/>
          <a:lstStyle/>
          <a:p>
            <a:pPr eaLnBrk="1" hangingPunct="1"/>
            <a:r>
              <a:rPr lang="pl-PL" dirty="0" smtClean="0">
                <a:latin typeface="Arial" charset="0"/>
                <a:cs typeface="Arial" charset="0"/>
              </a:rPr>
              <a:t>Formalne aspekty </a:t>
            </a:r>
            <a:br>
              <a:rPr lang="pl-PL" dirty="0" smtClean="0">
                <a:latin typeface="Arial" charset="0"/>
                <a:cs typeface="Arial" charset="0"/>
              </a:rPr>
            </a:br>
            <a:r>
              <a:rPr lang="pl-PL" dirty="0" smtClean="0">
                <a:latin typeface="Arial" charset="0"/>
                <a:cs typeface="Arial" charset="0"/>
              </a:rPr>
              <a:t>uczestnictwa w H2020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PIC: Wybrane instytucje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8313" y="1196974"/>
          <a:ext cx="8208912" cy="5112345"/>
        </p:xfrm>
        <a:graphic>
          <a:graphicData uri="http://schemas.openxmlformats.org/drawingml/2006/table">
            <a:tbl>
              <a:tblPr/>
              <a:tblGrid>
                <a:gridCol w="6551959"/>
                <a:gridCol w="1656953"/>
              </a:tblGrid>
              <a:tr h="67054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Nazwa instytucji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PIC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EPRD Biuro Polityki Gospodarczej i Rozwoju Regionalnego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986219565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Hydrogeotechnika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Sp. z o.o.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983568458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LEPOLAM Wichrowscy SP.J.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996849892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Polska Fundacja Technik </a:t>
                      </a:r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Bezwykopowych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989790038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Staropolska Izba Przemysłowo-Handlowa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999757273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Świętokrzyskie Centrum Innowacji i Transferu Technologii Sp. z o.o.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999767749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543">
                <a:tc>
                  <a:txBody>
                    <a:bodyPr/>
                    <a:lstStyle/>
                    <a:p>
                      <a:pPr marL="180000" lvl="1"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Uniwersytet Jana Kochanowskiego w Kielcach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998781162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Formalne kryteria </a:t>
            </a:r>
            <a:r>
              <a:rPr lang="pl-PL" b="1" dirty="0" err="1" smtClean="0"/>
              <a:t>kwalifikowalności</a:t>
            </a:r>
            <a:r>
              <a:rPr lang="pl-PL" b="1" dirty="0" smtClean="0"/>
              <a:t> wniosków: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Terminie złożenie wniosku.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Zachowanie minimalnej liczby partnerów w konsorcjum.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Zgodność problematyki projektu z tematem konkursu.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Zgodność schematu finansowania i wysokości budżetu </a:t>
            </a:r>
            <a:br>
              <a:rPr lang="pl-PL" dirty="0" smtClean="0"/>
            </a:br>
            <a:r>
              <a:rPr lang="pl-PL" dirty="0" smtClean="0"/>
              <a:t>z warunkami opisanymi w Programie Pracy.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Spełnienie dodatkowych kryteriów formalnych.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Ocena merytoryczna wniosków </a:t>
            </a:r>
            <a:r>
              <a:rPr lang="pl-PL" dirty="0" smtClean="0"/>
              <a:t>zostanie powierzona grupie niezależnych, międzynarodowych ekspertów, którzy zbadają je </a:t>
            </a:r>
            <a:br>
              <a:rPr lang="pl-PL" dirty="0" smtClean="0"/>
            </a:br>
            <a:r>
              <a:rPr lang="pl-PL" dirty="0" smtClean="0"/>
              <a:t>z uwzględnieniem następujących kryteriów: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Jakość naukowa.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Oddziaływanie.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Sposób realizacji.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Projekty ERC oceniane będą jedynie w oparciu o jakość naukową.</a:t>
            </a:r>
          </a:p>
        </p:txBody>
      </p:sp>
      <p:sp>
        <p:nvSpPr>
          <p:cNvPr id="16387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Ocena wniosku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468313" y="2852738"/>
            <a:ext cx="8207375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5724525" y="1341438"/>
            <a:ext cx="1655763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Negocjacje umowy </a:t>
            </a:r>
            <a:br>
              <a:rPr lang="pl-PL" sz="2000" dirty="0">
                <a:latin typeface="+mj-lt"/>
              </a:rPr>
            </a:br>
            <a:r>
              <a:rPr lang="pl-PL" sz="2000" dirty="0">
                <a:latin typeface="+mj-lt"/>
              </a:rPr>
              <a:t>o grant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258888" y="1341438"/>
            <a:ext cx="1657350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Nabór wniosków</a:t>
            </a:r>
          </a:p>
        </p:txBody>
      </p:sp>
      <p:sp>
        <p:nvSpPr>
          <p:cNvPr id="1741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i="1" smtClean="0">
                <a:latin typeface="Arial" charset="0"/>
                <a:cs typeface="Arial" charset="0"/>
              </a:rPr>
              <a:t>Time to Grant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1258888" y="1917700"/>
            <a:ext cx="2160587" cy="719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3-6 </a:t>
            </a:r>
            <a:r>
              <a:rPr lang="pl-PL" sz="2000" dirty="0" err="1">
                <a:latin typeface="+mj-lt"/>
              </a:rPr>
              <a:t>m-cy</a:t>
            </a:r>
            <a:endParaRPr lang="pl-PL" sz="2000" dirty="0">
              <a:latin typeface="+mj-lt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3492500" y="1341438"/>
            <a:ext cx="1655763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Ocena wniosków</a:t>
            </a:r>
          </a:p>
        </p:txBody>
      </p:sp>
      <p:sp>
        <p:nvSpPr>
          <p:cNvPr id="7" name="Strzałka w prawo 6"/>
          <p:cNvSpPr/>
          <p:nvPr/>
        </p:nvSpPr>
        <p:spPr>
          <a:xfrm>
            <a:off x="3492500" y="1917700"/>
            <a:ext cx="2159000" cy="719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ok. 5 </a:t>
            </a:r>
            <a:r>
              <a:rPr lang="pl-PL" sz="2000" dirty="0" err="1">
                <a:latin typeface="+mj-lt"/>
              </a:rPr>
              <a:t>m-cy</a:t>
            </a:r>
            <a:endParaRPr lang="pl-PL" sz="2000" dirty="0">
              <a:latin typeface="+mj-l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5724525" y="1917700"/>
            <a:ext cx="2160588" cy="7191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ok. 3 </a:t>
            </a:r>
            <a:r>
              <a:rPr lang="pl-PL" sz="2000" dirty="0" err="1">
                <a:latin typeface="+mj-lt"/>
              </a:rPr>
              <a:t>m-cy</a:t>
            </a:r>
            <a:endParaRPr lang="pl-PL" sz="2000" dirty="0">
              <a:latin typeface="+mj-lt"/>
            </a:endParaRPr>
          </a:p>
        </p:txBody>
      </p:sp>
      <p:sp>
        <p:nvSpPr>
          <p:cNvPr id="13" name="Objaśnienie ze strzałką w górę 12"/>
          <p:cNvSpPr/>
          <p:nvPr/>
        </p:nvSpPr>
        <p:spPr>
          <a:xfrm>
            <a:off x="468313" y="3429000"/>
            <a:ext cx="1582737" cy="180022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Ogłoszenie konkursów</a:t>
            </a:r>
          </a:p>
        </p:txBody>
      </p:sp>
      <p:sp>
        <p:nvSpPr>
          <p:cNvPr id="14" name="Objaśnienie ze strzałką w górę 13"/>
          <p:cNvSpPr/>
          <p:nvPr/>
        </p:nvSpPr>
        <p:spPr>
          <a:xfrm>
            <a:off x="2700338" y="3429000"/>
            <a:ext cx="1584325" cy="180022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i="1" dirty="0" err="1">
                <a:latin typeface="+mj-lt"/>
              </a:rPr>
              <a:t>Deadline</a:t>
            </a:r>
            <a:endParaRPr lang="pl-PL" sz="2000" i="1" dirty="0">
              <a:latin typeface="+mj-lt"/>
            </a:endParaRPr>
          </a:p>
        </p:txBody>
      </p:sp>
      <p:sp>
        <p:nvSpPr>
          <p:cNvPr id="15" name="Objaśnienie ze strzałką w górę 14"/>
          <p:cNvSpPr/>
          <p:nvPr/>
        </p:nvSpPr>
        <p:spPr>
          <a:xfrm>
            <a:off x="5003800" y="3429000"/>
            <a:ext cx="1584325" cy="180022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Wyniki oceny</a:t>
            </a:r>
          </a:p>
        </p:txBody>
      </p:sp>
      <p:sp>
        <p:nvSpPr>
          <p:cNvPr id="16" name="Objaśnienie ze strzałką w górę 15"/>
          <p:cNvSpPr/>
          <p:nvPr/>
        </p:nvSpPr>
        <p:spPr>
          <a:xfrm>
            <a:off x="7092950" y="3429000"/>
            <a:ext cx="1582738" cy="180022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dirty="0">
                <a:latin typeface="+mj-lt"/>
              </a:rPr>
              <a:t>Umowa </a:t>
            </a:r>
            <a:br>
              <a:rPr lang="pl-PL" sz="2000" dirty="0">
                <a:latin typeface="+mj-lt"/>
              </a:rPr>
            </a:br>
            <a:r>
              <a:rPr lang="pl-PL" sz="2000" dirty="0">
                <a:latin typeface="+mj-lt"/>
              </a:rPr>
              <a:t>o grant</a:t>
            </a:r>
          </a:p>
        </p:txBody>
      </p:sp>
      <p:sp>
        <p:nvSpPr>
          <p:cNvPr id="19" name="Gwiazda 12-ramienna 18"/>
          <p:cNvSpPr/>
          <p:nvPr/>
        </p:nvSpPr>
        <p:spPr>
          <a:xfrm>
            <a:off x="971550" y="2925763"/>
            <a:ext cx="576263" cy="503237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" name="Gwiazda 12-ramienna 19"/>
          <p:cNvSpPr/>
          <p:nvPr/>
        </p:nvSpPr>
        <p:spPr>
          <a:xfrm>
            <a:off x="3203575" y="2925763"/>
            <a:ext cx="576263" cy="503237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1" name="Gwiazda 12-ramienna 20"/>
          <p:cNvSpPr/>
          <p:nvPr/>
        </p:nvSpPr>
        <p:spPr>
          <a:xfrm>
            <a:off x="5508625" y="2925763"/>
            <a:ext cx="576263" cy="503237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" name="Gwiazda 12-ramienna 21"/>
          <p:cNvSpPr/>
          <p:nvPr/>
        </p:nvSpPr>
        <p:spPr>
          <a:xfrm>
            <a:off x="7596188" y="2925763"/>
            <a:ext cx="576262" cy="503237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3" name="Strzałka w prawo 22"/>
          <p:cNvSpPr/>
          <p:nvPr/>
        </p:nvSpPr>
        <p:spPr>
          <a:xfrm>
            <a:off x="3492500" y="5373688"/>
            <a:ext cx="4392613" cy="792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000" i="1" dirty="0">
                <a:solidFill>
                  <a:srgbClr val="FFFF00"/>
                </a:solidFill>
                <a:latin typeface="+mj-lt"/>
              </a:rPr>
              <a:t>Time to Grant</a:t>
            </a:r>
            <a:r>
              <a:rPr lang="pl-PL" sz="2000" dirty="0">
                <a:solidFill>
                  <a:srgbClr val="FFFF00"/>
                </a:solidFill>
                <a:latin typeface="+mj-lt"/>
              </a:rPr>
              <a:t>: </a:t>
            </a:r>
            <a:r>
              <a:rPr lang="pl-PL" sz="2000" b="1" dirty="0">
                <a:solidFill>
                  <a:srgbClr val="FFFF00"/>
                </a:solidFill>
                <a:latin typeface="+mj-lt"/>
              </a:rPr>
              <a:t>8 miesięcy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Wspólny dla wszystkich typów projektów poziom finansowania (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100%</a:t>
            </a:r>
            <a:r>
              <a:rPr lang="pl-PL" sz="1900" smtClean="0">
                <a:latin typeface="Arial" charset="0"/>
                <a:cs typeface="Arial" charset="0"/>
              </a:rPr>
              <a:t>).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Jednolity ryczałt na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koszty pośrednie 25%</a:t>
            </a:r>
            <a:r>
              <a:rPr lang="pl-PL" sz="19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VAT będzie kosztem kwalifikowalnym </a:t>
            </a:r>
            <a:r>
              <a:rPr lang="pl-PL" sz="1900" smtClean="0">
                <a:latin typeface="Arial" charset="0"/>
                <a:cs typeface="Arial" charset="0"/>
              </a:rPr>
              <a:t>jeśli nie można go odzyskać.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Szersze stosowanie średnich kosztów personelu.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Możliwość wypłacania wynagrodzeń ryczałtowych właścicielom MŚP.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Brak rejestracji czasu pracy </a:t>
            </a:r>
            <a:r>
              <a:rPr lang="pl-PL" sz="1900" smtClean="0">
                <a:latin typeface="Arial" charset="0"/>
                <a:cs typeface="Arial" charset="0"/>
              </a:rPr>
              <a:t>dla zatrudnionych tylko przy projekcie.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Możliwość wyboru między wyliczaniem faktycznego a stosowaniem ujednoliconego rocznego efektywnego czasu pracy.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Limit na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wypłacanie dodatkowych wynagrodzeń: do 8000 euro rocznie </a:t>
            </a:r>
            <a:r>
              <a:rPr lang="pl-PL" sz="1900" smtClean="0">
                <a:latin typeface="Arial" charset="0"/>
                <a:cs typeface="Arial" charset="0"/>
              </a:rPr>
              <a:t>na osobę, proporcjonalnie do liczby godzin ustalonego lub wyliczonego rocznego efektywnego czasu pracy w ramach projektu.</a:t>
            </a:r>
            <a:br>
              <a:rPr lang="pl-PL" sz="1900" smtClean="0">
                <a:latin typeface="Arial" charset="0"/>
                <a:cs typeface="Arial" charset="0"/>
              </a:rPr>
            </a:br>
            <a:r>
              <a:rPr lang="pl-PL" sz="1900" smtClean="0">
                <a:latin typeface="Arial" charset="0"/>
                <a:cs typeface="Arial" charset="0"/>
              </a:rPr>
              <a:t>- uwagi KPK: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http://tnij.org/tzi2oeh</a:t>
            </a:r>
            <a:r>
              <a:rPr lang="pl-PL" sz="19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Mniej świadectw kontroli sprawozdań finansowych</a:t>
            </a:r>
            <a:r>
              <a:rPr lang="pl-PL" sz="19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pl-PL" sz="1900" smtClean="0">
                <a:latin typeface="Arial" charset="0"/>
                <a:cs typeface="Arial" charset="0"/>
              </a:rPr>
              <a:t>Zapewnienie </a:t>
            </a:r>
            <a:r>
              <a:rPr lang="pl-PL" sz="1900" smtClean="0">
                <a:solidFill>
                  <a:srgbClr val="FF0000"/>
                </a:solidFill>
                <a:latin typeface="Arial" charset="0"/>
                <a:cs typeface="Arial" charset="0"/>
              </a:rPr>
              <a:t>otwartego dostępu do wyników </a:t>
            </a:r>
            <a:r>
              <a:rPr lang="pl-PL" sz="1900" smtClean="0">
                <a:latin typeface="Arial" charset="0"/>
                <a:cs typeface="Arial" charset="0"/>
              </a:rPr>
              <a:t>(</a:t>
            </a:r>
            <a:r>
              <a:rPr lang="pl-PL" sz="1900" i="1" smtClean="0">
                <a:latin typeface="Arial" charset="0"/>
                <a:cs typeface="Arial" charset="0"/>
              </a:rPr>
              <a:t>open access</a:t>
            </a:r>
            <a:r>
              <a:rPr lang="pl-PL" sz="1900" smtClean="0">
                <a:latin typeface="Arial" charset="0"/>
                <a:cs typeface="Arial" charset="0"/>
              </a:rPr>
              <a:t>).</a:t>
            </a:r>
          </a:p>
        </p:txBody>
      </p:sp>
      <p:sp>
        <p:nvSpPr>
          <p:cNvPr id="1843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Warunki udziału w projektach H2020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349500"/>
            <a:ext cx="7954962" cy="25193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Regionalny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Punkt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Kontaktowy</a:t>
            </a:r>
            <a:r>
              <a:rPr lang="pl-PL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Programów Badawczych UE</a:t>
            </a:r>
            <a:endParaRPr lang="en-GB" sz="2400" dirty="0" smtClean="0">
              <a:solidFill>
                <a:schemeClr val="tx1"/>
              </a:solidFill>
              <a:latin typeface="Arial CE" pitchFamily="32" charset="0"/>
              <a:cs typeface="Arial CE" pitchFamily="32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Instytut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Agrofizyki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im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. B</a:t>
            </a:r>
            <a:r>
              <a:rPr lang="pl-PL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.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Dobrzańskiego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PAN w Lublinie</a:t>
            </a:r>
            <a:endParaRPr lang="en-GB" sz="2400" dirty="0" smtClean="0">
              <a:solidFill>
                <a:schemeClr val="tx1"/>
              </a:solidFill>
              <a:latin typeface="Arial CE" pitchFamily="32" charset="0"/>
              <a:cs typeface="Arial CE" pitchFamily="32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ul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. </a:t>
            </a:r>
            <a:r>
              <a:rPr lang="en-GB" sz="2400" dirty="0" err="1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Doświadczalna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4</a:t>
            </a:r>
            <a:endParaRPr lang="pl-PL" sz="2400" dirty="0" smtClean="0">
              <a:solidFill>
                <a:schemeClr val="tx1"/>
              </a:solidFill>
              <a:latin typeface="Arial CE" pitchFamily="32" charset="0"/>
              <a:cs typeface="Arial CE" pitchFamily="32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20-290 Lublin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l-PL" sz="2400" dirty="0" smtClean="0">
              <a:solidFill>
                <a:schemeClr val="tx1"/>
              </a:solidFill>
              <a:latin typeface="Arial CE" pitchFamily="32" charset="0"/>
              <a:cs typeface="Arial CE" pitchFamily="32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Tel.: </a:t>
            </a:r>
            <a:r>
              <a:rPr lang="pl-PL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+</a:t>
            </a:r>
            <a:r>
              <a:rPr lang="en-GB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81 744 50 61</a:t>
            </a:r>
            <a:r>
              <a:rPr lang="pl-PL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 wew. 118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l-PL" sz="2400" dirty="0" smtClean="0">
                <a:solidFill>
                  <a:schemeClr val="tx1"/>
                </a:solidFill>
                <a:latin typeface="Arial CE" pitchFamily="32" charset="0"/>
                <a:cs typeface="Arial CE" pitchFamily="32" charset="0"/>
              </a:rPr>
              <a:t>Faks: +81 744 50 61 wew. 218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dirty="0" smtClean="0">
                <a:solidFill>
                  <a:srgbClr val="FF0000"/>
                </a:solidFill>
                <a:latin typeface="Arial CE" pitchFamily="32" charset="0"/>
                <a:cs typeface="Arial CE" pitchFamily="32" charset="0"/>
              </a:rPr>
              <a:t>http://www.rpklublin.pl</a:t>
            </a:r>
            <a:endParaRPr lang="pl-PL" sz="2400" dirty="0" smtClean="0">
              <a:solidFill>
                <a:srgbClr val="FF0000"/>
              </a:solidFill>
              <a:latin typeface="Arial CE" pitchFamily="32" charset="0"/>
              <a:cs typeface="Arial CE" pitchFamily="32" charset="0"/>
            </a:endParaRPr>
          </a:p>
        </p:txBody>
      </p:sp>
      <p:sp>
        <p:nvSpPr>
          <p:cNvPr id="3789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125538"/>
            <a:ext cx="7283450" cy="863600"/>
          </a:xfrm>
          <a:noFill/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2800" dirty="0" smtClean="0">
                <a:latin typeface="Arial CE" pitchFamily="34" charset="0"/>
                <a:cs typeface="Arial CE" pitchFamily="34" charset="0"/>
              </a:rPr>
              <a:t>Zapraszamy do korzystania </a:t>
            </a:r>
            <a:br>
              <a:rPr lang="pl-PL" sz="2800" dirty="0" smtClean="0">
                <a:latin typeface="Arial CE" pitchFamily="34" charset="0"/>
                <a:cs typeface="Arial CE" pitchFamily="34" charset="0"/>
              </a:rPr>
            </a:br>
            <a:r>
              <a:rPr lang="pl-PL" sz="2800" dirty="0" smtClean="0">
                <a:latin typeface="Arial CE" pitchFamily="34" charset="0"/>
                <a:cs typeface="Arial CE" pitchFamily="34" charset="0"/>
              </a:rPr>
              <a:t>z naszych usług!</a:t>
            </a:r>
            <a:endParaRPr lang="en-GB" sz="2800" dirty="0" smtClean="0">
              <a:latin typeface="Arial CE" pitchFamily="34" charset="0"/>
              <a:cs typeface="Arial CE" pitchFamily="34" charset="0"/>
            </a:endParaRPr>
          </a:p>
        </p:txBody>
      </p:sp>
      <p:pic>
        <p:nvPicPr>
          <p:cNvPr id="19460" name="Obraz 3" descr="Mapa IA P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3135313"/>
            <a:ext cx="40322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Nowy program ramowy – podstawowe zasady po staremu:</a:t>
            </a:r>
          </a:p>
          <a:p>
            <a:pPr eaLnBrk="1" hangingPunct="1"/>
            <a:endParaRPr lang="pl-PL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pl-PL" b="1" smtClean="0">
                <a:latin typeface="Arial" charset="0"/>
                <a:cs typeface="Arial" charset="0"/>
              </a:rPr>
              <a:t>Projekty będą wyłaniane w drodze konkursów.</a:t>
            </a:r>
          </a:p>
          <a:p>
            <a:pPr lvl="1" eaLnBrk="1" hangingPunct="1"/>
            <a:endParaRPr lang="pl-PL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pl-PL" b="1" smtClean="0">
                <a:latin typeface="Arial" charset="0"/>
                <a:cs typeface="Arial" charset="0"/>
              </a:rPr>
              <a:t>Wnioski projektowe będą oceniane przez niezależnych międzynarodowych ekspertów.</a:t>
            </a:r>
          </a:p>
          <a:p>
            <a:pPr lvl="1" eaLnBrk="1" hangingPunct="1"/>
            <a:endParaRPr lang="pl-PL" b="1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pl-PL" b="1" smtClean="0">
                <a:latin typeface="Arial" charset="0"/>
                <a:cs typeface="Arial" charset="0"/>
              </a:rPr>
              <a:t>Ważna będzie jakość naukowa projektów (innowacyjność)</a:t>
            </a:r>
            <a:br>
              <a:rPr lang="pl-PL" b="1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/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oraz</a:t>
            </a:r>
          </a:p>
          <a:p>
            <a:pPr lvl="1" eaLnBrk="1" hangingPunct="1"/>
            <a:endParaRPr lang="pl-PL" smtClean="0">
              <a:latin typeface="Arial" charset="0"/>
              <a:cs typeface="Arial" charset="0"/>
            </a:endParaRPr>
          </a:p>
          <a:p>
            <a:pPr lvl="1" eaLnBrk="1" hangingPunct="1"/>
            <a:r>
              <a:rPr lang="pl-PL" b="1" smtClean="0">
                <a:latin typeface="Arial" charset="0"/>
                <a:cs typeface="Arial" charset="0"/>
              </a:rPr>
              <a:t>Europejski wymiar projektu.</a:t>
            </a:r>
          </a:p>
        </p:txBody>
      </p:sp>
      <p:sp>
        <p:nvSpPr>
          <p:cNvPr id="7171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Formalne aspekty uczestnictwa w H2020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pl-PL" b="1" smtClean="0">
                <a:latin typeface="Arial" charset="0"/>
                <a:cs typeface="Arial" charset="0"/>
              </a:rPr>
              <a:t>Zasada generalna:</a:t>
            </a:r>
            <a:r>
              <a:rPr lang="pl-PL" smtClean="0">
                <a:latin typeface="Arial" charset="0"/>
                <a:cs typeface="Arial" charset="0"/>
              </a:rPr>
              <a:t/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Większość projektów realizowana ma być przez konsorcja.</a:t>
            </a:r>
          </a:p>
          <a:p>
            <a:pPr marL="857250" lvl="1" indent="-457200" eaLnBrk="1" hangingPunct="1"/>
            <a:r>
              <a:rPr lang="pl-PL" b="1" smtClean="0">
                <a:latin typeface="Arial" charset="0"/>
                <a:cs typeface="Arial" charset="0"/>
              </a:rPr>
              <a:t>Min. 3 niezależne podmioty prawne z 3 różnych krajów członkowskich UE i/lub stowarzyszonych.</a:t>
            </a:r>
          </a:p>
          <a:p>
            <a:pPr marL="857250" lvl="1" indent="-457200" eaLnBrk="1" hangingPunct="1"/>
            <a:r>
              <a:rPr lang="pl-PL" smtClean="0">
                <a:latin typeface="Arial" charset="0"/>
                <a:cs typeface="Arial" charset="0"/>
              </a:rPr>
              <a:t>Zasada ta może zostać doprecyzowana w Programie Pracy.</a:t>
            </a:r>
          </a:p>
          <a:p>
            <a:pPr marL="457200" indent="-457200" eaLnBrk="1" hangingPunct="1"/>
            <a:endParaRPr lang="pl-PL" b="1" smtClean="0">
              <a:latin typeface="Arial" charset="0"/>
              <a:cs typeface="Arial" charset="0"/>
            </a:endParaRPr>
          </a:p>
          <a:p>
            <a:pPr marL="457200" indent="-457200" eaLnBrk="1" hangingPunct="1"/>
            <a:r>
              <a:rPr lang="pl-PL" b="1" smtClean="0">
                <a:latin typeface="Arial" charset="0"/>
                <a:cs typeface="Arial" charset="0"/>
              </a:rPr>
              <a:t>I. wyjątek: </a:t>
            </a:r>
            <a:r>
              <a:rPr lang="pl-PL" smtClean="0">
                <a:latin typeface="Arial" charset="0"/>
                <a:cs typeface="Arial" charset="0"/>
              </a:rPr>
              <a:t>wniosek może złożyć </a:t>
            </a:r>
            <a:r>
              <a:rPr lang="pl-PL" u="sng" smtClean="0">
                <a:latin typeface="Arial" charset="0"/>
                <a:cs typeface="Arial" charset="0"/>
              </a:rPr>
              <a:t>pojedyncza instytucja mająca siedzibę w kraju członkowskim UE lub stowarzyszonym</a:t>
            </a:r>
            <a:r>
              <a:rPr lang="pl-PL" smtClean="0">
                <a:latin typeface="Arial" charset="0"/>
                <a:cs typeface="Arial" charset="0"/>
              </a:rPr>
              <a:t>:</a:t>
            </a:r>
          </a:p>
          <a:p>
            <a:pPr marL="857250" lvl="1" indent="-457200" eaLnBrk="1" hangingPunct="1"/>
            <a:r>
              <a:rPr lang="pl-PL" smtClean="0">
                <a:latin typeface="Arial" charset="0"/>
                <a:cs typeface="Arial" charset="0"/>
              </a:rPr>
              <a:t>Granty Europejskiej Rady ds. Badań Naukowych (ERC).</a:t>
            </a:r>
          </a:p>
          <a:p>
            <a:pPr marL="857250" lvl="1" indent="-457200" eaLnBrk="1" hangingPunct="1"/>
            <a:r>
              <a:rPr lang="pl-PL" smtClean="0">
                <a:latin typeface="Arial" charset="0"/>
                <a:cs typeface="Arial" charset="0"/>
              </a:rPr>
              <a:t>Instrument MŚP.</a:t>
            </a:r>
          </a:p>
          <a:p>
            <a:pPr marL="457200" indent="-457200" eaLnBrk="1" hangingPunct="1"/>
            <a:r>
              <a:rPr lang="pl-PL" b="1" smtClean="0">
                <a:latin typeface="Arial" charset="0"/>
                <a:cs typeface="Arial" charset="0"/>
              </a:rPr>
              <a:t>II. wyjątek: </a:t>
            </a:r>
            <a:r>
              <a:rPr lang="pl-PL" smtClean="0">
                <a:latin typeface="Arial" charset="0"/>
                <a:cs typeface="Arial" charset="0"/>
              </a:rPr>
              <a:t>wniosek może złożyć </a:t>
            </a:r>
            <a:r>
              <a:rPr lang="pl-PL" u="sng" smtClean="0">
                <a:latin typeface="Arial" charset="0"/>
                <a:cs typeface="Arial" charset="0"/>
              </a:rPr>
              <a:t>pojedyncza instytucja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marL="857250" lvl="1" indent="-457200" eaLnBrk="1" hangingPunct="1"/>
            <a:r>
              <a:rPr lang="pl-PL" smtClean="0">
                <a:latin typeface="Arial" charset="0"/>
                <a:cs typeface="Arial" charset="0"/>
              </a:rPr>
              <a:t>Akcje koordynujące i wspierające (CSA).</a:t>
            </a:r>
          </a:p>
          <a:p>
            <a:pPr marL="857250" lvl="1" indent="-457200" eaLnBrk="1" hangingPunct="1"/>
            <a:r>
              <a:rPr lang="pl-PL" smtClean="0">
                <a:latin typeface="Arial" charset="0"/>
                <a:cs typeface="Arial" charset="0"/>
              </a:rPr>
              <a:t>Projekty badawczo-szkoleniowe Marii Skłodowskiej-Curie (MSCA).</a:t>
            </a:r>
          </a:p>
          <a:p>
            <a:pPr marL="857250" lvl="1" indent="-457200" eaLnBrk="1" hangingPunct="1"/>
            <a:endParaRPr lang="pl-PL" smtClean="0">
              <a:latin typeface="Arial" charset="0"/>
              <a:cs typeface="Arial" charset="0"/>
            </a:endParaRPr>
          </a:p>
        </p:txBody>
      </p:sp>
      <p:sp>
        <p:nvSpPr>
          <p:cNvPr id="819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Podstawowe warunki uczestnictwa 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Innovation Action </a:t>
            </a:r>
            <a:r>
              <a:rPr lang="en-US" smtClean="0">
                <a:latin typeface="Arial" charset="0"/>
                <a:cs typeface="Arial" charset="0"/>
              </a:rPr>
              <a:t>(IA)</a:t>
            </a:r>
            <a:r>
              <a:rPr lang="pl-PL" smtClean="0">
                <a:latin typeface="Arial" charset="0"/>
                <a:cs typeface="Arial" charset="0"/>
              </a:rPr>
              <a:t>:</a:t>
            </a:r>
            <a:r>
              <a:rPr lang="en-US" smtClean="0">
                <a:latin typeface="Arial" charset="0"/>
                <a:cs typeface="Arial" charset="0"/>
              </a:rPr>
              <a:t> Projekty innowacyjne</a:t>
            </a:r>
            <a:r>
              <a:rPr lang="pl-PL" smtClean="0">
                <a:latin typeface="Arial" charset="0"/>
                <a:cs typeface="Arial" charset="0"/>
              </a:rPr>
              <a:t>, obejmujące przygotowywanie prototypów, testowanie, demonstrację, projekty pilotażowe, walidację produktów na dużą skalę i powielanie rynkowe.</a:t>
            </a:r>
          </a:p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Research and Innovation Action </a:t>
            </a:r>
            <a:r>
              <a:rPr lang="en-US" smtClean="0">
                <a:latin typeface="Arial" charset="0"/>
                <a:cs typeface="Arial" charset="0"/>
              </a:rPr>
              <a:t>(RIA)</a:t>
            </a:r>
            <a:r>
              <a:rPr lang="pl-PL" smtClean="0">
                <a:latin typeface="Arial" charset="0"/>
                <a:cs typeface="Arial" charset="0"/>
              </a:rPr>
              <a:t>:</a:t>
            </a:r>
            <a:r>
              <a:rPr lang="en-US" smtClean="0">
                <a:latin typeface="Arial" charset="0"/>
                <a:cs typeface="Arial" charset="0"/>
              </a:rPr>
              <a:t> Projekty badawczo-innowacyjne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Coordination and support action </a:t>
            </a:r>
            <a:r>
              <a:rPr lang="en-US" smtClean="0">
                <a:latin typeface="Arial" charset="0"/>
                <a:cs typeface="Arial" charset="0"/>
              </a:rPr>
              <a:t>(CSA)</a:t>
            </a:r>
            <a:r>
              <a:rPr lang="pl-PL" smtClean="0">
                <a:latin typeface="Arial" charset="0"/>
                <a:cs typeface="Arial" charset="0"/>
              </a:rPr>
              <a:t>: Akcje koordynujące </a:t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i wspierające.</a:t>
            </a:r>
          </a:p>
          <a:p>
            <a:pPr eaLnBrk="1" hangingPunct="1"/>
            <a:r>
              <a:rPr lang="pl-PL" b="1" smtClean="0">
                <a:latin typeface="Arial" charset="0"/>
                <a:cs typeface="Arial" charset="0"/>
              </a:rPr>
              <a:t>European Research Council </a:t>
            </a:r>
            <a:r>
              <a:rPr lang="pl-PL" smtClean="0">
                <a:latin typeface="Arial" charset="0"/>
                <a:cs typeface="Arial" charset="0"/>
              </a:rPr>
              <a:t>(ERC): Granty Europejskiej Rady </a:t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ds. Badań Naukowych.</a:t>
            </a:r>
          </a:p>
          <a:p>
            <a:pPr eaLnBrk="1" hangingPunct="1"/>
            <a:r>
              <a:rPr lang="pl-PL" b="1" smtClean="0">
                <a:latin typeface="Arial" charset="0"/>
                <a:cs typeface="Arial" charset="0"/>
              </a:rPr>
              <a:t>Marie Skłodowska-Curie Action </a:t>
            </a:r>
            <a:r>
              <a:rPr lang="pl-PL" smtClean="0">
                <a:latin typeface="Arial" charset="0"/>
                <a:cs typeface="Arial" charset="0"/>
              </a:rPr>
              <a:t>(MSCA): Projekty badawczo-szkoleniowe Marii Skłodowskiej-Curie.</a:t>
            </a:r>
          </a:p>
        </p:txBody>
      </p:sp>
      <p:sp>
        <p:nvSpPr>
          <p:cNvPr id="921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Wybrane typy projektów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Nowe instrumenty finansowania nakierowane na innowacyjność: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err="1" smtClean="0"/>
              <a:t>Pre-Commercial</a:t>
            </a:r>
            <a:r>
              <a:rPr lang="pl-PL" b="1" dirty="0" smtClean="0"/>
              <a:t> </a:t>
            </a:r>
            <a:r>
              <a:rPr lang="pl-PL" b="1" dirty="0" err="1" smtClean="0"/>
              <a:t>Procurement</a:t>
            </a:r>
            <a:r>
              <a:rPr lang="pl-PL" b="1" dirty="0" smtClean="0"/>
              <a:t> </a:t>
            </a:r>
            <a:r>
              <a:rPr lang="pl-PL" dirty="0" smtClean="0"/>
              <a:t>(PCP): </a:t>
            </a:r>
            <a:r>
              <a:rPr lang="pl-PL" dirty="0" err="1" smtClean="0"/>
              <a:t>Przedkomercyjne</a:t>
            </a:r>
            <a:r>
              <a:rPr lang="pl-PL" dirty="0" smtClean="0"/>
              <a:t> Zamówienia Publiczne.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Umożliwiaj kilku nabywcom publicznym zamówienie, w drodze przetargu, wykonania ukierunkowanych prac </a:t>
            </a:r>
            <a:r>
              <a:rPr lang="pl-PL" dirty="0" err="1" smtClean="0"/>
              <a:t>B+R</a:t>
            </a:r>
            <a:r>
              <a:rPr lang="pl-PL" dirty="0" smtClean="0"/>
              <a:t>, mogących  przynieść przełomowe rozwiązania w obszarach zaspakajających konkretne potrzeby sektora publicznego.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Public </a:t>
            </a:r>
            <a:r>
              <a:rPr lang="pl-PL" b="1" dirty="0" err="1" smtClean="0"/>
              <a:t>Procurement</a:t>
            </a:r>
            <a:r>
              <a:rPr lang="pl-PL" b="1" dirty="0" smtClean="0"/>
              <a:t> of </a:t>
            </a:r>
            <a:r>
              <a:rPr lang="pl-PL" b="1" dirty="0" err="1" smtClean="0"/>
              <a:t>Innovative</a:t>
            </a:r>
            <a:r>
              <a:rPr lang="pl-PL" b="1" dirty="0" smtClean="0"/>
              <a:t> </a:t>
            </a:r>
            <a:r>
              <a:rPr lang="pl-PL" b="1" dirty="0" err="1" smtClean="0"/>
              <a:t>Solutions</a:t>
            </a:r>
            <a:r>
              <a:rPr lang="pl-PL" b="1" dirty="0" smtClean="0"/>
              <a:t> </a:t>
            </a:r>
            <a:r>
              <a:rPr lang="pl-PL" dirty="0" smtClean="0"/>
              <a:t>(PPI): Zamówienia Publiczne na Innowacyjne Rozwiązania.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Umożliwiaj kilku nabywcom publicznym zakupu i szybkiego wdrożenia innowacyjnych rozwiązań, których albo nie było do tej pory na rynku, albo były rozpowszechnione jedynie na małą skalę w formie przed-komercyjnej.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Fast </a:t>
            </a:r>
            <a:r>
              <a:rPr lang="pl-PL" b="1" dirty="0" err="1" smtClean="0"/>
              <a:t>Track</a:t>
            </a:r>
            <a:r>
              <a:rPr lang="pl-PL" b="1" dirty="0" smtClean="0"/>
              <a:t> to </a:t>
            </a:r>
            <a:r>
              <a:rPr lang="pl-PL" b="1" dirty="0" err="1" smtClean="0"/>
              <a:t>Innovation</a:t>
            </a:r>
            <a:r>
              <a:rPr lang="pl-PL" b="1" dirty="0" smtClean="0"/>
              <a:t> </a:t>
            </a:r>
            <a:r>
              <a:rPr lang="pl-PL" dirty="0" smtClean="0"/>
              <a:t>(FT2I): Szybka Ścieżka do innowacji.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/>
              <a:t>Zwiększenie udziału przemysłu, MŚP i nowych beneficjentów w H2020.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b="1" dirty="0" err="1" smtClean="0"/>
              <a:t>Inducement</a:t>
            </a:r>
            <a:r>
              <a:rPr lang="pl-PL" b="1" dirty="0" smtClean="0"/>
              <a:t> </a:t>
            </a:r>
            <a:r>
              <a:rPr lang="pl-PL" b="1" dirty="0" err="1" smtClean="0"/>
              <a:t>Prizes</a:t>
            </a:r>
            <a:r>
              <a:rPr lang="pl-PL" dirty="0" smtClean="0"/>
              <a:t>: Nagrody motywacyjne.</a:t>
            </a:r>
          </a:p>
        </p:txBody>
      </p:sp>
      <p:sp>
        <p:nvSpPr>
          <p:cNvPr id="1024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Wybrane typy projektów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 smtClean="0"/>
              <a:t>Podmioty, których obecność jest warunkiem obligatoryjnym:</a:t>
            </a:r>
          </a:p>
          <a:p>
            <a:pPr marL="914400" lvl="1" indent="-457200" eaLnBrk="1" fontAlgn="auto" hangingPunct="1">
              <a:spcAft>
                <a:spcPts val="0"/>
              </a:spcAft>
              <a:defRPr/>
            </a:pPr>
            <a:r>
              <a:rPr lang="pl-PL" dirty="0" smtClean="0"/>
              <a:t>Podmioty prawne mające siedzibę w kraju członkowskim UE (MS) lub stowarzyszonym (AC).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 smtClean="0"/>
              <a:t>Podmioty, które mogą uczestniczyć, gdy zapewniony jest warunek z punktu pierwszego: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Podmioty prawne mające siedzibę w kraju określonym w Programie Pracy jako tzw. kraj trzeci (ICPC). Uwaga: kraje „grupy” BRIC oraz Meksyk nie są traktowane kraje ICPC.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 smtClean="0"/>
              <a:t>Kraje trzecie uczestniczące warunkowo:</a:t>
            </a:r>
          </a:p>
          <a:p>
            <a:pPr marL="857250" lvl="1" indent="-457200" eaLnBrk="1" fontAlgn="auto" hangingPunct="1">
              <a:spcAft>
                <a:spcPts val="0"/>
              </a:spcAft>
              <a:defRPr/>
            </a:pPr>
            <a:r>
              <a:rPr lang="pl-PL" dirty="0" smtClean="0"/>
              <a:t>Jeżeli ich udział przewiduje Program Pracy.</a:t>
            </a:r>
          </a:p>
          <a:p>
            <a:pPr marL="857250" lvl="1" indent="-457200" eaLnBrk="1" fontAlgn="auto" hangingPunct="1">
              <a:spcAft>
                <a:spcPts val="0"/>
              </a:spcAft>
              <a:defRPr/>
            </a:pPr>
            <a:r>
              <a:rPr lang="pl-PL" dirty="0" smtClean="0"/>
              <a:t>Jeżeli Komisja Europejska uzna uczestnictwo podmiotu </a:t>
            </a:r>
            <a:br>
              <a:rPr lang="pl-PL" dirty="0" smtClean="0"/>
            </a:br>
            <a:r>
              <a:rPr lang="pl-PL" dirty="0" smtClean="0"/>
              <a:t>z danego kraju za istotne z punktu widzenia realizacji projektu.</a:t>
            </a:r>
          </a:p>
          <a:p>
            <a:pPr marL="857250" lvl="1" indent="-457200" eaLnBrk="1" fontAlgn="auto" hangingPunct="1">
              <a:spcAft>
                <a:spcPts val="0"/>
              </a:spcAft>
              <a:defRPr/>
            </a:pPr>
            <a:r>
              <a:rPr lang="pl-PL" dirty="0" smtClean="0"/>
              <a:t>Jeżeli finansowanie zostało przewidziane w umowie dwustronnej między UE a państwem trzecim.</a:t>
            </a:r>
            <a:endParaRPr lang="pl-PL" dirty="0"/>
          </a:p>
        </p:txBody>
      </p:sp>
      <p:sp>
        <p:nvSpPr>
          <p:cNvPr id="11267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Podmioty uczestniczące w programie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Poszukiwanie partnerów</a:t>
            </a:r>
          </a:p>
        </p:txBody>
      </p:sp>
      <p:sp>
        <p:nvSpPr>
          <p:cNvPr id="12291" name="Symbol zastępczy zawartości 6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784725"/>
          </a:xfrm>
        </p:spPr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Serwis partnerski </a:t>
            </a:r>
            <a:r>
              <a:rPr lang="pl-PL" b="1" smtClean="0">
                <a:latin typeface="Arial" charset="0"/>
                <a:cs typeface="Arial" charset="0"/>
              </a:rPr>
              <a:t>CORDIS Partners</a:t>
            </a:r>
            <a:r>
              <a:rPr lang="pl-PL" smtClean="0">
                <a:latin typeface="Arial" charset="0"/>
                <a:cs typeface="Arial" charset="0"/>
              </a:rPr>
              <a:t>:</a:t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 </a:t>
            </a:r>
            <a:r>
              <a:rPr lang="pl-PL" b="1" smtClean="0">
                <a:solidFill>
                  <a:srgbClr val="FF0000"/>
                </a:solidFill>
                <a:latin typeface="Arial" charset="0"/>
                <a:cs typeface="Arial" charset="0"/>
              </a:rPr>
              <a:t>https://cordis.europa.eu/partners/web/guest/home</a:t>
            </a:r>
          </a:p>
          <a:p>
            <a:pPr eaLnBrk="1" hangingPunct="1"/>
            <a:endParaRPr lang="pl-PL" smtClean="0">
              <a:latin typeface="Arial" charset="0"/>
              <a:cs typeface="Arial" charset="0"/>
            </a:endParaRPr>
          </a:p>
        </p:txBody>
      </p:sp>
      <p:pic>
        <p:nvPicPr>
          <p:cNvPr id="12292" name="Obraz 7" descr="partners.jpg"/>
          <p:cNvPicPr>
            <a:picLocks noChangeAspect="1"/>
          </p:cNvPicPr>
          <p:nvPr/>
        </p:nvPicPr>
        <p:blipFill>
          <a:blip r:embed="rId2" cstate="print">
            <a:lum bright="-16000" contrast="30000"/>
          </a:blip>
          <a:srcRect/>
          <a:stretch>
            <a:fillRect/>
          </a:stretch>
        </p:blipFill>
        <p:spPr bwMode="auto">
          <a:xfrm>
            <a:off x="1476375" y="1989138"/>
            <a:ext cx="6264275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W grudniu 2013 r. oddano do użytku </a:t>
            </a:r>
            <a:r>
              <a:rPr lang="pl-PL" b="1" smtClean="0">
                <a:latin typeface="Arial" charset="0"/>
                <a:cs typeface="Arial" charset="0"/>
              </a:rPr>
              <a:t>nowy Participant Portal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/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b="1" smtClean="0">
                <a:solidFill>
                  <a:srgbClr val="FF0000"/>
                </a:solidFill>
                <a:latin typeface="Arial" charset="0"/>
                <a:cs typeface="Arial" charset="0"/>
              </a:rPr>
              <a:t>http://ec.europa.eu/research/participants/portal/</a:t>
            </a:r>
            <a:br>
              <a:rPr lang="pl-PL" b="1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lang="pl-PL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pl-PL" b="1" smtClean="0">
                <a:latin typeface="Arial" charset="0"/>
                <a:cs typeface="Arial" charset="0"/>
              </a:rPr>
              <a:t>Szersze wykorzystanie narzędzi elektronicznych </a:t>
            </a:r>
            <a:r>
              <a:rPr lang="pl-PL" smtClean="0">
                <a:latin typeface="Arial" charset="0"/>
                <a:cs typeface="Arial" charset="0"/>
              </a:rPr>
              <a:t>powiązanych </a:t>
            </a:r>
            <a:br>
              <a:rPr lang="pl-PL" smtClean="0">
                <a:latin typeface="Arial" charset="0"/>
                <a:cs typeface="Arial" charset="0"/>
              </a:rPr>
            </a:br>
            <a:r>
              <a:rPr lang="pl-PL" smtClean="0">
                <a:latin typeface="Arial" charset="0"/>
                <a:cs typeface="Arial" charset="0"/>
              </a:rPr>
              <a:t>z Participant Portal, np.:</a:t>
            </a:r>
          </a:p>
          <a:p>
            <a:pPr lvl="1" eaLnBrk="1" hangingPunct="1"/>
            <a:r>
              <a:rPr lang="pl-PL" smtClean="0">
                <a:latin typeface="Arial" charset="0"/>
                <a:cs typeface="Arial" charset="0"/>
              </a:rPr>
              <a:t>Zastąpienie komunikacji e-mailowej </a:t>
            </a:r>
            <a:r>
              <a:rPr lang="pl-PL" b="1" smtClean="0">
                <a:latin typeface="Arial" charset="0"/>
                <a:cs typeface="Arial" charset="0"/>
              </a:rPr>
              <a:t>komunikacją w ramach Participant Portal</a:t>
            </a:r>
            <a:r>
              <a:rPr lang="pl-PL" smtClean="0">
                <a:latin typeface="Arial" charset="0"/>
                <a:cs typeface="Arial" charset="0"/>
              </a:rPr>
              <a:t>.</a:t>
            </a:r>
          </a:p>
          <a:p>
            <a:pPr lvl="1" eaLnBrk="1" hangingPunct="1"/>
            <a:r>
              <a:rPr lang="pl-PL" smtClean="0">
                <a:latin typeface="Arial" charset="0"/>
                <a:cs typeface="Arial" charset="0"/>
              </a:rPr>
              <a:t>Wprowadzenie wyłącznie </a:t>
            </a:r>
            <a:r>
              <a:rPr lang="pl-PL" b="1" smtClean="0">
                <a:latin typeface="Arial" charset="0"/>
                <a:cs typeface="Arial" charset="0"/>
              </a:rPr>
              <a:t>elektronicznej formy podpisywania dokumentów</a:t>
            </a:r>
            <a:r>
              <a:rPr lang="pl-PL" smtClean="0">
                <a:latin typeface="Arial" charset="0"/>
                <a:cs typeface="Arial" charset="0"/>
              </a:rPr>
              <a:t> (na podstawie przyznanych praw dostępu).</a:t>
            </a:r>
          </a:p>
        </p:txBody>
      </p:sp>
      <p:sp>
        <p:nvSpPr>
          <p:cNvPr id="13315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Zmiany w procedurze składania wniosków</a:t>
            </a:r>
          </a:p>
        </p:txBody>
      </p:sp>
      <p:pic>
        <p:nvPicPr>
          <p:cNvPr id="13316" name="Obraz 3" descr="portal.jpg"/>
          <p:cNvPicPr>
            <a:picLocks noChangeAspect="1"/>
          </p:cNvPicPr>
          <p:nvPr/>
        </p:nvPicPr>
        <p:blipFill>
          <a:blip r:embed="rId2" cstate="print">
            <a:lum bright="-32000" contrast="48000"/>
          </a:blip>
          <a:srcRect/>
          <a:stretch>
            <a:fillRect/>
          </a:stretch>
        </p:blipFill>
        <p:spPr bwMode="auto">
          <a:xfrm>
            <a:off x="133350" y="4692650"/>
            <a:ext cx="8831263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Zarejestruj się w ECAS i zaloguj poprzez </a:t>
            </a:r>
            <a:r>
              <a:rPr lang="pl-PL" dirty="0" err="1" smtClean="0"/>
              <a:t>Participant</a:t>
            </a:r>
            <a:r>
              <a:rPr lang="pl-PL" dirty="0" smtClean="0"/>
              <a:t> Portal.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Znajdź zaproszenie do składania wniosków (</a:t>
            </a:r>
            <a:r>
              <a:rPr lang="pl-PL" i="1" dirty="0" err="1" smtClean="0"/>
              <a:t>calls</a:t>
            </a:r>
            <a:r>
              <a:rPr lang="pl-PL" dirty="0" smtClean="0"/>
              <a:t>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Pobierz dokumentację i zapoznaj się z warunkami konkursu.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dirty="0" smtClean="0"/>
              <a:t>Wybierz schemat finansowania i rozpocznij pracę nad wnioskiem </a:t>
            </a:r>
            <a:br>
              <a:rPr lang="pl-PL" dirty="0" smtClean="0"/>
            </a:br>
            <a:r>
              <a:rPr lang="pl-PL" dirty="0" smtClean="0"/>
              <a:t>w elektronicznym systemie składania wniosków.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Wpisz </a:t>
            </a:r>
            <a:r>
              <a:rPr lang="pl-PL" b="1" dirty="0" smtClean="0"/>
              <a:t>nr PIC instytucji aplikującej</a:t>
            </a:r>
            <a:r>
              <a:rPr lang="pl-PL" dirty="0" smtClean="0"/>
              <a:t>, akronim i streszczenie.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Stwórz konsorcjum, przydziel uprawnienia członkom zespołu.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Wypełnij formularz wniosku: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pl-PL" dirty="0" smtClean="0"/>
              <a:t>Część „administracyjna”. </a:t>
            </a:r>
            <a:r>
              <a:rPr lang="pl-PL" u="sng" dirty="0" smtClean="0"/>
              <a:t>Uwaga: wymagany jest </a:t>
            </a:r>
            <a:r>
              <a:rPr lang="pl-PL" u="sng" dirty="0" err="1" smtClean="0"/>
              <a:t>Adobe</a:t>
            </a:r>
            <a:r>
              <a:rPr lang="pl-PL" u="sng" dirty="0" smtClean="0"/>
              <a:t> </a:t>
            </a:r>
            <a:r>
              <a:rPr lang="pl-PL" u="sng" dirty="0" err="1" smtClean="0"/>
              <a:t>Reader</a:t>
            </a:r>
            <a:r>
              <a:rPr lang="pl-PL" u="sng" dirty="0" smtClean="0"/>
              <a:t> 11.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pl-PL" dirty="0" smtClean="0"/>
              <a:t>Opis merytoryczny. Formularz w formacie DOC.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Załącz wniosek przekształcony do formatu PDF (</a:t>
            </a:r>
            <a:r>
              <a:rPr lang="pl-PL" i="1" dirty="0" err="1" smtClean="0"/>
              <a:t>upload</a:t>
            </a:r>
            <a:r>
              <a:rPr lang="pl-PL" dirty="0" smtClean="0"/>
              <a:t>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pl-PL" dirty="0" smtClean="0"/>
              <a:t>Zatwierdź przesłanie gotowego wniosku (</a:t>
            </a:r>
            <a:r>
              <a:rPr lang="pl-PL" i="1" dirty="0" err="1" smtClean="0"/>
              <a:t>submit</a:t>
            </a:r>
            <a:r>
              <a:rPr lang="pl-PL" dirty="0" smtClean="0"/>
              <a:t>).</a:t>
            </a:r>
          </a:p>
        </p:txBody>
      </p:sp>
      <p:sp>
        <p:nvSpPr>
          <p:cNvPr id="14339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  <a:cs typeface="Arial" charset="0"/>
              </a:rPr>
              <a:t>Składanie wniosków: krok po kroku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RPK_v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RPK_v2</Template>
  <TotalTime>472</TotalTime>
  <Words>647</Words>
  <Application>Microsoft Office PowerPoint</Application>
  <PresentationFormat>Pokaz na ekranie (4:3)</PresentationFormat>
  <Paragraphs>128</Paragraphs>
  <Slides>14</Slides>
  <Notes>1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RPK_v2</vt:lpstr>
      <vt:lpstr>Slajd 1</vt:lpstr>
      <vt:lpstr>Formalne aspekty uczestnictwa w H2020</vt:lpstr>
      <vt:lpstr>Podstawowe warunki uczestnictwa </vt:lpstr>
      <vt:lpstr>Wybrane typy projektów</vt:lpstr>
      <vt:lpstr>Wybrane typy projektów</vt:lpstr>
      <vt:lpstr>Podmioty uczestniczące w programie</vt:lpstr>
      <vt:lpstr>Poszukiwanie partnerów</vt:lpstr>
      <vt:lpstr>Zmiany w procedurze składania wniosków</vt:lpstr>
      <vt:lpstr>Składanie wniosków: krok po kroku</vt:lpstr>
      <vt:lpstr>PIC: Wybrane instytucje</vt:lpstr>
      <vt:lpstr>Ocena wniosku</vt:lpstr>
      <vt:lpstr>Time to Grant</vt:lpstr>
      <vt:lpstr>Warunki udziału w projektach H2020</vt:lpstr>
      <vt:lpstr>Zapraszamy do korzystania  z naszych usług!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Michał Marszałowicz</cp:lastModifiedBy>
  <cp:revision>59</cp:revision>
  <dcterms:modified xsi:type="dcterms:W3CDTF">2014-01-27T12:16:46Z</dcterms:modified>
</cp:coreProperties>
</file>